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84" r:id="rId3"/>
    <p:sldId id="303" r:id="rId4"/>
    <p:sldId id="304" r:id="rId5"/>
    <p:sldId id="285" r:id="rId6"/>
    <p:sldId id="312" r:id="rId7"/>
    <p:sldId id="307" r:id="rId8"/>
    <p:sldId id="308" r:id="rId9"/>
    <p:sldId id="296" r:id="rId10"/>
    <p:sldId id="297" r:id="rId11"/>
    <p:sldId id="300" r:id="rId12"/>
    <p:sldId id="268" r:id="rId13"/>
    <p:sldId id="292" r:id="rId14"/>
    <p:sldId id="302" r:id="rId15"/>
    <p:sldId id="311" r:id="rId16"/>
    <p:sldId id="273" r:id="rId17"/>
    <p:sldId id="288" r:id="rId18"/>
    <p:sldId id="313" r:id="rId19"/>
    <p:sldId id="305" r:id="rId20"/>
    <p:sldId id="295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BB27"/>
    <a:srgbClr val="006600"/>
    <a:srgbClr val="E1210D"/>
    <a:srgbClr val="009900"/>
    <a:srgbClr val="0066FF"/>
    <a:srgbClr val="C8D7A6"/>
    <a:srgbClr val="9966FF"/>
    <a:srgbClr val="57951F"/>
    <a:srgbClr val="6666FF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36" autoAdjust="0"/>
    <p:restoredTop sz="99275" autoAdjust="0"/>
  </p:normalViewPr>
  <p:slideViewPr>
    <p:cSldViewPr>
      <p:cViewPr>
        <p:scale>
          <a:sx n="75" d="100"/>
          <a:sy n="75" d="100"/>
        </p:scale>
        <p:origin x="-1618" y="-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4694015600056104"/>
          <c:y val="1.4448094005716203E-2"/>
          <c:w val="0.84801235783027118"/>
          <c:h val="0.8417851915211913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1 795,5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6404272821239883E-2"/>
                  <c:y val="-6.64543847335613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1 905,9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0474685603814854E-3"/>
                  <c:y val="2.215146157785389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1 878,1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2 264,4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1795.5</c:v>
                </c:pt>
                <c:pt idx="1">
                  <c:v>1905.9</c:v>
                </c:pt>
                <c:pt idx="2">
                  <c:v>1878.1</c:v>
                </c:pt>
                <c:pt idx="3">
                  <c:v>2264.4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0"/>
                  <c:y val="1.713515692329485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345.1</c:v>
                </c:pt>
                <c:pt idx="1">
                  <c:v>390.7</c:v>
                </c:pt>
                <c:pt idx="2">
                  <c:v>494.3</c:v>
                </c:pt>
                <c:pt idx="3">
                  <c:v>526.20000000000005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1450.4</c:v>
                </c:pt>
                <c:pt idx="1">
                  <c:v>1515.2</c:v>
                </c:pt>
                <c:pt idx="2">
                  <c:v>1383.8</c:v>
                </c:pt>
                <c:pt idx="3">
                  <c:v>1738.2</c:v>
                </c:pt>
              </c:numCache>
            </c:numRef>
          </c:val>
          <c:shape val="cylinder"/>
        </c:ser>
        <c:shape val="box"/>
        <c:axId val="115503872"/>
        <c:axId val="115505792"/>
        <c:axId val="0"/>
      </c:bar3DChart>
      <c:catAx>
        <c:axId val="115503872"/>
        <c:scaling>
          <c:orientation val="minMax"/>
        </c:scaling>
        <c:axPos val="b"/>
        <c:numFmt formatCode="General" sourceLinked="1"/>
        <c:tickLblPos val="nextTo"/>
        <c:crossAx val="115505792"/>
        <c:crosses val="autoZero"/>
        <c:auto val="1"/>
        <c:lblAlgn val="ctr"/>
        <c:lblOffset val="100"/>
      </c:catAx>
      <c:valAx>
        <c:axId val="115505792"/>
        <c:scaling>
          <c:orientation val="minMax"/>
        </c:scaling>
        <c:delete val="1"/>
        <c:axPos val="l"/>
        <c:numFmt formatCode="0.0" sourceLinked="1"/>
        <c:tickLblPos val="none"/>
        <c:crossAx val="115503872"/>
        <c:crosses val="autoZero"/>
        <c:crossBetween val="between"/>
      </c:valAx>
    </c:plotArea>
    <c:legend>
      <c:legendPos val="l"/>
      <c:legendEntry>
        <c:idx val="0"/>
        <c:txPr>
          <a:bodyPr/>
          <a:lstStyle/>
          <a:p>
            <a:pPr>
              <a:defRPr sz="28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>
                <a:solidFill>
                  <a:schemeClr val="bg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2.5237342801907605E-3"/>
          <c:y val="0.12283683128749176"/>
          <c:w val="0.24216810236345729"/>
          <c:h val="0.77426265284508511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9.9687445319335266E-2"/>
          <c:y val="0"/>
          <c:w val="0.88143795830838334"/>
          <c:h val="0.89639685891926457"/>
        </c:manualLayout>
      </c:layout>
      <c:area3D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краевого бюджета</c:v>
                </c:pt>
              </c:strCache>
            </c:strRef>
          </c:tx>
          <c:spPr>
            <a:solidFill>
              <a:schemeClr val="bg1"/>
            </a:solidFill>
          </c:spPr>
          <c:dLbls>
            <c:dLbl>
              <c:idx val="0"/>
              <c:layout>
                <c:manualLayout>
                  <c:x val="-5.5555555555555558E-3"/>
                  <c:y val="-0.208541258194043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444444444444403E-2"/>
                  <c:y val="-0.134480481110623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555555555556555E-3"/>
                  <c:y val="-7.38055841531929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111111111111125E-2"/>
                  <c:y val="-5.5519489745287962E-2"/>
                </c:manualLayout>
              </c:layout>
              <c:tx>
                <c:rich>
                  <a:bodyPr/>
                  <a:lstStyle/>
                  <a:p>
                    <a:pPr>
                      <a:defRPr sz="2400">
                        <a:solidFill>
                          <a:schemeClr val="bg1"/>
                        </a:solidFill>
                      </a:defRPr>
                    </a:pPr>
                    <a:r>
                      <a:rPr lang="en-US" b="0" dirty="0">
                        <a:solidFill>
                          <a:schemeClr val="bg1"/>
                        </a:solidFill>
                      </a:rPr>
                      <a:t>0,0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 01.01.2020 г.</c:v>
                </c:pt>
                <c:pt idx="1">
                  <c:v>на 01.01.2021 г.</c:v>
                </c:pt>
                <c:pt idx="2">
                  <c:v>на 01.01.2022 г.</c:v>
                </c:pt>
                <c:pt idx="3">
                  <c:v>на 01.01.2023 г.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8.3000000000000007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135895296"/>
        <c:axId val="135929856"/>
        <c:axId val="125755392"/>
      </c:area3DChart>
      <c:catAx>
        <c:axId val="13589529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000">
                <a:solidFill>
                  <a:schemeClr val="bg1"/>
                </a:solidFill>
              </a:defRPr>
            </a:pPr>
            <a:endParaRPr lang="ru-RU"/>
          </a:p>
        </c:txPr>
        <c:crossAx val="135929856"/>
        <c:crosses val="autoZero"/>
        <c:auto val="1"/>
        <c:lblAlgn val="ctr"/>
        <c:lblOffset val="100"/>
      </c:catAx>
      <c:valAx>
        <c:axId val="135929856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35895296"/>
        <c:crosses val="autoZero"/>
        <c:crossBetween val="midCat"/>
      </c:valAx>
      <c:serAx>
        <c:axId val="125755392"/>
        <c:scaling>
          <c:orientation val="minMax"/>
        </c:scaling>
        <c:delete val="1"/>
        <c:axPos val="b"/>
        <c:tickLblPos val="none"/>
        <c:crossAx val="135929856"/>
        <c:crosses val="autoZero"/>
      </c:ser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1651859142607291"/>
          <c:y val="8.6793828463504058E-2"/>
          <c:w val="0.68317597019123055"/>
          <c:h val="0.74150095368514868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009900"/>
            </a:solidFill>
          </c:spPr>
          <c:dLbls>
            <c:dLbl>
              <c:idx val="1"/>
              <c:layout>
                <c:manualLayout>
                  <c:x val="1.6369047619047845E-2"/>
                  <c:y val="-6.211180124223715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345238095238405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4404761904763791E-3"/>
                  <c:y val="-3.105590062111903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186.3</c:v>
                </c:pt>
                <c:pt idx="1">
                  <c:v>184.8</c:v>
                </c:pt>
                <c:pt idx="2">
                  <c:v>230.1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6.9036526684164504E-3"/>
                  <c:y val="1.955981388931545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119750656167981E-2"/>
                  <c:y val="1.185581943844559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0185914260719E-3"/>
                  <c:y val="3.5043256135170071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880952380952423E-2"/>
                  <c:y val="-1.552795031055918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9285714285714159E-3"/>
                  <c:y val="-1.552795031055918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14.7</c:v>
                </c:pt>
                <c:pt idx="1">
                  <c:v>39.300000000000004</c:v>
                </c:pt>
                <c:pt idx="2">
                  <c:v>53.8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chemeClr val="bg2">
                <a:lumMod val="10000"/>
              </a:schemeClr>
            </a:solidFill>
          </c:spPr>
          <c:dLbls>
            <c:dLbl>
              <c:idx val="0"/>
              <c:layout>
                <c:manualLayout>
                  <c:x val="7.5872484689413919E-2"/>
                  <c:y val="-1.462887166426253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5,9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3701443569553812E-2"/>
                  <c:y val="-2.14695966517625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7699037620297502E-2"/>
                  <c:y val="-1.603222822234947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trike="noStrike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5.9</c:v>
                </c:pt>
                <c:pt idx="1">
                  <c:v>6.9</c:v>
                </c:pt>
                <c:pt idx="2">
                  <c:v>8.4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9.5087881918337249E-3"/>
                  <c:y val="7.361947679398773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29,6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3144138232720907E-3"/>
                  <c:y val="-4.8034846963976793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29,6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539698162729641E-2"/>
                  <c:y val="7.2049433854081378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35,2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2">
                        <a:lumMod val="90000"/>
                      </a:schemeClr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Лист1!$E$2:$E$4</c:f>
              <c:numCache>
                <c:formatCode>#,##0.0</c:formatCode>
                <c:ptCount val="3"/>
                <c:pt idx="0">
                  <c:v>29.6</c:v>
                </c:pt>
                <c:pt idx="1">
                  <c:v>29.6</c:v>
                </c:pt>
                <c:pt idx="2">
                  <c:v>35.200000000000003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Лист1!$F$2:$F$4</c:f>
              <c:numCache>
                <c:formatCode>#,##0.0</c:formatCode>
                <c:ptCount val="3"/>
                <c:pt idx="0">
                  <c:v>88.4</c:v>
                </c:pt>
                <c:pt idx="1">
                  <c:v>156.5</c:v>
                </c:pt>
                <c:pt idx="2">
                  <c:v>68.5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Лист1!$G$2:$G$4</c:f>
              <c:numCache>
                <c:formatCode>#,##0.0</c:formatCode>
                <c:ptCount val="3"/>
                <c:pt idx="0">
                  <c:v>9.4</c:v>
                </c:pt>
                <c:pt idx="1">
                  <c:v>7.6</c:v>
                </c:pt>
                <c:pt idx="2">
                  <c:v>8.6</c:v>
                </c:pt>
              </c:numCache>
            </c:numRef>
          </c:val>
        </c:ser>
        <c:gapWidth val="52"/>
        <c:gapDepth val="50"/>
        <c:shape val="cylinder"/>
        <c:axId val="134403968"/>
        <c:axId val="134410240"/>
        <c:axId val="0"/>
      </c:bar3DChart>
      <c:catAx>
        <c:axId val="1344039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4410240"/>
        <c:crosses val="autoZero"/>
        <c:auto val="1"/>
        <c:lblAlgn val="ctr"/>
        <c:lblOffset val="100"/>
      </c:catAx>
      <c:valAx>
        <c:axId val="134410240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134403968"/>
        <c:crosses val="autoZero"/>
        <c:crossBetween val="between"/>
      </c:valAx>
    </c:plotArea>
    <c:legend>
      <c:legendPos val="l"/>
      <c:legendEntry>
        <c:idx val="0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8.3333333333333367E-3"/>
          <c:y val="4.8696904047698622E-2"/>
          <c:w val="0.27645483377077956"/>
          <c:h val="0.8879087508795319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0268427384077162"/>
          <c:y val="3.5779357849127962E-3"/>
          <c:w val="0.66923851706036763"/>
          <c:h val="0.91418823834388996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Административные платежи и сборы</c:v>
                </c:pt>
              </c:strCache>
            </c:strRef>
          </c:tx>
          <c:spPr>
            <a:solidFill>
              <a:srgbClr val="009900"/>
            </a:solidFill>
          </c:spPr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4.0000000000000015E-2</c:v>
                </c:pt>
                <c:pt idx="1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1.3</c:v>
                </c:pt>
                <c:pt idx="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Аренда имущества</c:v>
                </c:pt>
              </c:strCache>
            </c:strRef>
          </c:tx>
          <c:spPr>
            <a:solidFill>
              <a:srgbClr val="0C3FCE"/>
            </a:solidFill>
          </c:spPr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0.9</c:v>
                </c:pt>
                <c:pt idx="1">
                  <c:v>2.2999999999999998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реализации имущества</c:v>
                </c:pt>
              </c:strCache>
            </c:strRef>
          </c:tx>
          <c:spPr>
            <a:solidFill>
              <a:srgbClr val="990099"/>
            </a:solidFill>
          </c:spPr>
          <c:dLbls>
            <c:dLbl>
              <c:idx val="0"/>
              <c:layout>
                <c:manualLayout>
                  <c:x val="-4.7175196850393914E-3"/>
                  <c:y val="9.8309547051306546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564741907261593E-2"/>
                  <c:y val="-9.8762532683497849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6761971688606759E-2"/>
                  <c:y val="4.4989064082794206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2">
                        <a:lumMod val="90000"/>
                      </a:schemeClr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Лист1!$E$2:$E$3</c:f>
              <c:numCache>
                <c:formatCode>#,##0.0</c:formatCode>
                <c:ptCount val="2"/>
                <c:pt idx="0">
                  <c:v>3</c:v>
                </c:pt>
                <c:pt idx="1">
                  <c:v>44.8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spPr>
            <a:solidFill>
              <a:srgbClr val="66CCFF"/>
            </a:solidFill>
          </c:spPr>
          <c:dLbls>
            <c:dLbl>
              <c:idx val="0"/>
              <c:layout>
                <c:manualLayout>
                  <c:x val="4.4444444444444432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893146886976685E-5"/>
                  <c:y val="5.485250195144703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Лист1!$F$2:$F$3</c:f>
              <c:numCache>
                <c:formatCode>#,##0.0</c:formatCode>
                <c:ptCount val="2"/>
                <c:pt idx="0">
                  <c:v>5.4</c:v>
                </c:pt>
                <c:pt idx="1">
                  <c:v>6.3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доходы от использования имущества</c:v>
                </c:pt>
              </c:strCache>
            </c:strRef>
          </c:tx>
          <c:spPr>
            <a:solidFill>
              <a:srgbClr val="00FF00"/>
            </a:solidFill>
          </c:spPr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Лист1!$G$2:$G$3</c:f>
              <c:numCache>
                <c:formatCode>#,##0.0</c:formatCode>
                <c:ptCount val="2"/>
                <c:pt idx="0">
                  <c:v>0.8</c:v>
                </c:pt>
                <c:pt idx="1">
                  <c:v>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Платежи от муниципальных унитарных предприятий</c:v>
                </c:pt>
              </c:strCache>
            </c:strRef>
          </c:tx>
          <c:spPr>
            <a:solidFill>
              <a:srgbClr val="F68B32"/>
            </a:solidFill>
          </c:spPr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Лист1!$H$2:$H$3</c:f>
              <c:numCache>
                <c:formatCode>#,##0.0</c:formatCode>
                <c:ptCount val="2"/>
                <c:pt idx="0">
                  <c:v>0.3000000000000001</c:v>
                </c:pt>
                <c:pt idx="1">
                  <c:v>0.1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Платежи при  пользовании природными ресурсами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Лист1!$I$2:$I$3</c:f>
              <c:numCache>
                <c:formatCode>#,##0.00</c:formatCode>
                <c:ptCount val="2"/>
                <c:pt idx="0">
                  <c:v>0.11</c:v>
                </c:pt>
                <c:pt idx="1">
                  <c:v>7.0000000000000021E-2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Штрафы, санкции и возмещение ущерба</c:v>
                </c:pt>
              </c:strCache>
            </c:strRef>
          </c:tx>
          <c:dLbls>
            <c:dLbl>
              <c:idx val="0"/>
              <c:layout>
                <c:manualLayout>
                  <c:x val="-2.5457709799481001E-2"/>
                  <c:y val="-1.653405019321037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Лист1!$J$2:$J$3</c:f>
              <c:numCache>
                <c:formatCode>#,##0.0</c:formatCode>
                <c:ptCount val="2"/>
                <c:pt idx="0">
                  <c:v>7.2</c:v>
                </c:pt>
                <c:pt idx="1">
                  <c:v>13.4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Арендная плата за земельные участки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Лист1!$K$2:$K$3</c:f>
              <c:numCache>
                <c:formatCode>#,##0.0</c:formatCode>
                <c:ptCount val="2"/>
                <c:pt idx="0">
                  <c:v>50.5</c:v>
                </c:pt>
                <c:pt idx="1">
                  <c:v>53.4</c:v>
                </c:pt>
              </c:numCache>
            </c:numRef>
          </c:val>
        </c:ser>
        <c:gapWidth val="52"/>
        <c:gapDepth val="50"/>
        <c:shape val="cylinder"/>
        <c:axId val="193057536"/>
        <c:axId val="113443584"/>
        <c:axId val="0"/>
      </c:bar3DChart>
      <c:catAx>
        <c:axId val="19305753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3443584"/>
        <c:crosses val="autoZero"/>
        <c:auto val="1"/>
        <c:lblAlgn val="ctr"/>
        <c:lblOffset val="100"/>
      </c:catAx>
      <c:valAx>
        <c:axId val="113443584"/>
        <c:scaling>
          <c:orientation val="minMax"/>
        </c:scaling>
        <c:delete val="1"/>
        <c:axPos val="l"/>
        <c:majorGridlines>
          <c:spPr>
            <a:ln>
              <a:solidFill>
                <a:schemeClr val="bg1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c:spPr>
        </c:majorGridlines>
        <c:numFmt formatCode="0%" sourceLinked="1"/>
        <c:tickLblPos val="none"/>
        <c:crossAx val="193057536"/>
        <c:crosses val="autoZero"/>
        <c:crossBetween val="between"/>
      </c:valAx>
    </c:plotArea>
    <c:legend>
      <c:legendPos val="l"/>
      <c:legendEntry>
        <c:idx val="9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8.4859032664936964E-3"/>
          <c:y val="0"/>
          <c:w val="0.28749182313061306"/>
          <c:h val="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0407316272966051"/>
          <c:y val="8.117165469208984E-2"/>
          <c:w val="0.66646073928258964"/>
          <c:h val="0.82537047165699562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rgbClr val="009900"/>
            </a:solidFill>
          </c:spPr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Возврат остатков межбюджетных трансфертов в краевой бюджет</c:v>
                </c:pt>
              </c:strCache>
            </c:strRef>
          </c:tx>
          <c:spPr>
            <a:solidFill>
              <a:srgbClr val="FFC000">
                <a:alpha val="95000"/>
              </a:srgbClr>
            </a:solidFill>
          </c:spPr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-4.3</c:v>
                </c:pt>
                <c:pt idx="1">
                  <c:v>-2.2000000000000002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Возврат остатков бюджетными учреждениями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0.9</c:v>
                </c:pt>
                <c:pt idx="1">
                  <c:v>2.5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990099"/>
            </a:solidFill>
          </c:spPr>
          <c:dLbls>
            <c:dLbl>
              <c:idx val="0"/>
              <c:layout>
                <c:manualLayout>
                  <c:x val="-1.3050743657042972E-2"/>
                  <c:y val="-4.6014327291032733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1303587051608738E-4"/>
                  <c:y val="-2.392654588094150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116,2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6761971688606739E-2"/>
                  <c:y val="4.4989064082794138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2">
                        <a:lumMod val="90000"/>
                      </a:schemeClr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Лист1!$E$2:$E$3</c:f>
              <c:numCache>
                <c:formatCode>#,##0.0</c:formatCode>
                <c:ptCount val="2"/>
                <c:pt idx="0">
                  <c:v>61.6</c:v>
                </c:pt>
                <c:pt idx="1">
                  <c:v>116.2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66CCFF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Лист1!$F$2:$F$3</c:f>
              <c:numCache>
                <c:formatCode>#,##0.0</c:formatCode>
                <c:ptCount val="2"/>
                <c:pt idx="0">
                  <c:v>374.3</c:v>
                </c:pt>
                <c:pt idx="1">
                  <c:v>325.3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B05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Лист1!$G$2:$G$3</c:f>
              <c:numCache>
                <c:formatCode>#,##0.0</c:formatCode>
                <c:ptCount val="2"/>
                <c:pt idx="0">
                  <c:v>186.6</c:v>
                </c:pt>
                <c:pt idx="1">
                  <c:v>473.7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68B32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Лист1!$H$2:$H$3</c:f>
              <c:numCache>
                <c:formatCode>#,##0.0</c:formatCode>
                <c:ptCount val="2"/>
                <c:pt idx="0">
                  <c:v>764.7</c:v>
                </c:pt>
                <c:pt idx="1">
                  <c:v>822.7</c:v>
                </c:pt>
              </c:numCache>
            </c:numRef>
          </c:val>
        </c:ser>
        <c:gapWidth val="52"/>
        <c:gapDepth val="50"/>
        <c:shape val="cylinder"/>
        <c:axId val="113594368"/>
        <c:axId val="113595904"/>
        <c:axId val="0"/>
      </c:bar3DChart>
      <c:catAx>
        <c:axId val="1135943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3595904"/>
        <c:crosses val="autoZero"/>
        <c:auto val="1"/>
        <c:lblAlgn val="ctr"/>
        <c:lblOffset val="100"/>
      </c:catAx>
      <c:valAx>
        <c:axId val="113595904"/>
        <c:scaling>
          <c:orientation val="minMax"/>
        </c:scaling>
        <c:delete val="1"/>
        <c:axPos val="l"/>
        <c:majorGridlines>
          <c:spPr>
            <a:ln>
              <a:solidFill>
                <a:schemeClr val="bg1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c:spPr>
        </c:majorGridlines>
        <c:numFmt formatCode="0%" sourceLinked="1"/>
        <c:tickLblPos val="none"/>
        <c:crossAx val="113594368"/>
        <c:crosses val="autoZero"/>
        <c:crossBetween val="between"/>
      </c:valAx>
    </c:plotArea>
    <c:legend>
      <c:legendPos val="l"/>
      <c:legendEntry>
        <c:idx val="6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8.3333333333333367E-3"/>
          <c:y val="1.8376318423977477E-2"/>
          <c:w val="0.27051738845144357"/>
          <c:h val="0.9816236815760225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0918806320871506E-2"/>
          <c:y val="4.0927780481108712E-2"/>
          <c:w val="0.72044533096838692"/>
          <c:h val="0.8319026284842564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-2.4271763117267652E-2"/>
                  <c:y val="3.071987305677669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0867694124883685E-2"/>
                  <c:y val="3.839963974700047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4987046623420822E-2"/>
                  <c:y val="2.303970321861224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</c:v>
                </c:pt>
                <c:pt idx="1">
                  <c:v>6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вышестоящие уровни бюджета</c:v>
                </c:pt>
              </c:strCache>
            </c:strRef>
          </c:tx>
          <c:spPr>
            <a:solidFill>
              <a:srgbClr val="6DBB27"/>
            </a:solidFill>
          </c:spPr>
          <c:dLbls>
            <c:dLbl>
              <c:idx val="0"/>
              <c:layout>
                <c:manualLayout>
                  <c:x val="1.3223047946100869E-2"/>
                  <c:y val="-1.535993652838825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569160369323956E-2"/>
                  <c:y val="-2.303990479258239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756342137568076E-2"/>
                  <c:y val="-1.792012752375650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354</c:v>
                </c:pt>
                <c:pt idx="1">
                  <c:v>129</c:v>
                </c:pt>
                <c:pt idx="2">
                  <c:v>533</c:v>
                </c:pt>
              </c:numCache>
            </c:numRef>
          </c:val>
        </c:ser>
        <c:gapWidth val="30"/>
        <c:shape val="cylinder"/>
        <c:axId val="113820416"/>
        <c:axId val="113821952"/>
        <c:axId val="0"/>
      </c:bar3DChart>
      <c:catAx>
        <c:axId val="11382041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400" b="1">
                <a:solidFill>
                  <a:schemeClr val="bg1"/>
                </a:solidFill>
              </a:defRPr>
            </a:pPr>
            <a:endParaRPr lang="ru-RU"/>
          </a:p>
        </c:txPr>
        <c:crossAx val="113821952"/>
        <c:crosses val="autoZero"/>
        <c:auto val="1"/>
        <c:lblAlgn val="ctr"/>
        <c:lblOffset val="100"/>
      </c:catAx>
      <c:valAx>
        <c:axId val="11382195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3820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53317428389115"/>
          <c:y val="0.19342796290555167"/>
          <c:w val="0.19163068755362711"/>
          <c:h val="0.4467447617980238"/>
        </c:manualLayout>
      </c:layout>
      <c:txPr>
        <a:bodyPr/>
        <a:lstStyle/>
        <a:p>
          <a:pPr>
            <a:defRPr sz="1800" b="1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</c:chart>
  <c:spPr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001555257392591"/>
          <c:y val="3.4029733411263481E-2"/>
          <c:w val="0.85749551618547892"/>
          <c:h val="0.41142042269960105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образования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645</c:v>
                </c:pt>
                <c:pt idx="1">
                  <c:v>613</c:v>
                </c:pt>
                <c:pt idx="2">
                  <c:v>753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 поддержка населения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430</c:v>
                </c:pt>
                <c:pt idx="1">
                  <c:v>483</c:v>
                </c:pt>
                <c:pt idx="2">
                  <c:v>483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управление имуществом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11</c:v>
                </c:pt>
                <c:pt idx="1">
                  <c:v>11</c:v>
                </c:pt>
                <c:pt idx="2">
                  <c:v>61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Развитие физ-ры и спорта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17</c:v>
                </c:pt>
                <c:pt idx="1">
                  <c:v>19</c:v>
                </c:pt>
                <c:pt idx="2">
                  <c:v>21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Развитие градостроительства и архитектуры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34</c:v>
                </c:pt>
                <c:pt idx="1">
                  <c:v>12</c:v>
                </c:pt>
                <c:pt idx="2">
                  <c:v>91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Культура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46</c:v>
                </c:pt>
                <c:pt idx="1">
                  <c:v>58</c:v>
                </c:pt>
                <c:pt idx="2">
                  <c:v>67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Развитие экономики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0.1</c:v>
                </c:pt>
                <c:pt idx="1">
                  <c:v>0.4</c:v>
                </c:pt>
                <c:pt idx="2">
                  <c:v>0.1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Развитие ЖКХ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221</c:v>
                </c:pt>
                <c:pt idx="1">
                  <c:v>304</c:v>
                </c:pt>
                <c:pt idx="2">
                  <c:v>157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Развитие трансп системы и охрана окр среды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78</c:v>
                </c:pt>
                <c:pt idx="1">
                  <c:v>92</c:v>
                </c:pt>
                <c:pt idx="2">
                  <c:v>323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Создание условий безопасной жизни населения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Лист1!$K$2:$K$4</c:f>
              <c:numCache>
                <c:formatCode>General</c:formatCode>
                <c:ptCount val="3"/>
                <c:pt idx="0">
                  <c:v>16</c:v>
                </c:pt>
                <c:pt idx="1">
                  <c:v>12</c:v>
                </c:pt>
                <c:pt idx="2">
                  <c:v>34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Открытость и эффективность работы администрации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Лист1!$L$2:$L$4</c:f>
              <c:numCache>
                <c:formatCode>General</c:formatCode>
                <c:ptCount val="3"/>
                <c:pt idx="0">
                  <c:v>17</c:v>
                </c:pt>
                <c:pt idx="1">
                  <c:v>17</c:v>
                </c:pt>
                <c:pt idx="2">
                  <c:v>17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Молодежь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Лист1!$M$2:$M$4</c:f>
              <c:numCache>
                <c:formatCode>General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Формирование современной городской среды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Лист1!$N$2:$N$4</c:f>
              <c:numCache>
                <c:formatCode>General</c:formatCode>
                <c:ptCount val="3"/>
                <c:pt idx="0">
                  <c:v>174</c:v>
                </c:pt>
                <c:pt idx="1">
                  <c:v>76</c:v>
                </c:pt>
                <c:pt idx="2">
                  <c:v>162</c:v>
                </c:pt>
              </c:numCache>
            </c:numRef>
          </c:val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Управление финансами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Лист1!$O$2:$O$4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45</c:v>
                </c:pt>
              </c:numCache>
            </c:numRef>
          </c:val>
        </c:ser>
        <c:gapWidth val="38"/>
        <c:gapDepth val="50"/>
        <c:shape val="box"/>
        <c:axId val="115570560"/>
        <c:axId val="115572096"/>
        <c:axId val="0"/>
      </c:bar3DChart>
      <c:catAx>
        <c:axId val="115570560"/>
        <c:scaling>
          <c:orientation val="minMax"/>
        </c:scaling>
        <c:axPos val="l"/>
        <c:numFmt formatCode="General" sourceLinked="0"/>
        <c:tickLblPos val="nextTo"/>
        <c:crossAx val="115572096"/>
        <c:crosses val="autoZero"/>
        <c:auto val="1"/>
        <c:lblAlgn val="ctr"/>
        <c:lblOffset val="100"/>
      </c:catAx>
      <c:valAx>
        <c:axId val="115572096"/>
        <c:scaling>
          <c:orientation val="minMax"/>
          <c:max val="1700"/>
          <c:min val="0"/>
        </c:scaling>
        <c:axPos val="b"/>
        <c:majorGridlines/>
        <c:numFmt formatCode="General" sourceLinked="1"/>
        <c:tickLblPos val="nextTo"/>
        <c:crossAx val="1155705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51282931492398309"/>
          <c:w val="1"/>
          <c:h val="0.40280335370106862"/>
        </c:manualLayout>
      </c:layout>
      <c:txPr>
        <a:bodyPr/>
        <a:lstStyle/>
        <a:p>
          <a:pPr>
            <a:defRPr sz="15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2403871391076147E-2"/>
          <c:y val="2.4444376008746091E-2"/>
          <c:w val="0.83666218285214256"/>
          <c:h val="0.462944110742652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общегос вопросы</c:v>
                </c:pt>
                <c:pt idx="1">
                  <c:v>нац оборона</c:v>
                </c:pt>
                <c:pt idx="2">
                  <c:v>нац безоп</c:v>
                </c:pt>
                <c:pt idx="3">
                  <c:v>нац экономика</c:v>
                </c:pt>
                <c:pt idx="4">
                  <c:v>ЖКХ</c:v>
                </c:pt>
                <c:pt idx="5">
                  <c:v>охрана окр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 политика</c:v>
                </c:pt>
                <c:pt idx="9">
                  <c:v>физ культ и спорт</c:v>
                </c:pt>
                <c:pt idx="10">
                  <c:v>средства масс информ</c:v>
                </c:pt>
                <c:pt idx="11">
                  <c:v>обслуж мун долга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150</c:v>
                </c:pt>
                <c:pt idx="1">
                  <c:v>2</c:v>
                </c:pt>
                <c:pt idx="2">
                  <c:v>14</c:v>
                </c:pt>
                <c:pt idx="3">
                  <c:v>114</c:v>
                </c:pt>
                <c:pt idx="4">
                  <c:v>388</c:v>
                </c:pt>
                <c:pt idx="5">
                  <c:v>1</c:v>
                </c:pt>
                <c:pt idx="6">
                  <c:v>646</c:v>
                </c:pt>
                <c:pt idx="7">
                  <c:v>46</c:v>
                </c:pt>
                <c:pt idx="8">
                  <c:v>462</c:v>
                </c:pt>
                <c:pt idx="9">
                  <c:v>17</c:v>
                </c:pt>
                <c:pt idx="10">
                  <c:v>2</c:v>
                </c:pt>
                <c:pt idx="11">
                  <c:v>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общегос вопросы</c:v>
                </c:pt>
                <c:pt idx="1">
                  <c:v>нац оборона</c:v>
                </c:pt>
                <c:pt idx="2">
                  <c:v>нац безоп</c:v>
                </c:pt>
                <c:pt idx="3">
                  <c:v>нац экономика</c:v>
                </c:pt>
                <c:pt idx="4">
                  <c:v>ЖКХ</c:v>
                </c:pt>
                <c:pt idx="5">
                  <c:v>охрана окр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 политика</c:v>
                </c:pt>
                <c:pt idx="9">
                  <c:v>физ культ и спорт</c:v>
                </c:pt>
                <c:pt idx="10">
                  <c:v>средства масс информ</c:v>
                </c:pt>
                <c:pt idx="11">
                  <c:v>обслуж мун долга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154</c:v>
                </c:pt>
                <c:pt idx="1">
                  <c:v>2</c:v>
                </c:pt>
                <c:pt idx="2">
                  <c:v>10</c:v>
                </c:pt>
                <c:pt idx="3">
                  <c:v>108</c:v>
                </c:pt>
                <c:pt idx="4">
                  <c:v>377</c:v>
                </c:pt>
                <c:pt idx="5">
                  <c:v>2</c:v>
                </c:pt>
                <c:pt idx="6">
                  <c:v>610</c:v>
                </c:pt>
                <c:pt idx="7">
                  <c:v>58</c:v>
                </c:pt>
                <c:pt idx="8">
                  <c:v>495</c:v>
                </c:pt>
                <c:pt idx="9">
                  <c:v>19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Лист1!$A$2:$A$13</c:f>
              <c:strCache>
                <c:ptCount val="12"/>
                <c:pt idx="0">
                  <c:v>общегос вопросы</c:v>
                </c:pt>
                <c:pt idx="1">
                  <c:v>нац оборона</c:v>
                </c:pt>
                <c:pt idx="2">
                  <c:v>нац безоп</c:v>
                </c:pt>
                <c:pt idx="3">
                  <c:v>нац экономика</c:v>
                </c:pt>
                <c:pt idx="4">
                  <c:v>ЖКХ</c:v>
                </c:pt>
                <c:pt idx="5">
                  <c:v>охрана окр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 политика</c:v>
                </c:pt>
                <c:pt idx="9">
                  <c:v>физ культ и спорт</c:v>
                </c:pt>
                <c:pt idx="10">
                  <c:v>средства масс информ</c:v>
                </c:pt>
                <c:pt idx="11">
                  <c:v>обслуж мун долга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210</c:v>
                </c:pt>
                <c:pt idx="1">
                  <c:v>3</c:v>
                </c:pt>
                <c:pt idx="2">
                  <c:v>16</c:v>
                </c:pt>
                <c:pt idx="3">
                  <c:v>151</c:v>
                </c:pt>
                <c:pt idx="4">
                  <c:v>318</c:v>
                </c:pt>
                <c:pt idx="5">
                  <c:v>226</c:v>
                </c:pt>
                <c:pt idx="6">
                  <c:v>767</c:v>
                </c:pt>
                <c:pt idx="7">
                  <c:v>77</c:v>
                </c:pt>
                <c:pt idx="8">
                  <c:v>538</c:v>
                </c:pt>
                <c:pt idx="9">
                  <c:v>23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</c:ser>
        <c:gapWidth val="38"/>
        <c:gapDepth val="50"/>
        <c:shape val="box"/>
        <c:axId val="117548928"/>
        <c:axId val="117550464"/>
        <c:axId val="0"/>
      </c:bar3DChart>
      <c:catAx>
        <c:axId val="117548928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  <c:crossAx val="117550464"/>
        <c:crosses val="autoZero"/>
        <c:auto val="1"/>
        <c:lblAlgn val="ctr"/>
        <c:lblOffset val="100"/>
      </c:catAx>
      <c:valAx>
        <c:axId val="117550464"/>
        <c:scaling>
          <c:orientation val="minMax"/>
          <c:max val="6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17548928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0.88584995625547402"/>
          <c:y val="6.4658913316522723E-2"/>
          <c:w val="9.7581583552055998E-2"/>
          <c:h val="0.25013336657110546"/>
        </c:manualLayout>
      </c:layout>
      <c:txPr>
        <a:bodyPr/>
        <a:lstStyle/>
        <a:p>
          <a:pPr>
            <a:defRPr sz="1500" spc="-100"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2.8815726159230101E-2"/>
          <c:y val="5.6409736705972505E-2"/>
          <c:w val="0.84116994750656182"/>
          <c:h val="0.7152106074323244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6DBB27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9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33</c:v>
                </c:pt>
                <c:pt idx="1">
                  <c:v>64</c:v>
                </c:pt>
                <c:pt idx="2">
                  <c:v>60</c:v>
                </c:pt>
                <c:pt idx="3">
                  <c:v>76</c:v>
                </c:pt>
                <c:pt idx="4">
                  <c:v>98</c:v>
                </c:pt>
                <c:pt idx="5">
                  <c:v>81</c:v>
                </c:pt>
                <c:pt idx="6">
                  <c:v>79</c:v>
                </c:pt>
                <c:pt idx="7">
                  <c:v>72</c:v>
                </c:pt>
                <c:pt idx="8">
                  <c:v>49</c:v>
                </c:pt>
                <c:pt idx="9">
                  <c:v>72</c:v>
                </c:pt>
                <c:pt idx="10">
                  <c:v>70</c:v>
                </c:pt>
                <c:pt idx="11">
                  <c:v>138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уровни бюджета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5.4282028042135846E-3"/>
                  <c:y val="-6.976744186046653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9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48</c:v>
                </c:pt>
                <c:pt idx="1">
                  <c:v>90</c:v>
                </c:pt>
                <c:pt idx="2">
                  <c:v>88</c:v>
                </c:pt>
                <c:pt idx="3">
                  <c:v>126</c:v>
                </c:pt>
                <c:pt idx="4">
                  <c:v>116</c:v>
                </c:pt>
                <c:pt idx="5">
                  <c:v>261</c:v>
                </c:pt>
                <c:pt idx="6">
                  <c:v>89</c:v>
                </c:pt>
                <c:pt idx="7">
                  <c:v>132</c:v>
                </c:pt>
                <c:pt idx="8">
                  <c:v>102</c:v>
                </c:pt>
                <c:pt idx="9">
                  <c:v>103</c:v>
                </c:pt>
                <c:pt idx="10">
                  <c:v>104</c:v>
                </c:pt>
                <c:pt idx="11">
                  <c:v>180</c:v>
                </c:pt>
              </c:numCache>
            </c:numRef>
          </c:val>
        </c:ser>
        <c:gapWidth val="58"/>
        <c:gapDepth val="60"/>
        <c:shape val="box"/>
        <c:axId val="117752576"/>
        <c:axId val="117754112"/>
        <c:axId val="0"/>
      </c:bar3DChart>
      <c:catAx>
        <c:axId val="11775257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17754112"/>
        <c:crosses val="autoZero"/>
        <c:auto val="1"/>
        <c:lblAlgn val="ctr"/>
        <c:lblOffset val="100"/>
      </c:catAx>
      <c:valAx>
        <c:axId val="11775411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775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269695975503068"/>
          <c:y val="0.39739754623695722"/>
          <c:w val="0.1473030402449694"/>
          <c:h val="0.33031625132646308"/>
        </c:manualLayout>
      </c:layout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50"/>
      <c:rAngAx val="1"/>
    </c:view3D>
    <c:plotArea>
      <c:layout>
        <c:manualLayout>
          <c:layoutTarget val="inner"/>
          <c:xMode val="edge"/>
          <c:yMode val="edge"/>
          <c:x val="8.2403871391076147E-2"/>
          <c:y val="2.4444376008746091E-2"/>
          <c:w val="0.82324938237600265"/>
          <c:h val="0.5859923832752421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Дума города</c:v>
                </c:pt>
                <c:pt idx="1">
                  <c:v>Администрация</c:v>
                </c:pt>
                <c:pt idx="2">
                  <c:v>Упр имущества</c:v>
                </c:pt>
                <c:pt idx="3">
                  <c:v>Упр архитектуры</c:v>
                </c:pt>
                <c:pt idx="4">
                  <c:v>Финансовое упр</c:v>
                </c:pt>
                <c:pt idx="5">
                  <c:v>Упр образования</c:v>
                </c:pt>
                <c:pt idx="6">
                  <c:v>Упр культуры</c:v>
                </c:pt>
                <c:pt idx="7">
                  <c:v>Упр труда и соц защиты</c:v>
                </c:pt>
                <c:pt idx="8">
                  <c:v>Комитет по физ-ре</c:v>
                </c:pt>
                <c:pt idx="9">
                  <c:v>УГХ</c:v>
                </c:pt>
                <c:pt idx="10">
                  <c:v>КСП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61</c:v>
                </c:pt>
                <c:pt idx="1">
                  <c:v>70.149999999999991</c:v>
                </c:pt>
                <c:pt idx="2">
                  <c:v>43.720000000000013</c:v>
                </c:pt>
                <c:pt idx="3">
                  <c:v>52.99</c:v>
                </c:pt>
                <c:pt idx="4">
                  <c:v>65.440000000000026</c:v>
                </c:pt>
                <c:pt idx="5">
                  <c:v>71.92</c:v>
                </c:pt>
                <c:pt idx="6">
                  <c:v>76.47</c:v>
                </c:pt>
                <c:pt idx="7">
                  <c:v>73.83</c:v>
                </c:pt>
                <c:pt idx="8">
                  <c:v>78.910000000000025</c:v>
                </c:pt>
                <c:pt idx="9">
                  <c:v>41.230000000000011</c:v>
                </c:pt>
                <c:pt idx="10">
                  <c:v>61.01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Дума города</c:v>
                </c:pt>
                <c:pt idx="1">
                  <c:v>Администрация</c:v>
                </c:pt>
                <c:pt idx="2">
                  <c:v>Упр имущества</c:v>
                </c:pt>
                <c:pt idx="3">
                  <c:v>Упр архитектуры</c:v>
                </c:pt>
                <c:pt idx="4">
                  <c:v>Финансовое упр</c:v>
                </c:pt>
                <c:pt idx="5">
                  <c:v>Упр образования</c:v>
                </c:pt>
                <c:pt idx="6">
                  <c:v>Упр культуры</c:v>
                </c:pt>
                <c:pt idx="7">
                  <c:v>Упр труда и соц защиты</c:v>
                </c:pt>
                <c:pt idx="8">
                  <c:v>Комитет по физ-ре</c:v>
                </c:pt>
                <c:pt idx="9">
                  <c:v>УГХ</c:v>
                </c:pt>
                <c:pt idx="10">
                  <c:v>КСП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59.54</c:v>
                </c:pt>
                <c:pt idx="1">
                  <c:v>70.98</c:v>
                </c:pt>
                <c:pt idx="2">
                  <c:v>73.75</c:v>
                </c:pt>
                <c:pt idx="3">
                  <c:v>58.1</c:v>
                </c:pt>
                <c:pt idx="4">
                  <c:v>72.169999999999987</c:v>
                </c:pt>
                <c:pt idx="5">
                  <c:v>68.7</c:v>
                </c:pt>
                <c:pt idx="6">
                  <c:v>75.440000000000026</c:v>
                </c:pt>
                <c:pt idx="7">
                  <c:v>68.36999999999999</c:v>
                </c:pt>
                <c:pt idx="8">
                  <c:v>79.36999999999999</c:v>
                </c:pt>
                <c:pt idx="9">
                  <c:v>51.85</c:v>
                </c:pt>
                <c:pt idx="10">
                  <c:v>61.55</c:v>
                </c:pt>
              </c:numCache>
            </c:numRef>
          </c:val>
        </c:ser>
        <c:gapWidth val="38"/>
        <c:gapDepth val="50"/>
        <c:shape val="box"/>
        <c:axId val="125726720"/>
        <c:axId val="125728256"/>
        <c:axId val="0"/>
      </c:bar3DChart>
      <c:catAx>
        <c:axId val="125726720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  <c:crossAx val="125728256"/>
        <c:crosses val="autoZero"/>
        <c:auto val="1"/>
        <c:lblAlgn val="ctr"/>
        <c:lblOffset val="100"/>
      </c:catAx>
      <c:valAx>
        <c:axId val="125728256"/>
        <c:scaling>
          <c:orientation val="minMax"/>
          <c:max val="8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25726720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9000169334824254"/>
          <c:y val="0.26202462292549555"/>
          <c:w val="9.7581583552055998E-2"/>
          <c:h val="0.25013336657110524"/>
        </c:manualLayout>
      </c:layout>
      <c:txPr>
        <a:bodyPr/>
        <a:lstStyle/>
        <a:p>
          <a:pPr>
            <a:defRPr sz="1500" spc="-100"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0.48206</cdr:x>
      <cdr:y>0.27446</cdr:y>
    </cdr:from>
    <cdr:to>
      <cdr:x>0.5666</cdr:x>
      <cdr:y>0.33726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851649" y="1573536"/>
          <a:ext cx="850869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cs typeface="Times New Roman" pitchFamily="18" charset="0"/>
            </a:rPr>
            <a:t>1</a:t>
          </a:r>
          <a:r>
            <a:rPr lang="en-US" sz="1800" b="1" dirty="0" smtClean="0">
              <a:cs typeface="Times New Roman" pitchFamily="18" charset="0"/>
            </a:rPr>
            <a:t> </a:t>
          </a:r>
          <a:r>
            <a:rPr lang="ru-RU" sz="1800" b="1" dirty="0" smtClean="0">
              <a:cs typeface="Times New Roman" pitchFamily="18" charset="0"/>
            </a:rPr>
            <a:t>515,2</a:t>
          </a:r>
          <a:endParaRPr lang="ru-RU" sz="1800" b="1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0.92737</cdr:y>
    </cdr:from>
    <cdr:to>
      <cdr:x>0.15615</cdr:x>
      <cdr:y>1</cdr:y>
    </cdr:to>
    <cdr:sp macro="" textlink="">
      <cdr:nvSpPr>
        <cdr:cNvPr id="11" name="Пятиугольник 10"/>
        <cdr:cNvSpPr/>
      </cdr:nvSpPr>
      <cdr:spPr>
        <a:xfrm xmlns:a="http://schemas.openxmlformats.org/drawingml/2006/main">
          <a:off x="0" y="5383628"/>
          <a:ext cx="1571604" cy="421636"/>
        </a:xfrm>
        <a:prstGeom xmlns:a="http://schemas.openxmlformats.org/drawingml/2006/main" prst="homePlate">
          <a:avLst/>
        </a:prstGeom>
        <a:gradFill xmlns:a="http://schemas.openxmlformats.org/drawingml/2006/main" rotWithShape="1">
          <a:gsLst>
            <a:gs pos="0">
              <a:srgbClr val="00B050"/>
            </a:gs>
            <a:gs pos="80000">
              <a:srgbClr val="9BBB59">
                <a:shade val="93000"/>
                <a:satMod val="130000"/>
              </a:srgbClr>
            </a:gs>
            <a:gs pos="100000">
              <a:srgbClr val="9BBB59">
                <a:shade val="94000"/>
                <a:satMod val="135000"/>
              </a:srgbClr>
            </a:gs>
          </a:gsLst>
          <a:lin ang="16200000" scaled="0"/>
        </a:gradFill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3</a:t>
          </a:r>
          <a:endParaRPr lang="ru-RU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0.09085</cdr:x>
      <cdr:y>0.15949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sz="1800" b="1" dirty="0">
            <a:latin typeface="Calibri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0.33264</cdr:x>
      <cdr:y>0.27289</cdr:y>
    </cdr:from>
    <cdr:to>
      <cdr:x>0.39703</cdr:x>
      <cdr:y>0.3225</cdr:y>
    </cdr:to>
    <cdr:sp macro="" textlink="">
      <cdr:nvSpPr>
        <cdr:cNvPr id="6" name="TextBox 1"/>
        <cdr:cNvSpPr txBox="1"/>
      </cdr:nvSpPr>
      <cdr:spPr>
        <a:xfrm xmlns:a="http://schemas.openxmlformats.org/drawingml/2006/main" flipH="1">
          <a:off x="3347864" y="1584176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800" b="1" dirty="0" smtClean="0">
              <a:latin typeface="Calibri"/>
              <a:cs typeface="Times New Roman" pitchFamily="18" charset="0"/>
            </a:rPr>
            <a:t>1 450,4</a:t>
          </a:r>
          <a:endParaRPr lang="ru-RU" sz="1800" b="1" dirty="0">
            <a:latin typeface="Calibri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0.92016</cdr:y>
    </cdr:from>
    <cdr:to>
      <cdr:x>0.1887</cdr:x>
      <cdr:y>1</cdr:y>
    </cdr:to>
    <cdr:sp macro="" textlink="">
      <cdr:nvSpPr>
        <cdr:cNvPr id="2" name="Пятиугольник 1"/>
        <cdr:cNvSpPr/>
      </cdr:nvSpPr>
      <cdr:spPr>
        <a:xfrm xmlns:a="http://schemas.openxmlformats.org/drawingml/2006/main">
          <a:off x="0" y="5540549"/>
          <a:ext cx="1725472" cy="480739"/>
        </a:xfrm>
        <a:prstGeom xmlns:a="http://schemas.openxmlformats.org/drawingml/2006/main" prst="homePlate">
          <a:avLst/>
        </a:prstGeom>
        <a:gradFill xmlns:a="http://schemas.openxmlformats.org/drawingml/2006/main" rotWithShape="1">
          <a:gsLst>
            <a:gs pos="0">
              <a:srgbClr val="00B050"/>
            </a:gs>
            <a:gs pos="80000">
              <a:srgbClr val="9BBB59">
                <a:shade val="93000"/>
                <a:satMod val="130000"/>
              </a:srgbClr>
            </a:gs>
            <a:gs pos="100000">
              <a:srgbClr val="9BBB59">
                <a:shade val="94000"/>
                <a:satMod val="135000"/>
              </a:srgbClr>
            </a:gs>
          </a:gsLst>
          <a:lin ang="16200000" scaled="0"/>
        </a:gradFill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12</a:t>
          </a:r>
          <a:endParaRPr lang="ru-RU" dirty="0"/>
        </a:p>
      </cdr:txBody>
    </cdr:sp>
  </cdr:relSizeAnchor>
  <cdr:relSizeAnchor xmlns:cdr="http://schemas.openxmlformats.org/drawingml/2006/chartDrawing">
    <cdr:from>
      <cdr:x>0.86719</cdr:x>
      <cdr:y>0.94425</cdr:y>
    </cdr:from>
    <cdr:to>
      <cdr:x>0.99038</cdr:x>
      <cdr:y>1</cdr:y>
    </cdr:to>
    <cdr:sp macro="" textlink="">
      <cdr:nvSpPr>
        <cdr:cNvPr id="3" name="TextBox 13"/>
        <cdr:cNvSpPr txBox="1"/>
      </cdr:nvSpPr>
      <cdr:spPr>
        <a:xfrm xmlns:a="http://schemas.openxmlformats.org/drawingml/2006/main">
          <a:off x="7929586" y="5685601"/>
          <a:ext cx="1126449" cy="3356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ysClr val="window" lastClr="FFFFFF"/>
              </a:solidFill>
              <a:ea typeface="Cambria Math" pitchFamily="18" charset="0"/>
              <a:cs typeface="Times New Roman" pitchFamily="18" charset="0"/>
            </a:rPr>
            <a:t>млн. руб.</a:t>
          </a:r>
          <a:endParaRPr lang="ru-RU" b="1" dirty="0">
            <a:solidFill>
              <a:sysClr val="window" lastClr="FFFFFF"/>
            </a:solidFill>
            <a:ea typeface="Cambria Math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0.78018</cdr:y>
    </cdr:from>
    <cdr:to>
      <cdr:x>0.1887</cdr:x>
      <cdr:y>0.86395</cdr:y>
    </cdr:to>
    <cdr:sp macro="" textlink="">
      <cdr:nvSpPr>
        <cdr:cNvPr id="2" name="Пятиугольник 1"/>
        <cdr:cNvSpPr/>
      </cdr:nvSpPr>
      <cdr:spPr>
        <a:xfrm xmlns:a="http://schemas.openxmlformats.org/drawingml/2006/main">
          <a:off x="0" y="5112325"/>
          <a:ext cx="1725473" cy="548923"/>
        </a:xfrm>
        <a:prstGeom xmlns:a="http://schemas.openxmlformats.org/drawingml/2006/main" prst="homePlate">
          <a:avLst/>
        </a:prstGeom>
        <a:gradFill xmlns:a="http://schemas.openxmlformats.org/drawingml/2006/main" rotWithShape="1">
          <a:gsLst>
            <a:gs pos="0">
              <a:srgbClr val="00B050"/>
            </a:gs>
            <a:gs pos="80000">
              <a:srgbClr val="9BBB59">
                <a:shade val="93000"/>
                <a:satMod val="130000"/>
              </a:srgbClr>
            </a:gs>
            <a:gs pos="100000">
              <a:srgbClr val="9BBB59">
                <a:shade val="94000"/>
                <a:satMod val="135000"/>
              </a:srgbClr>
            </a:gs>
          </a:gsLst>
          <a:lin ang="16200000" scaled="0"/>
        </a:gradFill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13</a:t>
          </a:r>
          <a:endParaRPr lang="ru-RU" dirty="0"/>
        </a:p>
      </cdr:txBody>
    </cdr:sp>
  </cdr:relSizeAnchor>
  <cdr:relSizeAnchor xmlns:cdr="http://schemas.openxmlformats.org/drawingml/2006/chartDrawing">
    <cdr:from>
      <cdr:x>0.87681</cdr:x>
      <cdr:y>0.78022</cdr:y>
    </cdr:from>
    <cdr:to>
      <cdr:x>1</cdr:x>
      <cdr:y>0.83658</cdr:y>
    </cdr:to>
    <cdr:sp macro="" textlink="">
      <cdr:nvSpPr>
        <cdr:cNvPr id="3" name="TextBox 13"/>
        <cdr:cNvSpPr txBox="1"/>
      </cdr:nvSpPr>
      <cdr:spPr>
        <a:xfrm xmlns:a="http://schemas.openxmlformats.org/drawingml/2006/main">
          <a:off x="8017538" y="5112568"/>
          <a:ext cx="112646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ysClr val="window" lastClr="FFFFFF"/>
              </a:solidFill>
              <a:ea typeface="Cambria Math" pitchFamily="18" charset="0"/>
              <a:cs typeface="Times New Roman" pitchFamily="18" charset="0"/>
            </a:rPr>
            <a:t>млн. руб.</a:t>
          </a:r>
          <a:endParaRPr lang="ru-RU" b="1" dirty="0">
            <a:solidFill>
              <a:sysClr val="window" lastClr="FFFFFF"/>
            </a:solidFill>
            <a:ea typeface="Cambria Math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0.92375</cdr:y>
    </cdr:from>
    <cdr:to>
      <cdr:x>0.16863</cdr:x>
      <cdr:y>1</cdr:y>
    </cdr:to>
    <cdr:sp macro="" textlink="">
      <cdr:nvSpPr>
        <cdr:cNvPr id="2" name="Пятиугольник 1"/>
        <cdr:cNvSpPr/>
      </cdr:nvSpPr>
      <cdr:spPr>
        <a:xfrm xmlns:a="http://schemas.openxmlformats.org/drawingml/2006/main">
          <a:off x="0" y="6212191"/>
          <a:ext cx="1541953" cy="482289"/>
        </a:xfrm>
        <a:prstGeom xmlns:a="http://schemas.openxmlformats.org/drawingml/2006/main" prst="homePlate">
          <a:avLst/>
        </a:prstGeom>
        <a:gradFill xmlns:a="http://schemas.openxmlformats.org/drawingml/2006/main" rotWithShape="1">
          <a:gsLst>
            <a:gs pos="0">
              <a:srgbClr val="00B050"/>
            </a:gs>
            <a:gs pos="80000">
              <a:srgbClr val="9BBB59">
                <a:shade val="93000"/>
                <a:satMod val="130000"/>
              </a:srgbClr>
            </a:gs>
            <a:gs pos="100000">
              <a:srgbClr val="9BBB59">
                <a:shade val="94000"/>
                <a:satMod val="135000"/>
              </a:srgbClr>
            </a:gs>
          </a:gsLst>
          <a:lin ang="16200000" scaled="0"/>
        </a:gradFill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dirty="0" smtClean="0"/>
        </a:p>
        <a:p xmlns:a="http://schemas.openxmlformats.org/drawingml/2006/main">
          <a:pPr algn="ctr"/>
          <a:r>
            <a:rPr lang="ru-RU" dirty="0" smtClean="0"/>
            <a:t>16</a:t>
          </a:r>
        </a:p>
        <a:p xmlns:a="http://schemas.openxmlformats.org/drawingml/2006/main">
          <a:pPr algn="ctr"/>
          <a:endParaRPr lang="ru-RU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0.03428</cdr:x>
      <cdr:y>0.84497</cdr:y>
    </cdr:from>
    <cdr:to>
      <cdr:x>0.2078</cdr:x>
      <cdr:y>0.91418</cdr:y>
    </cdr:to>
    <cdr:sp macro="" textlink="">
      <cdr:nvSpPr>
        <cdr:cNvPr id="2" name="Пятиугольник 1"/>
        <cdr:cNvSpPr/>
      </cdr:nvSpPr>
      <cdr:spPr>
        <a:xfrm xmlns:a="http://schemas.openxmlformats.org/drawingml/2006/main">
          <a:off x="324582" y="5232644"/>
          <a:ext cx="1643004" cy="428588"/>
        </a:xfrm>
        <a:prstGeom xmlns:a="http://schemas.openxmlformats.org/drawingml/2006/main" prst="homePlate">
          <a:avLst/>
        </a:prstGeom>
        <a:gradFill xmlns:a="http://schemas.openxmlformats.org/drawingml/2006/main" rotWithShape="1">
          <a:gsLst>
            <a:gs pos="0">
              <a:srgbClr val="00B050"/>
            </a:gs>
            <a:gs pos="80000">
              <a:srgbClr val="9BBB59">
                <a:shade val="93000"/>
                <a:satMod val="130000"/>
              </a:srgbClr>
            </a:gs>
            <a:gs pos="100000">
              <a:srgbClr val="9BBB59">
                <a:shade val="94000"/>
                <a:satMod val="135000"/>
              </a:srgbClr>
            </a:gs>
          </a:gsLst>
          <a:lin ang="16200000" scaled="0"/>
        </a:gradFill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17</a:t>
          </a:r>
          <a:endParaRPr lang="ru-RU" dirty="0"/>
        </a:p>
      </cdr:txBody>
    </cdr:sp>
  </cdr:relSizeAnchor>
  <cdr:relSizeAnchor xmlns:cdr="http://schemas.openxmlformats.org/drawingml/2006/chartDrawing">
    <cdr:from>
      <cdr:x>0.74529</cdr:x>
      <cdr:y>0.17442</cdr:y>
    </cdr:from>
    <cdr:to>
      <cdr:x>1</cdr:x>
      <cdr:y>0.23594</cdr:y>
    </cdr:to>
    <cdr:sp macro="" textlink="">
      <cdr:nvSpPr>
        <cdr:cNvPr id="3" name="Содержимое 5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7056784" y="1080120"/>
          <a:ext cx="241176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342900" indent="-342900" algn="ctr">
            <a:spcBef>
              <a:spcPct val="20000"/>
            </a:spcBef>
            <a:buClr>
              <a:srgbClr val="4F81BD"/>
            </a:buClr>
            <a:buSzPct val="65000"/>
            <a:buFont typeface="Wingdings" pitchFamily="2" charset="2"/>
            <a:buNone/>
          </a:pPr>
          <a:r>
            <a:rPr lang="ru-RU" sz="1400" b="1" dirty="0" smtClea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rPr>
            <a:t>Средний балл в 2021 г. - 63</a:t>
          </a:r>
          <a:endParaRPr lang="ru-RU" sz="1400" b="1" dirty="0">
            <a:solidFill>
              <a:sysClr val="window" lastClr="FFFF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0.08365</cdr:x>
      <cdr:y>0.12791</cdr:y>
    </cdr:from>
    <cdr:to>
      <cdr:x>0.96583</cdr:x>
      <cdr:y>0.12791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792088" y="792088"/>
          <a:ext cx="8352928" cy="0"/>
        </a:xfrm>
        <a:prstGeom xmlns:a="http://schemas.openxmlformats.org/drawingml/2006/main" prst="line">
          <a:avLst/>
        </a:prstGeom>
        <a:ln xmlns:a="http://schemas.openxmlformats.org/drawingml/2006/main" w="50800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0.74529</cdr:x>
      <cdr:y>0.05814</cdr:y>
    </cdr:from>
    <cdr:to>
      <cdr:x>1</cdr:x>
      <cdr:y>0.11966</cdr:y>
    </cdr:to>
    <cdr:sp macro="" textlink="">
      <cdr:nvSpPr>
        <cdr:cNvPr id="6" name="Содержимое 5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7056784" y="360040"/>
          <a:ext cx="241176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342900" indent="-342900" algn="ctr">
            <a:spcBef>
              <a:spcPct val="20000"/>
            </a:spcBef>
            <a:buClr>
              <a:srgbClr val="4F81BD"/>
            </a:buClr>
            <a:buSzPct val="65000"/>
            <a:buFont typeface="Wingdings" pitchFamily="2" charset="2"/>
            <a:buNone/>
          </a:pPr>
          <a:r>
            <a:rPr lang="ru-RU" sz="1400" b="1" dirty="0" smtClea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rPr>
            <a:t>Средний балл в 2022 г. - 67</a:t>
          </a:r>
          <a:endParaRPr lang="ru-RU" sz="1400" b="1" dirty="0">
            <a:solidFill>
              <a:sysClr val="window" lastClr="FFFF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0.25588</cdr:x>
      <cdr:y>0.41751</cdr:y>
    </cdr:from>
    <cdr:to>
      <cdr:x>0.4211</cdr:x>
      <cdr:y>0.62579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39752" y="2664296"/>
          <a:ext cx="1510772" cy="13291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71467-B212-4FC9-AD01-B25BFED8F061}" type="datetimeFigureOut">
              <a:rPr lang="ru-RU" smtClean="0"/>
              <a:pPr/>
              <a:t>15.05.2023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168D3-4BD9-471F-B3D1-EA8463DBFC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9869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DD341B-4A52-462E-B03A-AFE3F3BDDC8C}" type="slidenum">
              <a:rPr lang="ru-RU" smtClean="0"/>
              <a:pPr/>
              <a:t>2</a:t>
            </a:fld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83536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DD341B-4A52-462E-B03A-AFE3F3BDDC8C}" type="slidenum">
              <a:rPr lang="ru-RU" smtClean="0"/>
              <a:pPr/>
              <a:t>5</a:t>
            </a:fld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865097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DD341B-4A52-462E-B03A-AFE3F3BDDC8C}" type="slidenum">
              <a:rPr lang="ru-RU" smtClean="0"/>
              <a:pPr/>
              <a:t>6</a:t>
            </a:fld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501978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DD341B-4A52-462E-B03A-AFE3F3BDDC8C}" type="slidenum">
              <a:rPr lang="ru-RU" smtClean="0"/>
              <a:pPr/>
              <a:t>7</a:t>
            </a:fld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501978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DD341B-4A52-462E-B03A-AFE3F3BDDC8C}" type="slidenum">
              <a:rPr lang="ru-RU" smtClean="0"/>
              <a:pPr/>
              <a:t>8</a:t>
            </a:fld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57853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DD341B-4A52-462E-B03A-AFE3F3BDDC8C}" type="slidenum">
              <a:rPr lang="ru-RU" smtClean="0"/>
              <a:pPr/>
              <a:t>10</a:t>
            </a:fld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056541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DD341B-4A52-462E-B03A-AFE3F3BDDC8C}" type="slidenum">
              <a:rPr lang="ru-RU" smtClean="0"/>
              <a:pPr/>
              <a:t>11</a:t>
            </a:fld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893244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168D3-4BD9-471F-B3D1-EA8463DBFCA3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0220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5400-0965-4F83-A510-9B43FF230F53}" type="datetimeFigureOut">
              <a:rPr lang="ru-RU" smtClean="0"/>
              <a:pPr/>
              <a:t>15.05.2023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267-AD3F-467A-A7B5-3E9DDC2B07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5400-0965-4F83-A510-9B43FF230F53}" type="datetimeFigureOut">
              <a:rPr lang="ru-RU" smtClean="0"/>
              <a:pPr/>
              <a:t>15.05.2023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267-AD3F-467A-A7B5-3E9DDC2B07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5400-0965-4F83-A510-9B43FF230F53}" type="datetimeFigureOut">
              <a:rPr lang="ru-RU" smtClean="0"/>
              <a:pPr/>
              <a:t>15.05.2023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267-AD3F-467A-A7B5-3E9DDC2B07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3B98A-FF11-4031-A855-D1BAD7C3087B}" type="datetimeFigureOut">
              <a:rPr lang="ru-RU"/>
              <a:pPr>
                <a:defRPr/>
              </a:pPr>
              <a:t>15.05.2023</a:t>
            </a:fld>
            <a:endParaRPr lang="ru-RU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4D775-D6FA-4939-AF0E-878F5B113584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med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26132-86D2-4E5A-9C91-4D0F51D4F7A4}" type="datetimeFigureOut">
              <a:rPr lang="ru-RU"/>
              <a:pPr>
                <a:defRPr/>
              </a:pPr>
              <a:t>15.05.2023</a:t>
            </a:fld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4E77B-3503-42A3-A839-A9C857E683D6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5400-0965-4F83-A510-9B43FF230F53}" type="datetimeFigureOut">
              <a:rPr lang="ru-RU" smtClean="0"/>
              <a:pPr/>
              <a:t>15.05.2023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267-AD3F-467A-A7B5-3E9DDC2B07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5400-0965-4F83-A510-9B43FF230F53}" type="datetimeFigureOut">
              <a:rPr lang="ru-RU" smtClean="0"/>
              <a:pPr/>
              <a:t>15.05.2023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267-AD3F-467A-A7B5-3E9DDC2B07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5400-0965-4F83-A510-9B43FF230F53}" type="datetimeFigureOut">
              <a:rPr lang="ru-RU" smtClean="0"/>
              <a:pPr/>
              <a:t>15.05.2023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267-AD3F-467A-A7B5-3E9DDC2B07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5400-0965-4F83-A510-9B43FF230F53}" type="datetimeFigureOut">
              <a:rPr lang="ru-RU" smtClean="0"/>
              <a:pPr/>
              <a:t>15.05.2023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267-AD3F-467A-A7B5-3E9DDC2B07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5400-0965-4F83-A510-9B43FF230F53}" type="datetimeFigureOut">
              <a:rPr lang="ru-RU" smtClean="0"/>
              <a:pPr/>
              <a:t>15.05.2023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267-AD3F-467A-A7B5-3E9DDC2B07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5400-0965-4F83-A510-9B43FF230F53}" type="datetimeFigureOut">
              <a:rPr lang="ru-RU" smtClean="0"/>
              <a:pPr/>
              <a:t>15.05.2023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267-AD3F-467A-A7B5-3E9DDC2B07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5400-0965-4F83-A510-9B43FF230F53}" type="datetimeFigureOut">
              <a:rPr lang="ru-RU" smtClean="0"/>
              <a:pPr/>
              <a:t>15.05.2023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267-AD3F-467A-A7B5-3E9DDC2B07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5400-0965-4F83-A510-9B43FF230F53}" type="datetimeFigureOut">
              <a:rPr lang="ru-RU" smtClean="0"/>
              <a:pPr/>
              <a:t>15.05.2023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267-AD3F-467A-A7B5-3E9DDC2B07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85400-0965-4F83-A510-9B43FF230F53}" type="datetimeFigureOut">
              <a:rPr lang="ru-RU" smtClean="0"/>
              <a:pPr/>
              <a:t>15.05.2023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3C267-AD3F-467A-A7B5-3E9DDC2B07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809A3396-556F-2275-FE2C-D34CCA138D8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-42296" y="1772816"/>
            <a:ext cx="525658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ОТЧЕТ ОБ ИСПОЛНЕНИИ БЮДЖЕТА ГОРОДА-КУРОРТА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ЖЕЛЕЗНОВОДСКА СТАВРОПОЛЬСКОГО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КРАЯ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ЗА 2022 ГОД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" name="Rectangle 51"/>
          <p:cNvSpPr>
            <a:spLocks noChangeArrowheads="1"/>
          </p:cNvSpPr>
          <p:nvPr/>
        </p:nvSpPr>
        <p:spPr bwMode="auto">
          <a:xfrm>
            <a:off x="4283968" y="5034788"/>
            <a:ext cx="5089852" cy="115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ФИНАНСОВОЕ УПРАВЛЕНИЕ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АДМИНИСТРАЦИИ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ГОРОДА-КУРОРТА 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ЖЕЛЕЗНОВОДСКА СТАВРОПОЛЬСКОГО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КРАЯ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8D5F7869-68E2-5050-0814-AF3C2C5F277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82" y="0"/>
            <a:ext cx="9139518" cy="6858000"/>
          </a:xfrm>
          <a:prstGeom prst="rect">
            <a:avLst/>
          </a:prstGeom>
          <a:effectLst/>
        </p:spPr>
      </p:pic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5645814"/>
              </p:ext>
            </p:extLst>
          </p:nvPr>
        </p:nvGraphicFramePr>
        <p:xfrm>
          <a:off x="0" y="1460978"/>
          <a:ext cx="9144002" cy="503259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46755"/>
                <a:gridCol w="1353437"/>
                <a:gridCol w="1224136"/>
                <a:gridCol w="1619674"/>
              </a:tblGrid>
              <a:tr h="893542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Категории работников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Достигнутый уровень в 2021 году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Запланированный уровень на 2022год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Достигнутый уровень в 2022 году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282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Педагогические работники образовательных учреждений общего образования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29 522,91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31 311,41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31 416,42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493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Педагогические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 работники дошкольных образовательных учреждений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27 957,55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32 197,04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32 995,34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49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Педагогические работники учреждений дополнительного образования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 детей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30 805,90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32 120,05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32 847,83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2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Работники учреждений культуры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26 313,10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30 556,05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30 846,00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282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Педагогические работники учреждений дополнительного образования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 детей в сфере культуры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30 414,60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30 556,05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32 146,70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Picture 5" descr="герб-прозр фо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Прямоугольник 2"/>
          <p:cNvSpPr>
            <a:spLocks noChangeArrowheads="1"/>
          </p:cNvSpPr>
          <p:nvPr/>
        </p:nvSpPr>
        <p:spPr bwMode="auto">
          <a:xfrm>
            <a:off x="457200" y="260648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СРЕДНИЙ УРОВЕНЬ ЗАРАБОТНОЙ ПЛАТЫ </a:t>
            </a:r>
          </a:p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ПО ОТДЕЛЬНЫМ КАТЕГОРИЯМ </a:t>
            </a:r>
          </a:p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РАБОТНИКОВ БЮДЖЕТНОЙ СФЕРЫ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0" y="6453336"/>
            <a:ext cx="1829616" cy="404664"/>
          </a:xfrm>
          <a:prstGeom prst="homePlate">
            <a:avLst/>
          </a:prstGeom>
          <a:gradFill>
            <a:gsLst>
              <a:gs pos="0">
                <a:srgbClr val="00B05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172400" y="6488668"/>
            <a:ext cx="599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a typeface="Cambria Math" pitchFamily="18" charset="0"/>
                <a:cs typeface="Times New Roman" pitchFamily="18" charset="0"/>
              </a:rPr>
              <a:t>руб.</a:t>
            </a:r>
            <a:endParaRPr lang="ru-RU" b="1" dirty="0">
              <a:solidFill>
                <a:schemeClr val="bg1"/>
              </a:solidFill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8D5F7869-68E2-5050-0814-AF3C2C5F277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82" y="0"/>
            <a:ext cx="9139518" cy="6858000"/>
          </a:xfrm>
          <a:prstGeom prst="rect">
            <a:avLst/>
          </a:prstGeom>
          <a:effectLst/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812360" y="116632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sz="1400" b="1" i="1" dirty="0">
              <a:latin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="" xmlns:p14="http://schemas.microsoft.com/office/powerpoint/2010/main" val="3430521604"/>
              </p:ext>
            </p:extLst>
          </p:nvPr>
        </p:nvGraphicFramePr>
        <p:xfrm>
          <a:off x="-324544" y="1412776"/>
          <a:ext cx="9468544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Picture 5" descr="герб-прозр фон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8640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Выгнутая вверх стрелка 12"/>
          <p:cNvSpPr/>
          <p:nvPr/>
        </p:nvSpPr>
        <p:spPr>
          <a:xfrm rot="19869376">
            <a:off x="3374783" y="1902330"/>
            <a:ext cx="2204025" cy="678392"/>
          </a:xfrm>
          <a:prstGeom prst="curved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+404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Выгнутая вверх стрелка 13"/>
          <p:cNvSpPr/>
          <p:nvPr/>
        </p:nvSpPr>
        <p:spPr>
          <a:xfrm rot="2024846">
            <a:off x="1849052" y="2894957"/>
            <a:ext cx="2466729" cy="796298"/>
          </a:xfrm>
          <a:prstGeom prst="curved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-225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>
            <a:off x="2285984" y="5572140"/>
            <a:ext cx="1643074" cy="305132"/>
          </a:xfrm>
          <a:prstGeom prst="curved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-13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Выгнутая вниз стрелка 15"/>
          <p:cNvSpPr/>
          <p:nvPr/>
        </p:nvSpPr>
        <p:spPr>
          <a:xfrm>
            <a:off x="4286248" y="5572140"/>
            <a:ext cx="1653904" cy="305132"/>
          </a:xfrm>
          <a:prstGeom prst="curved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+4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074" name="Прямоугольник 2"/>
          <p:cNvSpPr>
            <a:spLocks noChangeArrowheads="1"/>
          </p:cNvSpPr>
          <p:nvPr/>
        </p:nvSpPr>
        <p:spPr bwMode="auto">
          <a:xfrm>
            <a:off x="840483" y="421432"/>
            <a:ext cx="77048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СОФИНАНСИРОВАНИЕ СУБСИДИЙ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0" y="6425952"/>
            <a:ext cx="1725472" cy="432048"/>
          </a:xfrm>
          <a:prstGeom prst="homePlate">
            <a:avLst/>
          </a:prstGeom>
          <a:gradFill>
            <a:gsLst>
              <a:gs pos="0">
                <a:srgbClr val="00B05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755663" y="6293559"/>
            <a:ext cx="112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a typeface="Cambria Math" pitchFamily="18" charset="0"/>
                <a:cs typeface="Times New Roman" pitchFamily="18" charset="0"/>
              </a:rPr>
              <a:t>млн. руб.</a:t>
            </a:r>
            <a:endParaRPr lang="ru-RU" b="1" dirty="0">
              <a:solidFill>
                <a:schemeClr val="bg1"/>
              </a:solidFill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8D5F7869-68E2-5050-0814-AF3C2C5F27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2" y="0"/>
            <a:ext cx="9139518" cy="6858000"/>
          </a:xfrm>
          <a:prstGeom prst="rect">
            <a:avLst/>
          </a:prstGeom>
          <a:effectLst/>
        </p:spPr>
      </p:pic>
      <p:pic>
        <p:nvPicPr>
          <p:cNvPr id="29699" name="Picture 4" descr="герб-прозр ф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AutoShape 9"/>
          <p:cNvSpPr>
            <a:spLocks noChangeArrowheads="1"/>
          </p:cNvSpPr>
          <p:nvPr/>
        </p:nvSpPr>
        <p:spPr bwMode="auto">
          <a:xfrm>
            <a:off x="4211960" y="2564904"/>
            <a:ext cx="1447800" cy="12954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0066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/>
              <a:t>1 698 </a:t>
            </a:r>
            <a:r>
              <a:rPr lang="ru-RU" sz="1500" b="1" dirty="0" smtClean="0"/>
              <a:t>млн</a:t>
            </a:r>
            <a:r>
              <a:rPr lang="ru-RU" sz="1500" b="1" dirty="0"/>
              <a:t>. рублей</a:t>
            </a:r>
          </a:p>
          <a:p>
            <a:pPr algn="ctr"/>
            <a:endParaRPr lang="ru-RU" sz="1500" b="1" dirty="0"/>
          </a:p>
        </p:txBody>
      </p:sp>
      <p:sp>
        <p:nvSpPr>
          <p:cNvPr id="227338" name="AutoShape 10"/>
          <p:cNvSpPr>
            <a:spLocks noChangeArrowheads="1"/>
          </p:cNvSpPr>
          <p:nvPr/>
        </p:nvSpPr>
        <p:spPr bwMode="auto">
          <a:xfrm>
            <a:off x="4211960" y="4077072"/>
            <a:ext cx="1447800" cy="909638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009900">
                  <a:gamma/>
                  <a:shade val="46275"/>
                  <a:invGamma/>
                </a:srgbClr>
              </a:gs>
              <a:gs pos="50000">
                <a:srgbClr val="009900">
                  <a:alpha val="50000"/>
                </a:srgbClr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/>
              <a:t>139 </a:t>
            </a:r>
            <a:r>
              <a:rPr lang="ru-RU" sz="1500" b="1" dirty="0"/>
              <a:t>млн. рублей</a:t>
            </a:r>
          </a:p>
        </p:txBody>
      </p:sp>
      <p:sp>
        <p:nvSpPr>
          <p:cNvPr id="29705" name="AutoShape 11"/>
          <p:cNvSpPr>
            <a:spLocks/>
          </p:cNvSpPr>
          <p:nvPr/>
        </p:nvSpPr>
        <p:spPr bwMode="auto">
          <a:xfrm>
            <a:off x="3851920" y="2636912"/>
            <a:ext cx="152400" cy="12192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9706" name="AutoShape 12"/>
          <p:cNvSpPr>
            <a:spLocks/>
          </p:cNvSpPr>
          <p:nvPr/>
        </p:nvSpPr>
        <p:spPr bwMode="auto">
          <a:xfrm>
            <a:off x="3923928" y="4437112"/>
            <a:ext cx="152400" cy="487363"/>
          </a:xfrm>
          <a:prstGeom prst="leftBrace">
            <a:avLst>
              <a:gd name="adj1" fmla="val 2664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9709" name="Text Box 17"/>
          <p:cNvSpPr txBox="1">
            <a:spLocks noChangeArrowheads="1"/>
          </p:cNvSpPr>
          <p:nvPr/>
        </p:nvSpPr>
        <p:spPr bwMode="auto">
          <a:xfrm>
            <a:off x="2987824" y="3068960"/>
            <a:ext cx="838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 dirty="0" smtClean="0"/>
              <a:t>92,4 </a:t>
            </a:r>
            <a:r>
              <a:rPr lang="ru-RU" sz="1600" b="1" dirty="0"/>
              <a:t>%</a:t>
            </a:r>
          </a:p>
        </p:txBody>
      </p:sp>
      <p:sp>
        <p:nvSpPr>
          <p:cNvPr id="29710" name="Text Box 18"/>
          <p:cNvSpPr txBox="1">
            <a:spLocks noChangeArrowheads="1"/>
          </p:cNvSpPr>
          <p:nvPr/>
        </p:nvSpPr>
        <p:spPr bwMode="auto">
          <a:xfrm>
            <a:off x="3059832" y="4509120"/>
            <a:ext cx="809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 dirty="0" smtClean="0"/>
              <a:t>7,6 </a:t>
            </a:r>
            <a:r>
              <a:rPr lang="en-US" sz="1600" b="1" dirty="0" smtClean="0"/>
              <a:t>%</a:t>
            </a:r>
            <a:endParaRPr lang="ru-RU" sz="1600" b="1" dirty="0"/>
          </a:p>
        </p:txBody>
      </p:sp>
      <p:sp>
        <p:nvSpPr>
          <p:cNvPr id="29711" name="Содержимое 5"/>
          <p:cNvSpPr>
            <a:spLocks/>
          </p:cNvSpPr>
          <p:nvPr/>
        </p:nvSpPr>
        <p:spPr bwMode="auto">
          <a:xfrm>
            <a:off x="6948264" y="1844824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9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9712" name="Содержимое 5"/>
          <p:cNvSpPr>
            <a:spLocks/>
          </p:cNvSpPr>
          <p:nvPr/>
        </p:nvSpPr>
        <p:spPr bwMode="auto">
          <a:xfrm>
            <a:off x="1403648" y="1916832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9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9713" name="AutoShape 23"/>
          <p:cNvSpPr>
            <a:spLocks noChangeArrowheads="1"/>
          </p:cNvSpPr>
          <p:nvPr/>
        </p:nvSpPr>
        <p:spPr bwMode="auto">
          <a:xfrm>
            <a:off x="7092280" y="2420888"/>
            <a:ext cx="1447800" cy="142876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0066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/>
              <a:t>2 217 </a:t>
            </a:r>
            <a:r>
              <a:rPr lang="ru-RU" sz="1500" b="1" dirty="0" smtClean="0"/>
              <a:t>млн</a:t>
            </a:r>
            <a:r>
              <a:rPr lang="ru-RU" sz="1500" b="1" dirty="0"/>
              <a:t>. рублей</a:t>
            </a:r>
          </a:p>
          <a:p>
            <a:pPr algn="ctr"/>
            <a:endParaRPr lang="ru-RU" sz="1500" b="1" dirty="0"/>
          </a:p>
        </p:txBody>
      </p:sp>
      <p:sp>
        <p:nvSpPr>
          <p:cNvPr id="227352" name="AutoShape 24"/>
          <p:cNvSpPr>
            <a:spLocks noChangeArrowheads="1"/>
          </p:cNvSpPr>
          <p:nvPr/>
        </p:nvSpPr>
        <p:spPr bwMode="auto">
          <a:xfrm>
            <a:off x="7092280" y="4005064"/>
            <a:ext cx="1447800" cy="981076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009900">
                  <a:gamma/>
                  <a:shade val="46275"/>
                  <a:invGamma/>
                </a:srgbClr>
              </a:gs>
              <a:gs pos="50000">
                <a:srgbClr val="009900">
                  <a:alpha val="50000"/>
                </a:srgbClr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/>
              <a:t>114 </a:t>
            </a:r>
            <a:r>
              <a:rPr lang="ru-RU" sz="1500" b="1" dirty="0"/>
              <a:t>млн. рублей</a:t>
            </a:r>
          </a:p>
        </p:txBody>
      </p:sp>
      <p:sp>
        <p:nvSpPr>
          <p:cNvPr id="29718" name="Text Box 26"/>
          <p:cNvSpPr txBox="1">
            <a:spLocks noChangeArrowheads="1"/>
          </p:cNvSpPr>
          <p:nvPr/>
        </p:nvSpPr>
        <p:spPr bwMode="auto">
          <a:xfrm>
            <a:off x="5868144" y="3140968"/>
            <a:ext cx="838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 dirty="0" smtClean="0"/>
              <a:t>95,1 </a:t>
            </a:r>
            <a:r>
              <a:rPr lang="ru-RU" sz="1600" b="1" dirty="0"/>
              <a:t>%</a:t>
            </a:r>
          </a:p>
        </p:txBody>
      </p:sp>
      <p:sp>
        <p:nvSpPr>
          <p:cNvPr id="29719" name="AutoShape 27"/>
          <p:cNvSpPr>
            <a:spLocks/>
          </p:cNvSpPr>
          <p:nvPr/>
        </p:nvSpPr>
        <p:spPr bwMode="auto">
          <a:xfrm>
            <a:off x="6804248" y="4437112"/>
            <a:ext cx="152400" cy="487363"/>
          </a:xfrm>
          <a:prstGeom prst="leftBrace">
            <a:avLst>
              <a:gd name="adj1" fmla="val 2664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9720" name="Text Box 28"/>
          <p:cNvSpPr txBox="1">
            <a:spLocks noChangeArrowheads="1"/>
          </p:cNvSpPr>
          <p:nvPr/>
        </p:nvSpPr>
        <p:spPr bwMode="auto">
          <a:xfrm>
            <a:off x="5940152" y="4509120"/>
            <a:ext cx="809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 dirty="0" smtClean="0"/>
              <a:t>4,9%</a:t>
            </a:r>
            <a:endParaRPr lang="ru-RU" sz="1600" b="1" dirty="0"/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>
            <a:off x="1475656" y="2564904"/>
            <a:ext cx="1447800" cy="12954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0066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/>
              <a:t>1 690 </a:t>
            </a:r>
            <a:r>
              <a:rPr lang="ru-RU" sz="1500" b="1" dirty="0" smtClean="0"/>
              <a:t>млн</a:t>
            </a:r>
            <a:r>
              <a:rPr lang="ru-RU" sz="1500" b="1" dirty="0"/>
              <a:t>. рублей</a:t>
            </a:r>
          </a:p>
          <a:p>
            <a:pPr algn="ctr"/>
            <a:endParaRPr lang="ru-RU" sz="1500" b="1" dirty="0"/>
          </a:p>
        </p:txBody>
      </p:sp>
      <p:sp>
        <p:nvSpPr>
          <p:cNvPr id="22" name="AutoShape 11"/>
          <p:cNvSpPr>
            <a:spLocks/>
          </p:cNvSpPr>
          <p:nvPr/>
        </p:nvSpPr>
        <p:spPr bwMode="auto">
          <a:xfrm>
            <a:off x="1115616" y="2636912"/>
            <a:ext cx="152400" cy="12192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251520" y="3068960"/>
            <a:ext cx="838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 dirty="0" smtClean="0"/>
              <a:t>91,7 </a:t>
            </a:r>
            <a:r>
              <a:rPr lang="ru-RU" sz="1600" b="1" dirty="0"/>
              <a:t>%</a:t>
            </a:r>
          </a:p>
        </p:txBody>
      </p:sp>
      <p:sp>
        <p:nvSpPr>
          <p:cNvPr id="24" name="Содержимое 5"/>
          <p:cNvSpPr>
            <a:spLocks/>
          </p:cNvSpPr>
          <p:nvPr/>
        </p:nvSpPr>
        <p:spPr bwMode="auto">
          <a:xfrm>
            <a:off x="4067944" y="1916832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9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1475656" y="4221088"/>
            <a:ext cx="1447800" cy="8382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009900">
                  <a:gamma/>
                  <a:shade val="46275"/>
                  <a:invGamma/>
                </a:srgbClr>
              </a:gs>
              <a:gs pos="50000">
                <a:srgbClr val="009900">
                  <a:alpha val="50000"/>
                </a:srgbClr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/>
              <a:t>152 </a:t>
            </a:r>
            <a:r>
              <a:rPr lang="ru-RU" sz="1500" b="1" dirty="0"/>
              <a:t>млн. рублей</a:t>
            </a:r>
          </a:p>
        </p:txBody>
      </p:sp>
      <p:sp>
        <p:nvSpPr>
          <p:cNvPr id="26" name="AutoShape 12"/>
          <p:cNvSpPr>
            <a:spLocks/>
          </p:cNvSpPr>
          <p:nvPr/>
        </p:nvSpPr>
        <p:spPr bwMode="auto">
          <a:xfrm>
            <a:off x="1115616" y="4509120"/>
            <a:ext cx="152400" cy="487363"/>
          </a:xfrm>
          <a:prstGeom prst="leftBrace">
            <a:avLst>
              <a:gd name="adj1" fmla="val 2664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251520" y="4581128"/>
            <a:ext cx="809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 dirty="0" smtClean="0"/>
              <a:t>8,3 %</a:t>
            </a:r>
            <a:endParaRPr lang="ru-RU" sz="1600" b="1" dirty="0"/>
          </a:p>
        </p:txBody>
      </p:sp>
      <p:sp>
        <p:nvSpPr>
          <p:cNvPr id="28" name="AutoShape 9"/>
          <p:cNvSpPr>
            <a:spLocks noChangeArrowheads="1"/>
          </p:cNvSpPr>
          <p:nvPr/>
        </p:nvSpPr>
        <p:spPr bwMode="auto">
          <a:xfrm>
            <a:off x="1547664" y="5229200"/>
            <a:ext cx="6715172" cy="642942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0066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/>
              <a:t>Муниципальные программы</a:t>
            </a:r>
            <a:endParaRPr lang="ru-RU" sz="2400" b="1" dirty="0"/>
          </a:p>
        </p:txBody>
      </p:sp>
      <p:sp>
        <p:nvSpPr>
          <p:cNvPr id="29" name="AutoShape 10"/>
          <p:cNvSpPr>
            <a:spLocks noChangeArrowheads="1"/>
          </p:cNvSpPr>
          <p:nvPr/>
        </p:nvSpPr>
        <p:spPr bwMode="auto">
          <a:xfrm>
            <a:off x="1547664" y="6021288"/>
            <a:ext cx="6786610" cy="642942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009900">
                  <a:gamma/>
                  <a:shade val="46275"/>
                  <a:invGamma/>
                </a:srgbClr>
              </a:gs>
              <a:gs pos="50000">
                <a:srgbClr val="009900">
                  <a:alpha val="50000"/>
                </a:srgbClr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 dirty="0" smtClean="0"/>
              <a:t>Непрограммные направления</a:t>
            </a:r>
            <a:endParaRPr lang="ru-RU" sz="2400" b="1" dirty="0"/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401985" y="328283"/>
            <a:ext cx="8424936" cy="99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880"/>
              </a:lnSpc>
              <a:spcBef>
                <a:spcPct val="50000"/>
              </a:spcBef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ПРОГРАММНЫЕ И НЕПРОГРАММНЫЕ </a:t>
            </a:r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РАСХОДЫ</a:t>
            </a:r>
            <a:endParaRPr lang="ru-RU" alt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+mj-cs"/>
            </a:endParaRPr>
          </a:p>
          <a:p>
            <a:pPr algn="ctr">
              <a:lnSpc>
                <a:spcPts val="2880"/>
              </a:lnSpc>
              <a:spcBef>
                <a:spcPct val="50000"/>
              </a:spcBef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в 2020 -2022 </a:t>
            </a:r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годах</a:t>
            </a:r>
          </a:p>
        </p:txBody>
      </p:sp>
      <p:sp>
        <p:nvSpPr>
          <p:cNvPr id="29717" name="AutoShape 25"/>
          <p:cNvSpPr>
            <a:spLocks/>
          </p:cNvSpPr>
          <p:nvPr/>
        </p:nvSpPr>
        <p:spPr bwMode="auto">
          <a:xfrm>
            <a:off x="6732240" y="2636912"/>
            <a:ext cx="152400" cy="12192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1" name="Пятиугольник 30"/>
          <p:cNvSpPr/>
          <p:nvPr/>
        </p:nvSpPr>
        <p:spPr>
          <a:xfrm>
            <a:off x="0" y="6441594"/>
            <a:ext cx="1725472" cy="416406"/>
          </a:xfrm>
          <a:prstGeom prst="homePlate">
            <a:avLst/>
          </a:prstGeom>
          <a:gradFill>
            <a:gsLst>
              <a:gs pos="0">
                <a:srgbClr val="00B05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D5F7869-68E2-5050-0814-AF3C2C5F27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2" y="0"/>
            <a:ext cx="9139518" cy="6858000"/>
          </a:xfrm>
          <a:prstGeom prst="rect">
            <a:avLst/>
          </a:prstGeom>
          <a:effectLst/>
        </p:spPr>
      </p:pic>
      <p:pic>
        <p:nvPicPr>
          <p:cNvPr id="4101" name="Picture 5" descr="герб-прозр ф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1688283949"/>
              </p:ext>
            </p:extLst>
          </p:nvPr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179512" y="242887"/>
            <a:ext cx="84963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ИСПОЛНЕНИЕ РАСХОДОВ 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В </a:t>
            </a:r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РАЗРЕЗЕ  </a:t>
            </a:r>
            <a:endParaRPr lang="ru-RU" alt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МУНИЦИПАЛЬНЫХ </a:t>
            </a:r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ПРОГРАММ 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за 2020</a:t>
            </a:r>
            <a:r>
              <a:rPr lang="en-US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-20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22</a:t>
            </a:r>
            <a:r>
              <a:rPr lang="en-US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годы</a:t>
            </a:r>
            <a:endParaRPr lang="ru-RU" alt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D5F7869-68E2-5050-0814-AF3C2C5F27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2" y="0"/>
            <a:ext cx="9139518" cy="6858000"/>
          </a:xfrm>
          <a:prstGeom prst="rect">
            <a:avLst/>
          </a:prstGeom>
          <a:effectLst/>
        </p:spPr>
      </p:pic>
      <p:pic>
        <p:nvPicPr>
          <p:cNvPr id="4101" name="Picture 5" descr="герб-прозр ф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772" y="148780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2330938830"/>
              </p:ext>
            </p:extLst>
          </p:nvPr>
        </p:nvGraphicFramePr>
        <p:xfrm>
          <a:off x="0" y="1196752"/>
          <a:ext cx="9144000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366266" y="291456"/>
            <a:ext cx="84963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ИСПОЛНЕНИЕ РАСХОДОВ 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В </a:t>
            </a:r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РАЗРЕЗЕ  </a:t>
            </a:r>
            <a:endParaRPr lang="ru-RU" alt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ОТРАСЛЕЙ ЭКОНОМИКИ за 2020</a:t>
            </a:r>
            <a:r>
              <a:rPr lang="en-US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-20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22</a:t>
            </a:r>
            <a:r>
              <a:rPr lang="en-US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годы</a:t>
            </a:r>
            <a:endParaRPr lang="ru-RU" alt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8D5F7869-68E2-5050-0814-AF3C2C5F27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2" y="0"/>
            <a:ext cx="9139518" cy="6858000"/>
          </a:xfrm>
          <a:prstGeom prst="rect">
            <a:avLst/>
          </a:prstGeom>
          <a:effectLst/>
        </p:spPr>
      </p:pic>
      <p:pic>
        <p:nvPicPr>
          <p:cNvPr id="4101" name="Picture 5" descr="герб-прозр ф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922" y="203876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226616" y="201811"/>
            <a:ext cx="84963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ИСПОЛНЕНИЕ РАСХОДОВ </a:t>
            </a:r>
            <a:endParaRPr lang="ru-RU" alt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на реализацию федеральных (национальных) проектов</a:t>
            </a:r>
            <a:endParaRPr lang="ru-RU" alt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2492896"/>
            <a:ext cx="4896544" cy="648072"/>
          </a:xfrm>
          <a:prstGeom prst="roundRect">
            <a:avLst>
              <a:gd name="adj" fmla="val 20374"/>
            </a:avLst>
          </a:prstGeom>
          <a:solidFill>
            <a:srgbClr val="A5C4E9">
              <a:alpha val="49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000" tIns="144000" anchor="ctr"/>
          <a:lstStyle/>
          <a:p>
            <a:pPr>
              <a:lnSpc>
                <a:spcPts val="14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Национальный проект «Культура»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3429000"/>
            <a:ext cx="5544616" cy="640138"/>
          </a:xfrm>
          <a:prstGeom prst="roundRect">
            <a:avLst>
              <a:gd name="adj" fmla="val 20374"/>
            </a:avLst>
          </a:prstGeom>
          <a:solidFill>
            <a:srgbClr val="A5C4E9">
              <a:alpha val="49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000" tIns="144000" anchor="ctr"/>
          <a:lstStyle/>
          <a:p>
            <a:pPr>
              <a:lnSpc>
                <a:spcPts val="14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Национальный проект «Демография»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3528" y="4365104"/>
            <a:ext cx="5616624" cy="640138"/>
          </a:xfrm>
          <a:prstGeom prst="roundRect">
            <a:avLst>
              <a:gd name="adj" fmla="val 20374"/>
            </a:avLst>
          </a:prstGeom>
          <a:solidFill>
            <a:srgbClr val="A5C4E9">
              <a:alpha val="49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000" tIns="144000" anchor="ctr"/>
          <a:lstStyle/>
          <a:p>
            <a:pPr>
              <a:lnSpc>
                <a:spcPts val="14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Национальный проект «Экология»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5301208"/>
            <a:ext cx="6984776" cy="640138"/>
          </a:xfrm>
          <a:prstGeom prst="roundRect">
            <a:avLst>
              <a:gd name="adj" fmla="val 20374"/>
            </a:avLst>
          </a:prstGeom>
          <a:solidFill>
            <a:srgbClr val="A5C4E9">
              <a:alpha val="49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000" tIns="144000" anchor="ctr"/>
          <a:lstStyle/>
          <a:p>
            <a:pPr>
              <a:lnSpc>
                <a:spcPts val="14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Национальный проект «Жилье и городская среда»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96136" y="2492896"/>
            <a:ext cx="1728192" cy="576064"/>
          </a:xfrm>
          <a:prstGeom prst="roundRect">
            <a:avLst>
              <a:gd name="adj" fmla="val 20374"/>
            </a:avLst>
          </a:prstGeom>
          <a:solidFill>
            <a:srgbClr val="A5C4E9">
              <a:alpha val="49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000" tIns="144000" anchor="ctr"/>
          <a:lstStyle/>
          <a:p>
            <a:pPr algn="ctr">
              <a:lnSpc>
                <a:spcPts val="14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3,7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72200" y="3429000"/>
            <a:ext cx="1728192" cy="576064"/>
          </a:xfrm>
          <a:prstGeom prst="roundRect">
            <a:avLst>
              <a:gd name="adj" fmla="val 20374"/>
            </a:avLst>
          </a:prstGeom>
          <a:solidFill>
            <a:srgbClr val="A5C4E9">
              <a:alpha val="49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000" tIns="144000" anchor="ctr"/>
          <a:lstStyle/>
          <a:p>
            <a:pPr algn="ctr">
              <a:lnSpc>
                <a:spcPts val="14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87,7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44208" y="4437112"/>
            <a:ext cx="1728192" cy="576064"/>
          </a:xfrm>
          <a:prstGeom prst="roundRect">
            <a:avLst>
              <a:gd name="adj" fmla="val 20374"/>
            </a:avLst>
          </a:prstGeom>
          <a:solidFill>
            <a:srgbClr val="A5C4E9">
              <a:alpha val="49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000" tIns="144000" anchor="ctr"/>
          <a:lstStyle/>
          <a:p>
            <a:pPr algn="ctr">
              <a:lnSpc>
                <a:spcPts val="14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225,1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24328" y="5301208"/>
            <a:ext cx="1368152" cy="576064"/>
          </a:xfrm>
          <a:prstGeom prst="roundRect">
            <a:avLst>
              <a:gd name="adj" fmla="val 20374"/>
            </a:avLst>
          </a:prstGeom>
          <a:solidFill>
            <a:srgbClr val="A5C4E9">
              <a:alpha val="49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000" tIns="144000" anchor="ctr"/>
          <a:lstStyle/>
          <a:p>
            <a:pPr algn="ctr">
              <a:lnSpc>
                <a:spcPts val="1400"/>
              </a:lnSpc>
            </a:pPr>
            <a:r>
              <a:rPr lang="ru-RU" sz="2400" b="1" smtClean="0">
                <a:solidFill>
                  <a:schemeClr val="bg1"/>
                </a:solidFill>
              </a:rPr>
              <a:t>126,0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0" y="6429396"/>
            <a:ext cx="1725472" cy="428604"/>
          </a:xfrm>
          <a:prstGeom prst="homePlate">
            <a:avLst/>
          </a:prstGeom>
          <a:gradFill>
            <a:gsLst>
              <a:gs pos="0">
                <a:srgbClr val="00B05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755663" y="6293559"/>
            <a:ext cx="112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a typeface="Cambria Math" pitchFamily="18" charset="0"/>
                <a:cs typeface="Times New Roman" pitchFamily="18" charset="0"/>
              </a:rPr>
              <a:t>млн. руб.</a:t>
            </a:r>
            <a:endParaRPr lang="ru-RU" b="1" dirty="0">
              <a:solidFill>
                <a:schemeClr val="bg1"/>
              </a:solidFill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3528" y="1628800"/>
            <a:ext cx="5472608" cy="648072"/>
          </a:xfrm>
          <a:prstGeom prst="roundRect">
            <a:avLst>
              <a:gd name="adj" fmla="val 20374"/>
            </a:avLst>
          </a:prstGeom>
          <a:solidFill>
            <a:srgbClr val="A5C4E9">
              <a:alpha val="49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000" tIns="144000" anchor="ctr"/>
          <a:lstStyle/>
          <a:p>
            <a:pPr>
              <a:lnSpc>
                <a:spcPts val="14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Национальный проект «Образование»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228184" y="1628800"/>
            <a:ext cx="1728192" cy="576064"/>
          </a:xfrm>
          <a:prstGeom prst="roundRect">
            <a:avLst>
              <a:gd name="adj" fmla="val 20374"/>
            </a:avLst>
          </a:prstGeom>
          <a:solidFill>
            <a:srgbClr val="A5C4E9">
              <a:alpha val="49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000" tIns="144000" anchor="ctr"/>
          <a:lstStyle/>
          <a:p>
            <a:pPr algn="ctr">
              <a:lnSpc>
                <a:spcPts val="14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0,7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8D5F7869-68E2-5050-0814-AF3C2C5F27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2" y="0"/>
            <a:ext cx="9139518" cy="6858000"/>
          </a:xfrm>
          <a:prstGeom prst="rect">
            <a:avLst/>
          </a:prstGeom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1259632" y="1340768"/>
            <a:ext cx="5688632" cy="108012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15816" y="2636912"/>
            <a:ext cx="5760640" cy="1944216"/>
          </a:xfrm>
          <a:prstGeom prst="roundRect">
            <a:avLst>
              <a:gd name="adj" fmla="val 11964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5085184"/>
            <a:ext cx="4896544" cy="122413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7,7 млн. руб. на содержание автомобильных дорог общего пользования местного значения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971600" y="1340768"/>
            <a:ext cx="61206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3200" b="1" dirty="0" smtClean="0">
                <a:latin typeface="Times New Roman" pitchFamily="18" charset="0"/>
              </a:rPr>
              <a:t>        ДОРОЖНЫЙ ФОНД</a:t>
            </a:r>
          </a:p>
          <a:p>
            <a:pPr algn="ctr" eaLnBrk="0" hangingPunct="0"/>
            <a:r>
              <a:rPr lang="ru-RU" sz="3200" b="1" dirty="0" smtClean="0">
                <a:latin typeface="Times New Roman" pitchFamily="18" charset="0"/>
              </a:rPr>
              <a:t>     96,5 млн. рублей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915816" y="2852936"/>
            <a:ext cx="604867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latin typeface="Times New Roman" pitchFamily="18" charset="0"/>
              </a:rPr>
              <a:t>   81,9 млн. руб. на ремонт автомобильных  </a:t>
            </a:r>
          </a:p>
          <a:p>
            <a:pPr algn="ctr" eaLnBrk="0" hangingPunct="0"/>
            <a:r>
              <a:rPr lang="ru-RU" sz="2000" b="1" dirty="0" smtClean="0">
                <a:latin typeface="Times New Roman" pitchFamily="18" charset="0"/>
              </a:rPr>
              <a:t>дорог общего пользования местного значения:</a:t>
            </a:r>
          </a:p>
          <a:p>
            <a:pPr algn="ctr" eaLnBrk="0" hangingPunct="0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</a:rPr>
              <a:t> капитальный ремонт – 66,3 млн. руб.</a:t>
            </a:r>
          </a:p>
          <a:p>
            <a:pPr algn="ctr" eaLnBrk="0" hangingPunct="0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</a:rPr>
              <a:t> текущий ремонт (ямочный, ливневая канализация, тротуары) – 15,6 млн. руб. </a:t>
            </a:r>
          </a:p>
          <a:p>
            <a:pPr algn="ctr" eaLnBrk="0" hangingPunct="0">
              <a:spcBef>
                <a:spcPct val="50000"/>
              </a:spcBef>
            </a:pP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716016" y="2564904"/>
            <a:ext cx="299665" cy="411437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2555776" y="2996952"/>
            <a:ext cx="288032" cy="1800200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5" name="Picture 5" descr="герб-прозр ф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172490"/>
            <a:ext cx="571504" cy="82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7811" name="Rectangle 3"/>
          <p:cNvSpPr>
            <a:spLocks noGrp="1" noChangeArrowheads="1"/>
          </p:cNvSpPr>
          <p:nvPr>
            <p:ph type="title"/>
          </p:nvPr>
        </p:nvSpPr>
        <p:spPr>
          <a:xfrm>
            <a:off x="710777" y="644"/>
            <a:ext cx="7704856" cy="1382402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КАССОВОЕ ИСПОЛНЕНИЕ И СТРУКТУРА ДОРОЖНОГО ФОНДА В 2022 ГОДУ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19266" y="6424861"/>
            <a:ext cx="1578096" cy="416406"/>
          </a:xfrm>
          <a:prstGeom prst="homePlate">
            <a:avLst/>
          </a:prstGeom>
          <a:gradFill>
            <a:gsLst>
              <a:gs pos="0">
                <a:srgbClr val="00B05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3AA823D8-915F-B5E6-9A82-E1D08CFDCED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t="11293" b="5193"/>
          <a:stretch/>
        </p:blipFill>
        <p:spPr>
          <a:xfrm>
            <a:off x="107353" y="2972847"/>
            <a:ext cx="2356998" cy="1896313"/>
          </a:xfrm>
          <a:prstGeom prst="rect">
            <a:avLst/>
          </a:prstGeom>
        </p:spPr>
      </p:pic>
      <p:sp>
        <p:nvSpPr>
          <p:cNvPr id="17" name="Овал 16"/>
          <p:cNvSpPr/>
          <p:nvPr/>
        </p:nvSpPr>
        <p:spPr>
          <a:xfrm>
            <a:off x="5436096" y="5013176"/>
            <a:ext cx="3062714" cy="156080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62,4 млн. рублей за счет субсидии из краевого бюджета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7380312" y="4509120"/>
            <a:ext cx="357190" cy="72008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8D5F7869-68E2-5050-0814-AF3C2C5F277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82" y="0"/>
            <a:ext cx="9139518" cy="6858000"/>
          </a:xfrm>
          <a:prstGeom prst="rect">
            <a:avLst/>
          </a:prstGeom>
          <a:effectLst/>
        </p:spPr>
      </p:pic>
      <p:pic>
        <p:nvPicPr>
          <p:cNvPr id="2" name="Picture 4" descr="герб-прозр фо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3509614163"/>
              </p:ext>
            </p:extLst>
          </p:nvPr>
        </p:nvGraphicFramePr>
        <p:xfrm>
          <a:off x="0" y="404664"/>
          <a:ext cx="9144000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600" y="260648"/>
            <a:ext cx="77048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ДИНАМИКА ИСПОЛНЕНИЯ РАСХОДОВ 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В 2022 ГОДУ</a:t>
            </a:r>
            <a:endParaRPr lang="ru-RU" alt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5663" y="6293559"/>
            <a:ext cx="112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a typeface="Cambria Math" pitchFamily="18" charset="0"/>
                <a:cs typeface="Times New Roman" pitchFamily="18" charset="0"/>
              </a:rPr>
              <a:t>млн. руб.</a:t>
            </a:r>
            <a:endParaRPr lang="ru-RU" b="1" dirty="0">
              <a:solidFill>
                <a:schemeClr val="bg1"/>
              </a:solidFill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D5F7869-68E2-5050-0814-AF3C2C5F27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2" y="0"/>
            <a:ext cx="9139518" cy="6858000"/>
          </a:xfrm>
          <a:prstGeom prst="rect">
            <a:avLst/>
          </a:prstGeom>
          <a:effectLst/>
        </p:spPr>
      </p:pic>
      <p:pic>
        <p:nvPicPr>
          <p:cNvPr id="4101" name="Picture 5" descr="герб-прозр ф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772" y="148780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2330938830"/>
              </p:ext>
            </p:extLst>
          </p:nvPr>
        </p:nvGraphicFramePr>
        <p:xfrm>
          <a:off x="-324544" y="1196752"/>
          <a:ext cx="946854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366266" y="291456"/>
            <a:ext cx="84963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СРАВНЕНИЕ РЕЙТИНГА ПОКАЗАТЕЛЕЙ ФИНАНСОВОГО МЕНЕДЖМЕНТА ПО ИТОГАМ 2021</a:t>
            </a:r>
            <a:r>
              <a:rPr lang="en-US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-20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22</a:t>
            </a:r>
            <a:r>
              <a:rPr lang="en-US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ГОДОВ</a:t>
            </a:r>
            <a:endParaRPr lang="ru-RU" alt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+mj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7544" y="2204864"/>
            <a:ext cx="8352928" cy="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8D5F7869-68E2-5050-0814-AF3C2C5F277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82" y="0"/>
            <a:ext cx="9139518" cy="6858000"/>
          </a:xfrm>
          <a:prstGeom prst="rect">
            <a:avLst/>
          </a:prstGeom>
          <a:effectLst/>
        </p:spPr>
      </p:pic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1115616" y="152400"/>
            <a:ext cx="7215238" cy="121444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МУНИЦИПАЛЬНЫЙ ВНУТРЕННИЙ ДОЛГ</a:t>
            </a:r>
            <a:b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</a:br>
            <a:endParaRPr lang="ru-RU" alt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7" name="Диаграмма 26"/>
          <p:cNvGraphicFramePr/>
          <p:nvPr>
            <p:custDataLst>
              <p:tags r:id="rId1"/>
            </p:custDataLst>
            <p:extLst>
              <p:ext uri="{D42A27DB-BD31-4B8C-83A1-F6EECF244321}">
                <p14:modId xmlns="" xmlns:p14="http://schemas.microsoft.com/office/powerpoint/2010/main" val="2426079160"/>
              </p:ext>
            </p:extLst>
          </p:nvPr>
        </p:nvGraphicFramePr>
        <p:xfrm>
          <a:off x="0" y="1016000"/>
          <a:ext cx="9144000" cy="5489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50" descr="герб-прозр фон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52400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ятиугольник 6"/>
          <p:cNvSpPr/>
          <p:nvPr/>
        </p:nvSpPr>
        <p:spPr>
          <a:xfrm>
            <a:off x="0" y="6441594"/>
            <a:ext cx="1578096" cy="416406"/>
          </a:xfrm>
          <a:prstGeom prst="homePlate">
            <a:avLst/>
          </a:prstGeom>
          <a:gradFill rotWithShape="1">
            <a:gsLst>
              <a:gs pos="0">
                <a:srgbClr val="00B050"/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/>
              <a:t>18</a:t>
            </a:r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8D5F7869-68E2-5050-0814-AF3C2C5F277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82" y="0"/>
            <a:ext cx="9139518" cy="6858000"/>
          </a:xfrm>
          <a:prstGeom prst="rect">
            <a:avLst/>
          </a:prstGeom>
          <a:effectLst/>
        </p:spPr>
      </p:pic>
      <p:sp>
        <p:nvSpPr>
          <p:cNvPr id="46" name="AutoShape 7"/>
          <p:cNvSpPr>
            <a:spLocks noChangeArrowheads="1"/>
          </p:cNvSpPr>
          <p:nvPr/>
        </p:nvSpPr>
        <p:spPr bwMode="auto">
          <a:xfrm>
            <a:off x="500034" y="2285992"/>
            <a:ext cx="2055742" cy="3929090"/>
          </a:xfrm>
          <a:prstGeom prst="flowChartAlternateProcess">
            <a:avLst/>
          </a:prstGeom>
          <a:solidFill>
            <a:schemeClr val="accent3"/>
          </a:solidFill>
          <a:ln w="9525" algn="ctr"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legacyPerspectiveBottomLeft"/>
            <a:lightRig rig="legacyFlat3" dir="t"/>
          </a:scene3d>
          <a:sp3d extrusionH="887400" prstMaterial="legacyMatte">
            <a:bevelT w="13500" h="13500"/>
            <a:bevelB w="13500" h="13500" prst="angle"/>
            <a:extrusionClr>
              <a:srgbClr val="009900"/>
            </a:extrusionClr>
          </a:sp3d>
        </p:spPr>
        <p:txBody>
          <a:bodyPr wrap="none" lIns="102870" tIns="51435" rIns="102870" bIns="51435" anchor="ctr">
            <a:flatTx/>
          </a:bodyPr>
          <a:lstStyle/>
          <a:p>
            <a:pPr algn="ctr" defTabSz="1028700">
              <a:defRPr/>
            </a:pPr>
            <a:r>
              <a:rPr lang="ru-RU" b="1" dirty="0" smtClean="0">
                <a:solidFill>
                  <a:schemeClr val="bg1"/>
                </a:solidFill>
              </a:rPr>
              <a:t>Доходы </a:t>
            </a:r>
          </a:p>
          <a:p>
            <a:pPr algn="ctr" defTabSz="1028700">
              <a:defRPr/>
            </a:pPr>
            <a:r>
              <a:rPr lang="ru-RU" b="1" dirty="0" smtClean="0">
                <a:solidFill>
                  <a:schemeClr val="bg1"/>
                </a:solidFill>
              </a:rPr>
              <a:t>1 905,9</a:t>
            </a:r>
          </a:p>
          <a:p>
            <a:pPr algn="ctr" defTabSz="1028700">
              <a:defRPr/>
            </a:pPr>
            <a:endParaRPr lang="ru-RU" sz="1600" b="1" i="1" dirty="0" smtClean="0">
              <a:solidFill>
                <a:schemeClr val="bg1"/>
              </a:solidFill>
            </a:endParaRPr>
          </a:p>
          <a:p>
            <a:pPr algn="ctr" defTabSz="1028700">
              <a:defRPr/>
            </a:pPr>
            <a:r>
              <a:rPr lang="ru-RU" b="1" dirty="0" smtClean="0">
                <a:solidFill>
                  <a:schemeClr val="bg1"/>
                </a:solidFill>
              </a:rPr>
              <a:t>Расходы</a:t>
            </a:r>
          </a:p>
          <a:p>
            <a:pPr algn="ctr" defTabSz="1028700">
              <a:defRPr/>
            </a:pPr>
            <a:r>
              <a:rPr lang="ru-RU" b="1" dirty="0" smtClean="0">
                <a:solidFill>
                  <a:schemeClr val="bg1"/>
                </a:solidFill>
              </a:rPr>
              <a:t>1 842,3</a:t>
            </a:r>
          </a:p>
          <a:p>
            <a:pPr algn="ctr" defTabSz="1028700">
              <a:defRPr/>
            </a:pPr>
            <a:endParaRPr lang="ru-RU" b="1" dirty="0" smtClean="0">
              <a:solidFill>
                <a:schemeClr val="bg1"/>
              </a:solidFill>
            </a:endParaRPr>
          </a:p>
          <a:p>
            <a:pPr algn="ctr" defTabSz="1028700">
              <a:defRPr/>
            </a:pPr>
            <a:r>
              <a:rPr lang="ru-RU" b="1" dirty="0" err="1" smtClean="0">
                <a:solidFill>
                  <a:schemeClr val="bg1"/>
                </a:solidFill>
              </a:rPr>
              <a:t>Профицит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 defTabSz="1028700">
              <a:defRPr/>
            </a:pPr>
            <a:r>
              <a:rPr lang="ru-RU" b="1" dirty="0" smtClean="0">
                <a:solidFill>
                  <a:schemeClr val="bg1"/>
                </a:solidFill>
              </a:rPr>
              <a:t>63,6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785786" y="1714488"/>
            <a:ext cx="1758950" cy="411651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ctr" defTabSz="1028700" eaLnBrk="1" hangingPunct="1">
              <a:spcBef>
                <a:spcPct val="50000"/>
              </a:spcBef>
            </a:pPr>
            <a:r>
              <a:rPr lang="ru-RU" sz="2000" b="1" u="sng" dirty="0" smtClean="0">
                <a:solidFill>
                  <a:schemeClr val="bg1"/>
                </a:solidFill>
              </a:rPr>
              <a:t>20</a:t>
            </a:r>
            <a:r>
              <a:rPr lang="en-US" sz="2000" b="1" u="sng" dirty="0" smtClean="0">
                <a:solidFill>
                  <a:schemeClr val="bg1"/>
                </a:solidFill>
              </a:rPr>
              <a:t>20</a:t>
            </a:r>
            <a:r>
              <a:rPr lang="ru-RU" sz="2000" b="1" u="sng" dirty="0" smtClean="0">
                <a:solidFill>
                  <a:schemeClr val="bg1"/>
                </a:solidFill>
              </a:rPr>
              <a:t> </a:t>
            </a:r>
            <a:r>
              <a:rPr lang="ru-RU" sz="2000" b="1" u="sng" dirty="0">
                <a:solidFill>
                  <a:schemeClr val="bg1"/>
                </a:solidFill>
              </a:rPr>
              <a:t>год</a:t>
            </a:r>
          </a:p>
        </p:txBody>
      </p:sp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3643306" y="2285992"/>
            <a:ext cx="2000264" cy="392909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legacyPerspectiveBottomLeft"/>
            <a:lightRig rig="legacyFlat3" dir="t"/>
          </a:scene3d>
          <a:sp3d extrusionH="887400" prstMaterial="legacyMatte">
            <a:bevelT w="13500" h="13500"/>
            <a:bevelB w="13500" h="13500" prst="angle"/>
            <a:extrusionClr>
              <a:srgbClr val="009900"/>
            </a:extrusionClr>
          </a:sp3d>
        </p:spPr>
        <p:txBody>
          <a:bodyPr wrap="none" lIns="102870" tIns="51435" rIns="102870" bIns="51435" anchor="ctr">
            <a:flatTx/>
          </a:bodyPr>
          <a:lstStyle/>
          <a:p>
            <a:pPr algn="ctr" defTabSz="1028700" eaLnBrk="1" hangingPunct="1">
              <a:defRPr/>
            </a:pPr>
            <a:r>
              <a:rPr lang="ru-RU" b="1" dirty="0" smtClean="0">
                <a:solidFill>
                  <a:schemeClr val="bg1"/>
                </a:solidFill>
              </a:rPr>
              <a:t>Доходы </a:t>
            </a:r>
          </a:p>
          <a:p>
            <a:pPr algn="ctr" defTabSz="1028700" eaLnBrk="1" hangingPunct="1">
              <a:defRPr/>
            </a:pPr>
            <a:r>
              <a:rPr lang="ru-RU" b="1" dirty="0" smtClean="0">
                <a:solidFill>
                  <a:schemeClr val="bg1"/>
                </a:solidFill>
              </a:rPr>
              <a:t>1 141,6</a:t>
            </a:r>
          </a:p>
          <a:p>
            <a:pPr algn="ctr" defTabSz="1028700" eaLnBrk="1" hangingPunct="1">
              <a:defRPr/>
            </a:pPr>
            <a:endParaRPr lang="ru-RU" sz="1600" b="1" i="1" dirty="0" smtClean="0">
              <a:solidFill>
                <a:schemeClr val="bg1"/>
              </a:solidFill>
            </a:endParaRPr>
          </a:p>
          <a:p>
            <a:pPr algn="ctr" defTabSz="1028700" eaLnBrk="1" hangingPunct="1">
              <a:defRPr/>
            </a:pPr>
            <a:r>
              <a:rPr lang="ru-RU" b="1" dirty="0" smtClean="0">
                <a:solidFill>
                  <a:schemeClr val="bg1"/>
                </a:solidFill>
              </a:rPr>
              <a:t>Расходы</a:t>
            </a:r>
          </a:p>
          <a:p>
            <a:pPr algn="ctr" defTabSz="1028700" eaLnBrk="1" hangingPunct="1">
              <a:defRPr/>
            </a:pPr>
            <a:r>
              <a:rPr lang="ru-RU" b="1" dirty="0" smtClean="0">
                <a:solidFill>
                  <a:schemeClr val="bg1"/>
                </a:solidFill>
              </a:rPr>
              <a:t>1 042,4</a:t>
            </a:r>
          </a:p>
          <a:p>
            <a:pPr algn="ctr" defTabSz="1028700" eaLnBrk="1" hangingPunct="1">
              <a:defRPr/>
            </a:pPr>
            <a:endParaRPr lang="ru-RU" b="1" dirty="0" smtClean="0">
              <a:solidFill>
                <a:schemeClr val="bg1"/>
              </a:solidFill>
            </a:endParaRPr>
          </a:p>
          <a:p>
            <a:pPr algn="ctr" defTabSz="1028700" eaLnBrk="1" hangingPunct="1">
              <a:defRPr/>
            </a:pPr>
            <a:r>
              <a:rPr lang="ru-RU" b="1" dirty="0" smtClean="0">
                <a:solidFill>
                  <a:schemeClr val="bg1"/>
                </a:solidFill>
              </a:rPr>
              <a:t>Профицит</a:t>
            </a:r>
          </a:p>
          <a:p>
            <a:pPr algn="ctr" defTabSz="1028700" eaLnBrk="1" hangingPunct="1">
              <a:defRPr/>
            </a:pPr>
            <a:r>
              <a:rPr lang="ru-RU" b="1" dirty="0" smtClean="0">
                <a:solidFill>
                  <a:schemeClr val="bg1"/>
                </a:solidFill>
              </a:rPr>
              <a:t>99,2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3786182" y="1714488"/>
            <a:ext cx="1758950" cy="411651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ctr" defTabSz="1028700" eaLnBrk="1" hangingPunct="1">
              <a:spcBef>
                <a:spcPct val="50000"/>
              </a:spcBef>
            </a:pPr>
            <a:r>
              <a:rPr lang="ru-RU" sz="2000" b="1" u="sng" dirty="0" smtClean="0">
                <a:solidFill>
                  <a:schemeClr val="bg1"/>
                </a:solidFill>
              </a:rPr>
              <a:t>202</a:t>
            </a:r>
            <a:r>
              <a:rPr lang="en-US" sz="2000" b="1" u="sng" dirty="0" smtClean="0">
                <a:solidFill>
                  <a:schemeClr val="bg1"/>
                </a:solidFill>
              </a:rPr>
              <a:t>1</a:t>
            </a:r>
            <a:r>
              <a:rPr lang="ru-RU" sz="2000" b="1" u="sng" dirty="0" smtClean="0">
                <a:solidFill>
                  <a:schemeClr val="bg1"/>
                </a:solidFill>
              </a:rPr>
              <a:t> </a:t>
            </a:r>
            <a:r>
              <a:rPr lang="ru-RU" sz="2000" b="1" u="sng" dirty="0">
                <a:solidFill>
                  <a:schemeClr val="bg1"/>
                </a:solidFill>
              </a:rPr>
              <a:t>год</a:t>
            </a: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6715140" y="1714488"/>
            <a:ext cx="1758950" cy="411651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ctr" defTabSz="1028700" eaLnBrk="1" hangingPunct="1">
              <a:spcBef>
                <a:spcPct val="50000"/>
              </a:spcBef>
            </a:pPr>
            <a:r>
              <a:rPr lang="ru-RU" sz="2000" b="1" u="sng" dirty="0" smtClean="0">
                <a:solidFill>
                  <a:schemeClr val="bg1"/>
                </a:solidFill>
              </a:rPr>
              <a:t>2022 </a:t>
            </a:r>
            <a:r>
              <a:rPr lang="ru-RU" sz="2000" b="1" u="sng" dirty="0">
                <a:solidFill>
                  <a:schemeClr val="bg1"/>
                </a:solidFill>
              </a:rPr>
              <a:t>год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3659266" y="2276872"/>
            <a:ext cx="2000264" cy="3929090"/>
          </a:xfrm>
          <a:prstGeom prst="flowChartAlternateProcess">
            <a:avLst/>
          </a:prstGeom>
          <a:solidFill>
            <a:schemeClr val="accent3"/>
          </a:solidFill>
          <a:ln w="9525" algn="ctr"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legacyPerspectiveBottomLeft"/>
            <a:lightRig rig="legacyFlat3" dir="t"/>
          </a:scene3d>
          <a:sp3d extrusionH="887400" prstMaterial="legacyMatte">
            <a:bevelT w="13500" h="13500"/>
            <a:bevelB w="13500" h="13500" prst="angle"/>
            <a:extrusionClr>
              <a:srgbClr val="009900"/>
            </a:extrusionClr>
          </a:sp3d>
        </p:spPr>
        <p:txBody>
          <a:bodyPr wrap="none" lIns="102870" tIns="51435" rIns="102870" bIns="51435" anchor="ctr">
            <a:flatTx/>
          </a:bodyPr>
          <a:lstStyle/>
          <a:p>
            <a:pPr algn="ctr" defTabSz="1028700">
              <a:defRPr/>
            </a:pPr>
            <a:r>
              <a:rPr lang="ru-RU" b="1" dirty="0" smtClean="0">
                <a:solidFill>
                  <a:schemeClr val="bg1"/>
                </a:solidFill>
              </a:rPr>
              <a:t>Доходы </a:t>
            </a:r>
          </a:p>
          <a:p>
            <a:pPr algn="ctr" defTabSz="1028700">
              <a:defRPr/>
            </a:pPr>
            <a:r>
              <a:rPr lang="ru-RU" b="1" dirty="0" smtClean="0">
                <a:solidFill>
                  <a:schemeClr val="bg1"/>
                </a:solidFill>
              </a:rPr>
              <a:t>1 878,1</a:t>
            </a:r>
          </a:p>
          <a:p>
            <a:pPr algn="ctr" defTabSz="1028700">
              <a:defRPr/>
            </a:pPr>
            <a:endParaRPr lang="ru-RU" sz="1600" b="1" i="1" dirty="0" smtClean="0">
              <a:solidFill>
                <a:schemeClr val="bg1"/>
              </a:solidFill>
            </a:endParaRPr>
          </a:p>
          <a:p>
            <a:pPr algn="ctr" defTabSz="1028700">
              <a:defRPr/>
            </a:pPr>
            <a:r>
              <a:rPr lang="ru-RU" b="1" dirty="0" smtClean="0">
                <a:solidFill>
                  <a:schemeClr val="bg1"/>
                </a:solidFill>
              </a:rPr>
              <a:t>Расходы</a:t>
            </a:r>
          </a:p>
          <a:p>
            <a:pPr algn="ctr" defTabSz="1028700">
              <a:defRPr/>
            </a:pPr>
            <a:r>
              <a:rPr lang="ru-RU" b="1" dirty="0" smtClean="0">
                <a:solidFill>
                  <a:schemeClr val="bg1"/>
                </a:solidFill>
              </a:rPr>
              <a:t>1 837,0</a:t>
            </a:r>
          </a:p>
          <a:p>
            <a:pPr algn="ctr" defTabSz="1028700">
              <a:defRPr/>
            </a:pPr>
            <a:endParaRPr lang="ru-RU" b="1" dirty="0" smtClean="0">
              <a:solidFill>
                <a:schemeClr val="bg1"/>
              </a:solidFill>
            </a:endParaRPr>
          </a:p>
          <a:p>
            <a:pPr algn="ctr" defTabSz="1028700">
              <a:defRPr/>
            </a:pPr>
            <a:r>
              <a:rPr lang="ru-RU" b="1" dirty="0" err="1" smtClean="0">
                <a:solidFill>
                  <a:schemeClr val="bg1"/>
                </a:solidFill>
              </a:rPr>
              <a:t>Профицит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 defTabSz="1028700">
              <a:defRPr/>
            </a:pPr>
            <a:r>
              <a:rPr lang="ru-RU" b="1" dirty="0" smtClean="0">
                <a:solidFill>
                  <a:schemeClr val="bg1"/>
                </a:solidFill>
              </a:rPr>
              <a:t>41,1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6660232" y="2285992"/>
            <a:ext cx="2055172" cy="3929090"/>
          </a:xfrm>
          <a:prstGeom prst="flowChartAlternateProcess">
            <a:avLst/>
          </a:prstGeom>
          <a:solidFill>
            <a:schemeClr val="accent3"/>
          </a:solidFill>
          <a:ln w="9525" algn="ctr"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legacyPerspectiveBottomLeft"/>
            <a:lightRig rig="legacyFlat3" dir="t"/>
          </a:scene3d>
          <a:sp3d extrusionH="887400" prstMaterial="legacyMatte">
            <a:bevelT w="13500" h="13500"/>
            <a:bevelB w="13500" h="13500" prst="angle"/>
            <a:extrusionClr>
              <a:srgbClr val="009900"/>
            </a:extrusionClr>
          </a:sp3d>
        </p:spPr>
        <p:txBody>
          <a:bodyPr wrap="none" lIns="102870" tIns="51435" rIns="102870" bIns="51435" anchor="ctr">
            <a:flatTx/>
          </a:bodyPr>
          <a:lstStyle/>
          <a:p>
            <a:pPr algn="ctr" defTabSz="1028700" eaLnBrk="1" hangingPunct="1">
              <a:defRPr/>
            </a:pPr>
            <a:r>
              <a:rPr lang="ru-RU" b="1" dirty="0" smtClean="0">
                <a:solidFill>
                  <a:schemeClr val="bg1"/>
                </a:solidFill>
              </a:rPr>
              <a:t>Доходы </a:t>
            </a:r>
          </a:p>
          <a:p>
            <a:pPr algn="ctr" defTabSz="1028700" eaLnBrk="1" hangingPunct="1">
              <a:defRPr/>
            </a:pPr>
            <a:r>
              <a:rPr lang="en-US" b="1" dirty="0" smtClean="0">
                <a:solidFill>
                  <a:schemeClr val="bg1"/>
                </a:solidFill>
              </a:rPr>
              <a:t>2 264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 defTabSz="1028700" eaLnBrk="1" hangingPunct="1">
              <a:defRPr/>
            </a:pPr>
            <a:endParaRPr lang="ru-RU" sz="1600" b="1" i="1" dirty="0" smtClean="0">
              <a:solidFill>
                <a:schemeClr val="bg1"/>
              </a:solidFill>
            </a:endParaRPr>
          </a:p>
          <a:p>
            <a:pPr algn="ctr" defTabSz="1028700" eaLnBrk="1" hangingPunct="1">
              <a:defRPr/>
            </a:pPr>
            <a:r>
              <a:rPr lang="ru-RU" b="1" dirty="0" smtClean="0">
                <a:solidFill>
                  <a:schemeClr val="bg1"/>
                </a:solidFill>
              </a:rPr>
              <a:t>Расходы</a:t>
            </a:r>
          </a:p>
          <a:p>
            <a:pPr algn="ctr" defTabSz="1028700" eaLnBrk="1" hangingPunct="1">
              <a:defRPr/>
            </a:pPr>
            <a:r>
              <a:rPr lang="en-US" b="1" dirty="0" smtClean="0">
                <a:solidFill>
                  <a:schemeClr val="bg1"/>
                </a:solidFill>
              </a:rPr>
              <a:t>2 330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 defTabSz="1028700">
              <a:defRPr/>
            </a:pPr>
            <a:endParaRPr lang="ru-RU" b="1" dirty="0" smtClean="0">
              <a:solidFill>
                <a:schemeClr val="bg1"/>
              </a:solidFill>
            </a:endParaRPr>
          </a:p>
          <a:p>
            <a:pPr algn="ctr" defTabSz="1028700">
              <a:defRPr/>
            </a:pPr>
            <a:r>
              <a:rPr lang="ru-RU" b="1" dirty="0" smtClean="0">
                <a:solidFill>
                  <a:schemeClr val="bg1"/>
                </a:solidFill>
              </a:rPr>
              <a:t>Дефицит</a:t>
            </a:r>
          </a:p>
          <a:p>
            <a:pPr algn="ctr" defTabSz="1028700" eaLnBrk="1" hangingPunct="1">
              <a:defRPr/>
            </a:pPr>
            <a:r>
              <a:rPr lang="ru-RU" b="1" dirty="0" smtClean="0">
                <a:solidFill>
                  <a:schemeClr val="bg1"/>
                </a:solidFill>
              </a:rPr>
              <a:t>- 66,3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Стрелка вправо с вырезом 17"/>
          <p:cNvSpPr/>
          <p:nvPr/>
        </p:nvSpPr>
        <p:spPr>
          <a:xfrm rot="873597">
            <a:off x="2134748" y="3125061"/>
            <a:ext cx="1804755" cy="524073"/>
          </a:xfrm>
          <a:prstGeom prst="notchedRightArrow">
            <a:avLst/>
          </a:prstGeom>
          <a:ln>
            <a:solidFill>
              <a:srgbClr val="E1210D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-27,8</a:t>
            </a:r>
            <a:endParaRPr lang="ru-RU" dirty="0"/>
          </a:p>
        </p:txBody>
      </p:sp>
      <p:sp>
        <p:nvSpPr>
          <p:cNvPr id="23" name="Стрелка вправо с вырезом 22"/>
          <p:cNvSpPr/>
          <p:nvPr/>
        </p:nvSpPr>
        <p:spPr>
          <a:xfrm rot="711801">
            <a:off x="2090356" y="4019214"/>
            <a:ext cx="1804755" cy="384896"/>
          </a:xfrm>
          <a:prstGeom prst="notched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-5,3</a:t>
            </a:r>
            <a:endParaRPr lang="ru-RU" dirty="0"/>
          </a:p>
        </p:txBody>
      </p:sp>
      <p:sp>
        <p:nvSpPr>
          <p:cNvPr id="25" name="Стрелка вправо с вырезом 24"/>
          <p:cNvSpPr/>
          <p:nvPr/>
        </p:nvSpPr>
        <p:spPr>
          <a:xfrm rot="20768113">
            <a:off x="5242005" y="3198506"/>
            <a:ext cx="1822694" cy="458114"/>
          </a:xfrm>
          <a:prstGeom prst="notchedRightArrow">
            <a:avLst/>
          </a:prstGeom>
          <a:ln>
            <a:solidFill>
              <a:srgbClr val="0099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386.3</a:t>
            </a:r>
            <a:endParaRPr lang="ru-RU" dirty="0"/>
          </a:p>
        </p:txBody>
      </p:sp>
      <p:sp>
        <p:nvSpPr>
          <p:cNvPr id="26" name="Стрелка вправо с вырезом 25"/>
          <p:cNvSpPr/>
          <p:nvPr/>
        </p:nvSpPr>
        <p:spPr>
          <a:xfrm rot="20996061">
            <a:off x="5305025" y="4062043"/>
            <a:ext cx="1804755" cy="384896"/>
          </a:xfrm>
          <a:prstGeom prst="notchedRightArrow">
            <a:avLst/>
          </a:prstGeom>
          <a:ln>
            <a:solidFill>
              <a:srgbClr val="0099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493.7</a:t>
            </a:r>
            <a:endParaRPr lang="ru-RU" dirty="0"/>
          </a:p>
        </p:txBody>
      </p:sp>
      <p:sp>
        <p:nvSpPr>
          <p:cNvPr id="19" name="Rectangle 51"/>
          <p:cNvSpPr>
            <a:spLocks noChangeArrowheads="1"/>
          </p:cNvSpPr>
          <p:nvPr/>
        </p:nvSpPr>
        <p:spPr bwMode="auto">
          <a:xfrm>
            <a:off x="83166" y="235186"/>
            <a:ext cx="8928992" cy="115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ИСПОЛНЕНИЕ ОСНОВНЫХ ПАРАМЕТРОВ БЮДЖЕТА 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 2020-2022 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гг.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0" y="6381328"/>
            <a:ext cx="1725472" cy="476672"/>
          </a:xfrm>
          <a:prstGeom prst="homePlate">
            <a:avLst/>
          </a:prstGeom>
          <a:gradFill>
            <a:gsLst>
              <a:gs pos="0">
                <a:srgbClr val="00B05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596336" y="6453336"/>
            <a:ext cx="1285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a typeface="Cambria Math" pitchFamily="18" charset="0"/>
                <a:cs typeface="Times New Roman" pitchFamily="18" charset="0"/>
              </a:rPr>
              <a:t>млн. руб.</a:t>
            </a:r>
            <a:endParaRPr lang="ru-RU" b="1" dirty="0">
              <a:solidFill>
                <a:schemeClr val="bg1"/>
              </a:solidFill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1" name="Picture 50" descr="герб-прозр фо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552" y="233264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8D5F7869-68E2-5050-0814-AF3C2C5F27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2" y="0"/>
            <a:ext cx="9139518" cy="6858000"/>
          </a:xfrm>
          <a:prstGeom prst="rect">
            <a:avLst/>
          </a:prstGeom>
          <a:effectLst/>
        </p:spPr>
      </p:pic>
      <p:sp>
        <p:nvSpPr>
          <p:cNvPr id="34818" name="AutoShape 7"/>
          <p:cNvSpPr>
            <a:spLocks noChangeArrowheads="1"/>
          </p:cNvSpPr>
          <p:nvPr/>
        </p:nvSpPr>
        <p:spPr bwMode="auto">
          <a:xfrm>
            <a:off x="1475656" y="1484784"/>
            <a:ext cx="2952328" cy="5620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 smtClean="0"/>
              <a:t>10</a:t>
            </a:r>
            <a:r>
              <a:rPr lang="ru-RU" dirty="0" smtClean="0"/>
              <a:t> </a:t>
            </a:r>
            <a:r>
              <a:rPr lang="ru-RU" dirty="0"/>
              <a:t>проверок и ревизий</a:t>
            </a:r>
          </a:p>
        </p:txBody>
      </p:sp>
      <p:sp>
        <p:nvSpPr>
          <p:cNvPr id="34820" name="AutoShape 10"/>
          <p:cNvSpPr>
            <a:spLocks noChangeArrowheads="1"/>
          </p:cNvSpPr>
          <p:nvPr/>
        </p:nvSpPr>
        <p:spPr bwMode="auto">
          <a:xfrm>
            <a:off x="714348" y="1484784"/>
            <a:ext cx="761308" cy="1153030"/>
          </a:xfrm>
          <a:prstGeom prst="curvedRightArrow">
            <a:avLst>
              <a:gd name="adj1" fmla="val 46667"/>
              <a:gd name="adj2" fmla="val 100000"/>
              <a:gd name="adj3" fmla="val 4541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dirty="0"/>
          </a:p>
        </p:txBody>
      </p:sp>
      <p:pic>
        <p:nvPicPr>
          <p:cNvPr id="34821" name="Picture 11" descr="герб-прозр ф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37964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214282" y="3071810"/>
            <a:ext cx="4213702" cy="928694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i="1" dirty="0" smtClean="0"/>
          </a:p>
          <a:p>
            <a:pPr algn="ctr">
              <a:lnSpc>
                <a:spcPts val="2000"/>
              </a:lnSpc>
            </a:pPr>
            <a:r>
              <a:rPr lang="ru-RU" i="1" dirty="0" smtClean="0"/>
              <a:t>Нарушения законодательства в сфере </a:t>
            </a:r>
          </a:p>
          <a:p>
            <a:pPr algn="ctr">
              <a:lnSpc>
                <a:spcPts val="2000"/>
              </a:lnSpc>
            </a:pPr>
            <a:r>
              <a:rPr lang="ru-RU" i="1" dirty="0" smtClean="0"/>
              <a:t>закупок товаров, работ, услуг </a:t>
            </a:r>
          </a:p>
          <a:p>
            <a:pPr algn="ctr">
              <a:lnSpc>
                <a:spcPts val="2000"/>
              </a:lnSpc>
            </a:pPr>
            <a:r>
              <a:rPr lang="ru-RU" sz="2000" b="1" i="1" dirty="0" smtClean="0"/>
              <a:t>0,4 млн. руб.</a:t>
            </a:r>
            <a:endParaRPr lang="ru-RU" sz="2000" b="1" dirty="0"/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4857752" y="2780928"/>
            <a:ext cx="3857652" cy="1005262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i="1" dirty="0" smtClean="0"/>
              <a:t>Нарушение бюджетного </a:t>
            </a:r>
          </a:p>
          <a:p>
            <a:pPr algn="ctr"/>
            <a:r>
              <a:rPr lang="ru-RU" i="1" dirty="0" smtClean="0"/>
              <a:t>законодательства </a:t>
            </a:r>
          </a:p>
          <a:p>
            <a:pPr algn="ctr"/>
            <a:r>
              <a:rPr lang="ru-RU" sz="2000" b="1" i="1" dirty="0" smtClean="0"/>
              <a:t>5,1 млн. руб.</a:t>
            </a:r>
            <a:endParaRPr lang="ru-RU" sz="2000" dirty="0"/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>
            <a:off x="3851920" y="4509120"/>
            <a:ext cx="2376264" cy="144016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i="1" dirty="0" smtClean="0"/>
              <a:t>Неэффективное </a:t>
            </a:r>
          </a:p>
          <a:p>
            <a:pPr algn="ctr"/>
            <a:r>
              <a:rPr lang="ru-RU" i="1" dirty="0" smtClean="0"/>
              <a:t>использование</a:t>
            </a:r>
          </a:p>
          <a:p>
            <a:pPr algn="ctr"/>
            <a:r>
              <a:rPr lang="ru-RU" i="1" dirty="0" smtClean="0"/>
              <a:t> бюджетных средств</a:t>
            </a:r>
          </a:p>
          <a:p>
            <a:pPr algn="ctr"/>
            <a:r>
              <a:rPr lang="ru-RU" sz="2000" b="1" i="1" dirty="0" smtClean="0"/>
              <a:t>0,5 млн. руб.</a:t>
            </a:r>
            <a:endParaRPr lang="ru-RU" sz="2000" dirty="0"/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6588224" y="4581128"/>
            <a:ext cx="2432882" cy="1368152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i="1" dirty="0" smtClean="0"/>
              <a:t>Неправомерное </a:t>
            </a:r>
          </a:p>
          <a:p>
            <a:pPr algn="ctr"/>
            <a:r>
              <a:rPr lang="ru-RU" i="1" dirty="0" smtClean="0"/>
              <a:t>расходование </a:t>
            </a:r>
          </a:p>
          <a:p>
            <a:pPr algn="ctr"/>
            <a:r>
              <a:rPr lang="ru-RU" i="1" dirty="0" smtClean="0"/>
              <a:t>бюджетных средств</a:t>
            </a:r>
          </a:p>
          <a:p>
            <a:pPr algn="ctr"/>
            <a:r>
              <a:rPr lang="ru-RU" sz="2000" b="1" i="1" dirty="0" smtClean="0"/>
              <a:t>0,1 млн. руб.</a:t>
            </a:r>
            <a:endParaRPr lang="ru-RU" sz="2000" dirty="0"/>
          </a:p>
        </p:txBody>
      </p:sp>
      <p:sp>
        <p:nvSpPr>
          <p:cNvPr id="24" name="Стрелка влево 23"/>
          <p:cNvSpPr/>
          <p:nvPr/>
        </p:nvSpPr>
        <p:spPr>
          <a:xfrm rot="18519190">
            <a:off x="1002886" y="2508609"/>
            <a:ext cx="868907" cy="484632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трелка влево 24"/>
          <p:cNvSpPr/>
          <p:nvPr/>
        </p:nvSpPr>
        <p:spPr>
          <a:xfrm rot="13269306">
            <a:off x="4487590" y="2410992"/>
            <a:ext cx="808379" cy="484632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819" name="AutoShape 9"/>
          <p:cNvSpPr>
            <a:spLocks noChangeArrowheads="1"/>
          </p:cNvSpPr>
          <p:nvPr/>
        </p:nvSpPr>
        <p:spPr bwMode="auto">
          <a:xfrm>
            <a:off x="1500166" y="2143116"/>
            <a:ext cx="2971800" cy="627112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dirty="0"/>
              <a:t>Финансовых нарушений</a:t>
            </a:r>
          </a:p>
          <a:p>
            <a:pPr algn="ctr"/>
            <a:r>
              <a:rPr lang="ru-RU" sz="2000" b="1" dirty="0" smtClean="0"/>
              <a:t>5,5 млн. руб.</a:t>
            </a:r>
            <a:endParaRPr lang="ru-RU" sz="2000" b="1" dirty="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2699792" y="6165304"/>
            <a:ext cx="4464496" cy="576064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dirty="0" smtClean="0"/>
              <a:t>Устранено финансовых </a:t>
            </a:r>
            <a:r>
              <a:rPr lang="ru-RU" dirty="0"/>
              <a:t>нарушений</a:t>
            </a:r>
          </a:p>
          <a:p>
            <a:pPr algn="ctr"/>
            <a:r>
              <a:rPr lang="ru-RU" sz="2000" b="1" dirty="0" smtClean="0"/>
              <a:t>3,8 млн. руб.</a:t>
            </a:r>
            <a:endParaRPr lang="ru-RU" sz="2000" b="1" dirty="0"/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5076056" y="1628800"/>
            <a:ext cx="3888432" cy="778024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dirty="0" smtClean="0"/>
              <a:t>Объем проверенных  средств </a:t>
            </a:r>
          </a:p>
          <a:p>
            <a:pPr algn="ctr"/>
            <a:r>
              <a:rPr lang="ru-RU" sz="2000" b="1" dirty="0" smtClean="0"/>
              <a:t>130,5 млн. руб.</a:t>
            </a:r>
            <a:endParaRPr lang="ru-RU" sz="2000" b="1" dirty="0"/>
          </a:p>
        </p:txBody>
      </p:sp>
      <p:sp>
        <p:nvSpPr>
          <p:cNvPr id="27" name="Стрелка влево 26"/>
          <p:cNvSpPr/>
          <p:nvPr/>
        </p:nvSpPr>
        <p:spPr>
          <a:xfrm rot="10800000">
            <a:off x="4427984" y="1556792"/>
            <a:ext cx="549780" cy="484632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трелка влево 27"/>
          <p:cNvSpPr/>
          <p:nvPr/>
        </p:nvSpPr>
        <p:spPr>
          <a:xfrm rot="16200000">
            <a:off x="5138352" y="3942768"/>
            <a:ext cx="792088" cy="484632"/>
          </a:xfrm>
          <a:prstGeom prst="leftArrow">
            <a:avLst>
              <a:gd name="adj1" fmla="val 50000"/>
              <a:gd name="adj2" fmla="val 4660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трелка влево 28"/>
          <p:cNvSpPr/>
          <p:nvPr/>
        </p:nvSpPr>
        <p:spPr>
          <a:xfrm rot="16200000">
            <a:off x="7092284" y="3933057"/>
            <a:ext cx="864096" cy="432046"/>
          </a:xfrm>
          <a:prstGeom prst="leftArrow">
            <a:avLst>
              <a:gd name="adj1" fmla="val 50000"/>
              <a:gd name="adj2" fmla="val 3855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971600" y="260648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ИТОГИ КОНТРОЛЬНО-РЕВИЗИОННОЙ ДЕЯТЕЛЬНОСТИ ФИНАНСОВОГО УПРАВЛЕНИЯ </a:t>
            </a:r>
            <a:endParaRPr lang="ru-RU" alt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 2022 году                                                                        </a:t>
            </a:r>
            <a:endParaRPr lang="ru-RU" alt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251520" y="4293096"/>
            <a:ext cx="3096344" cy="18002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i="1" dirty="0" smtClean="0"/>
          </a:p>
          <a:p>
            <a:pPr algn="ctr"/>
            <a:r>
              <a:rPr lang="ru-RU" i="1" dirty="0" smtClean="0"/>
              <a:t>Нарушение Порядка ведения </a:t>
            </a:r>
          </a:p>
          <a:p>
            <a:pPr algn="ctr"/>
            <a:r>
              <a:rPr lang="ru-RU" i="1" dirty="0" smtClean="0"/>
              <a:t>бюджетного (бухгалтерского) </a:t>
            </a:r>
          </a:p>
          <a:p>
            <a:pPr algn="ctr"/>
            <a:r>
              <a:rPr lang="ru-RU" i="1" dirty="0" smtClean="0"/>
              <a:t>учета и представления </a:t>
            </a:r>
          </a:p>
          <a:p>
            <a:pPr algn="ctr"/>
            <a:r>
              <a:rPr lang="ru-RU" i="1" dirty="0" smtClean="0"/>
              <a:t>бюджетной (бухгалтерской) </a:t>
            </a:r>
          </a:p>
          <a:p>
            <a:pPr algn="ctr"/>
            <a:r>
              <a:rPr lang="ru-RU" i="1" dirty="0" smtClean="0"/>
              <a:t>отчетности  </a:t>
            </a:r>
          </a:p>
          <a:p>
            <a:pPr algn="ctr"/>
            <a:r>
              <a:rPr lang="ru-RU" sz="2000" b="1" i="1" dirty="0" smtClean="0"/>
              <a:t>4,5 млн. руб.</a:t>
            </a:r>
            <a:endParaRPr lang="ru-RU" sz="2000" dirty="0"/>
          </a:p>
        </p:txBody>
      </p:sp>
      <p:sp>
        <p:nvSpPr>
          <p:cNvPr id="34" name="Стрелка влево 33"/>
          <p:cNvSpPr/>
          <p:nvPr/>
        </p:nvSpPr>
        <p:spPr>
          <a:xfrm rot="19782046">
            <a:off x="3208212" y="3975335"/>
            <a:ext cx="1726085" cy="484632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ятиугольник 34"/>
          <p:cNvSpPr/>
          <p:nvPr/>
        </p:nvSpPr>
        <p:spPr>
          <a:xfrm>
            <a:off x="0" y="6441594"/>
            <a:ext cx="1578096" cy="416406"/>
          </a:xfrm>
          <a:prstGeom prst="homePlate">
            <a:avLst/>
          </a:prstGeom>
          <a:gradFill rotWithShape="1">
            <a:gsLst>
              <a:gs pos="0">
                <a:srgbClr val="00B050"/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/>
              <a:t>19</a:t>
            </a:r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8D5F7869-68E2-5050-0814-AF3C2C5F27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2" y="0"/>
            <a:ext cx="9139518" cy="6858000"/>
          </a:xfrm>
          <a:prstGeom prst="rect">
            <a:avLst/>
          </a:prstGeom>
          <a:effectLst/>
        </p:spPr>
      </p:pic>
      <p:sp>
        <p:nvSpPr>
          <p:cNvPr id="5" name="TextBox 4"/>
          <p:cNvSpPr txBox="1"/>
          <p:nvPr/>
        </p:nvSpPr>
        <p:spPr>
          <a:xfrm>
            <a:off x="683568" y="2827252"/>
            <a:ext cx="820891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Спасибо за внимание !</a:t>
            </a:r>
          </a:p>
        </p:txBody>
      </p:sp>
      <p:pic>
        <p:nvPicPr>
          <p:cNvPr id="9" name="Picture 11" descr="герб-прозр ф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295" y="116632"/>
            <a:ext cx="58251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8D5F7869-68E2-5050-0814-AF3C2C5F27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2" y="0"/>
            <a:ext cx="9139518" cy="6858000"/>
          </a:xfrm>
          <a:prstGeom prst="rect">
            <a:avLst/>
          </a:prstGeom>
          <a:effectLst/>
        </p:spPr>
      </p:pic>
      <p:sp>
        <p:nvSpPr>
          <p:cNvPr id="23" name="Скругленный прямоугольник 22"/>
          <p:cNvSpPr/>
          <p:nvPr/>
        </p:nvSpPr>
        <p:spPr>
          <a:xfrm>
            <a:off x="2643174" y="3357562"/>
            <a:ext cx="3657018" cy="357190"/>
          </a:xfrm>
          <a:prstGeom prst="roundRect">
            <a:avLst/>
          </a:prstGeom>
          <a:solidFill>
            <a:srgbClr val="00660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700" b="1" dirty="0" smtClean="0"/>
              <a:t>Налоговые и неналоговые доходы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0" y="2500306"/>
            <a:ext cx="2357422" cy="64294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Поступило –                  1 878,1 млн. руб.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14282" y="928670"/>
            <a:ext cx="2709589" cy="83099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2021 год</a:t>
            </a:r>
            <a:endParaRPr lang="ru-RU" sz="4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72198" y="1000108"/>
            <a:ext cx="2432076" cy="83099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2022 год</a:t>
            </a:r>
            <a:endParaRPr lang="ru-RU" sz="4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724128" y="3786190"/>
            <a:ext cx="3419872" cy="79265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 smtClean="0"/>
              <a:t>Поступило 526,2 млн. руб. (110,9 %)  Доля в общем объеме 23,2 %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786050" y="4929198"/>
            <a:ext cx="3149542" cy="360040"/>
          </a:xfrm>
          <a:prstGeom prst="roundRect">
            <a:avLst/>
          </a:prstGeom>
          <a:solidFill>
            <a:srgbClr val="00660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700" b="1" dirty="0" smtClean="0"/>
              <a:t>Безвозмездные поступления 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14282" y="5429264"/>
            <a:ext cx="2160240" cy="86409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 smtClean="0"/>
              <a:t>Поступило –                     1 383,8 млн. руб.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082996" y="5286388"/>
            <a:ext cx="3061004" cy="8572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 smtClean="0"/>
              <a:t>Поступило – 1 738,2 млн. руб.</a:t>
            </a:r>
          </a:p>
          <a:p>
            <a:pPr lvl="0"/>
            <a:r>
              <a:rPr lang="ru-RU" sz="1600" dirty="0" smtClean="0"/>
              <a:t>Доля в общем объеме 76,8 %</a:t>
            </a:r>
          </a:p>
        </p:txBody>
      </p:sp>
      <p:sp>
        <p:nvSpPr>
          <p:cNvPr id="41" name="Стрелка вправо 40"/>
          <p:cNvSpPr/>
          <p:nvPr/>
        </p:nvSpPr>
        <p:spPr>
          <a:xfrm rot="21069392">
            <a:off x="2460368" y="5555645"/>
            <a:ext cx="3555813" cy="684851"/>
          </a:xfrm>
          <a:prstGeom prst="rightArrow">
            <a:avLst>
              <a:gd name="adj1" fmla="val 62389"/>
              <a:gd name="adj2" fmla="val 50000"/>
            </a:avLst>
          </a:prstGeom>
          <a:gradFill flip="none" rotWithShape="1">
            <a:gsLst>
              <a:gs pos="0">
                <a:srgbClr val="6DBB27"/>
              </a:gs>
              <a:gs pos="50000">
                <a:srgbClr val="006600"/>
              </a:gs>
              <a:gs pos="100000">
                <a:srgbClr val="6DBB27"/>
              </a:gs>
            </a:gsLst>
            <a:path path="circle">
              <a:fillToRect l="50000" t="50000" r="50000" b="50000"/>
            </a:path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Прирост 354,4 млн. руб. (25,6 %)</a:t>
            </a:r>
            <a:endParaRPr lang="ru-RU" sz="15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0" y="4000504"/>
            <a:ext cx="3563888" cy="7920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 smtClean="0"/>
              <a:t>Поступило – 494,3 млн. руб. (103,6 %) Доля в общем объеме 26,3%</a:t>
            </a:r>
          </a:p>
        </p:txBody>
      </p:sp>
      <p:sp>
        <p:nvSpPr>
          <p:cNvPr id="30" name="Стрелка вправо 29"/>
          <p:cNvSpPr/>
          <p:nvPr/>
        </p:nvSpPr>
        <p:spPr>
          <a:xfrm rot="21039886">
            <a:off x="3558742" y="3896603"/>
            <a:ext cx="2251825" cy="864393"/>
          </a:xfrm>
          <a:prstGeom prst="rightArrow">
            <a:avLst>
              <a:gd name="adj1" fmla="val 50000"/>
              <a:gd name="adj2" fmla="val 51166"/>
            </a:avLst>
          </a:prstGeom>
          <a:gradFill flip="none" rotWithShape="1">
            <a:gsLst>
              <a:gs pos="0">
                <a:srgbClr val="006600"/>
              </a:gs>
              <a:gs pos="50000">
                <a:srgbClr val="57951F"/>
              </a:gs>
              <a:gs pos="100000">
                <a:srgbClr val="006600"/>
              </a:gs>
            </a:gsLst>
            <a:path path="circle">
              <a:fillToRect l="50000" t="50000" r="50000" b="50000"/>
            </a:path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Прирост </a:t>
            </a:r>
          </a:p>
          <a:p>
            <a:pPr algn="ctr"/>
            <a:r>
              <a:rPr lang="ru-RU" sz="1500" dirty="0" smtClean="0"/>
              <a:t>31,9  млн. руб. (6,5 %)</a:t>
            </a:r>
            <a:endParaRPr lang="ru-RU" sz="15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32040" y="1857364"/>
            <a:ext cx="4211960" cy="114300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План по доходам – 2 217,4 млн. руб.</a:t>
            </a:r>
          </a:p>
          <a:p>
            <a:pPr lvl="0"/>
            <a:r>
              <a:rPr lang="ru-RU" b="1" dirty="0" smtClean="0"/>
              <a:t>Поступило – 2 264,4 млн. руб. (102,1 %) </a:t>
            </a:r>
            <a:endParaRPr lang="ru-RU" b="1" dirty="0"/>
          </a:p>
        </p:txBody>
      </p:sp>
      <p:sp>
        <p:nvSpPr>
          <p:cNvPr id="27" name="Стрелка вправо 26"/>
          <p:cNvSpPr/>
          <p:nvPr/>
        </p:nvSpPr>
        <p:spPr>
          <a:xfrm rot="20914533">
            <a:off x="2434352" y="2169015"/>
            <a:ext cx="2528462" cy="1029693"/>
          </a:xfrm>
          <a:prstGeom prst="rightArrow">
            <a:avLst/>
          </a:prstGeom>
          <a:gradFill flip="none" rotWithShape="1">
            <a:gsLst>
              <a:gs pos="0">
                <a:srgbClr val="6DBB27"/>
              </a:gs>
              <a:gs pos="50000">
                <a:srgbClr val="006600"/>
              </a:gs>
              <a:gs pos="100000">
                <a:srgbClr val="6DBB27"/>
              </a:gs>
            </a:gsLst>
            <a:path path="circle">
              <a:fillToRect l="50000" t="50000" r="50000" b="50000"/>
            </a:path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Прирост</a:t>
            </a:r>
          </a:p>
          <a:p>
            <a:pPr algn="ctr"/>
            <a:r>
              <a:rPr lang="ru-RU" sz="1500" dirty="0" smtClean="0"/>
              <a:t>386,3 млн.руб.  (20,6 %)</a:t>
            </a:r>
            <a:endParaRPr lang="ru-RU" sz="1500" dirty="0"/>
          </a:p>
        </p:txBody>
      </p:sp>
      <p:pic>
        <p:nvPicPr>
          <p:cNvPr id="19" name="Picture 50" descr="герб-прозр ф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ятиугольник 21"/>
          <p:cNvSpPr/>
          <p:nvPr/>
        </p:nvSpPr>
        <p:spPr>
          <a:xfrm>
            <a:off x="0" y="6381328"/>
            <a:ext cx="1725472" cy="476672"/>
          </a:xfrm>
          <a:prstGeom prst="homePlate">
            <a:avLst/>
          </a:prstGeom>
          <a:gradFill>
            <a:gsLst>
              <a:gs pos="0">
                <a:srgbClr val="00B05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68860" y="407919"/>
            <a:ext cx="5382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ИСПОЛНЕНИЕ БЮДЖЕТА ПО ДОХОДАМ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BBD4820B-F5CB-FC31-571B-FDD576E778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63047"/>
          </a:xfrm>
          <a:prstGeom prst="rect">
            <a:avLst/>
          </a:prstGeom>
        </p:spPr>
      </p:pic>
      <p:sp>
        <p:nvSpPr>
          <p:cNvPr id="1229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692893" y="104006"/>
            <a:ext cx="7572428" cy="1000132"/>
          </a:xfr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>
            <a:no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ДИНАМИКА ИСПОЛНЕНИЯ </a:t>
            </a:r>
            <a:b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ДОХОДОВ в 2019-2022  гг.</a:t>
            </a:r>
            <a:b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sz="2800" dirty="0" smtClean="0">
              <a:solidFill>
                <a:srgbClr val="00B050"/>
              </a:solidFill>
              <a:latin typeface="Times New Roman" pitchFamily="18" charset="0"/>
            </a:endParaRP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="" xmlns:p14="http://schemas.microsoft.com/office/powerpoint/2010/main" val="2499802221"/>
              </p:ext>
            </p:extLst>
          </p:nvPr>
        </p:nvGraphicFramePr>
        <p:xfrm>
          <a:off x="0" y="1052736"/>
          <a:ext cx="10064451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TextBox 1"/>
          <p:cNvSpPr txBox="1"/>
          <p:nvPr/>
        </p:nvSpPr>
        <p:spPr>
          <a:xfrm>
            <a:off x="6588224" y="2924944"/>
            <a:ext cx="878860" cy="50405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latin typeface="Calibri"/>
                <a:cs typeface="Times New Roman" pitchFamily="18" charset="0"/>
              </a:rPr>
              <a:t>1</a:t>
            </a:r>
            <a:r>
              <a:rPr lang="en-US" sz="1800" b="1" dirty="0" smtClean="0">
                <a:latin typeface="Calibri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Calibri"/>
                <a:cs typeface="Times New Roman" pitchFamily="18" charset="0"/>
              </a:rPr>
              <a:t>383,8</a:t>
            </a:r>
            <a:endParaRPr lang="ru-RU" sz="1800" b="1" dirty="0">
              <a:latin typeface="Calibri"/>
              <a:cs typeface="Times New Roman" pitchFamily="18" charset="0"/>
            </a:endParaRPr>
          </a:p>
        </p:txBody>
      </p:sp>
      <p:sp>
        <p:nvSpPr>
          <p:cNvPr id="48" name="TextBox 1"/>
          <p:cNvSpPr txBox="1"/>
          <p:nvPr/>
        </p:nvSpPr>
        <p:spPr>
          <a:xfrm>
            <a:off x="8304975" y="2407137"/>
            <a:ext cx="914400" cy="58981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latin typeface="Calibri"/>
                <a:cs typeface="Times New Roman" pitchFamily="18" charset="0"/>
              </a:rPr>
              <a:t>1</a:t>
            </a:r>
            <a:r>
              <a:rPr lang="en-US" sz="1800" b="1" dirty="0" smtClean="0">
                <a:latin typeface="Calibri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Calibri"/>
                <a:cs typeface="Times New Roman" pitchFamily="18" charset="0"/>
              </a:rPr>
              <a:t>738,2</a:t>
            </a:r>
            <a:endParaRPr lang="ru-RU" sz="1800" b="1" dirty="0">
              <a:latin typeface="Calibri"/>
              <a:cs typeface="Times New Roman" pitchFamily="18" charset="0"/>
            </a:endParaRPr>
          </a:p>
        </p:txBody>
      </p:sp>
      <p:pic>
        <p:nvPicPr>
          <p:cNvPr id="17" name="Picture 50" descr="герб-прозр фо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7596336" y="6453336"/>
            <a:ext cx="1285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  <a:ea typeface="Cambria Math" pitchFamily="18" charset="0"/>
                <a:cs typeface="Times New Roman" pitchFamily="18" charset="0"/>
              </a:rPr>
              <a:t>млн. руб.</a:t>
            </a:r>
            <a:endParaRPr lang="ru-RU" b="1" dirty="0">
              <a:solidFill>
                <a:srgbClr val="009900"/>
              </a:solidFill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BBD4820B-F5CB-FC31-571B-FDD576E7783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4001" cy="6863047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827639874"/>
              </p:ext>
            </p:extLst>
          </p:nvPr>
        </p:nvGraphicFramePr>
        <p:xfrm>
          <a:off x="0" y="1093292"/>
          <a:ext cx="9144000" cy="5288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ятиугольник 9"/>
          <p:cNvSpPr/>
          <p:nvPr/>
        </p:nvSpPr>
        <p:spPr>
          <a:xfrm>
            <a:off x="0" y="6381328"/>
            <a:ext cx="1832976" cy="476672"/>
          </a:xfrm>
          <a:prstGeom prst="homePlate">
            <a:avLst/>
          </a:prstGeom>
          <a:gradFill>
            <a:gsLst>
              <a:gs pos="0">
                <a:srgbClr val="00B05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H="1" flipV="1">
            <a:off x="5135230" y="3613666"/>
            <a:ext cx="2749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1FAB58"/>
              </a:solidFill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231232" y="152400"/>
            <a:ext cx="6912768" cy="792088"/>
          </a:xfrm>
          <a:prstGeom prst="round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  <a:sp3d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ДИНАМИКА НАЛОГОВЫХ ДОХОДОВ</a:t>
            </a:r>
          </a:p>
        </p:txBody>
      </p:sp>
      <p:pic>
        <p:nvPicPr>
          <p:cNvPr id="15" name="Picture 50" descr="герб-прозр фон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52400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7596336" y="6453336"/>
            <a:ext cx="1285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  <a:ea typeface="Cambria Math" pitchFamily="18" charset="0"/>
                <a:cs typeface="Times New Roman" pitchFamily="18" charset="0"/>
              </a:rPr>
              <a:t>млн. руб.</a:t>
            </a:r>
            <a:endParaRPr lang="ru-RU" b="1" dirty="0">
              <a:solidFill>
                <a:srgbClr val="009900"/>
              </a:solidFill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8D5F7869-68E2-5050-0814-AF3C2C5F277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82" y="0"/>
            <a:ext cx="9139518" cy="6858000"/>
          </a:xfrm>
          <a:prstGeom prst="rect">
            <a:avLst/>
          </a:prstGeom>
          <a:effectLst/>
        </p:spPr>
      </p:pic>
      <p:sp>
        <p:nvSpPr>
          <p:cNvPr id="15" name="Пятиугольник 14"/>
          <p:cNvSpPr/>
          <p:nvPr/>
        </p:nvSpPr>
        <p:spPr>
          <a:xfrm>
            <a:off x="0" y="6441594"/>
            <a:ext cx="1725472" cy="416406"/>
          </a:xfrm>
          <a:prstGeom prst="homePlate">
            <a:avLst/>
          </a:prstGeom>
          <a:gradFill>
            <a:gsLst>
              <a:gs pos="0">
                <a:srgbClr val="00B05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8" name="Rectangle 51"/>
          <p:cNvSpPr>
            <a:spLocks noChangeArrowheads="1"/>
          </p:cNvSpPr>
          <p:nvPr/>
        </p:nvSpPr>
        <p:spPr bwMode="auto">
          <a:xfrm>
            <a:off x="542155" y="-8104"/>
            <a:ext cx="6768752" cy="115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altLang="ru-RU" sz="2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55663" y="6293559"/>
            <a:ext cx="112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a typeface="Cambria Math" pitchFamily="18" charset="0"/>
                <a:cs typeface="Times New Roman" pitchFamily="18" charset="0"/>
              </a:rPr>
              <a:t>млн. руб.</a:t>
            </a:r>
            <a:endParaRPr lang="ru-RU" b="1" dirty="0">
              <a:solidFill>
                <a:schemeClr val="bg1"/>
              </a:solidFill>
              <a:ea typeface="Cambria Math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02143970"/>
              </p:ext>
            </p:extLst>
          </p:nvPr>
        </p:nvGraphicFramePr>
        <p:xfrm>
          <a:off x="152400" y="1145424"/>
          <a:ext cx="8729725" cy="50198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45034"/>
                <a:gridCol w="895118"/>
                <a:gridCol w="914543"/>
                <a:gridCol w="997682"/>
                <a:gridCol w="1330244"/>
                <a:gridCol w="1247104"/>
              </a:tblGrid>
              <a:tr h="5780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Источники доходов  </a:t>
                      </a:r>
                      <a:endParaRPr lang="ru-RU" sz="1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088" marR="7088" marT="708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2020 год </a:t>
                      </a:r>
                      <a:endParaRPr lang="ru-RU" sz="1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088" marR="7088" marT="708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2021 год </a:t>
                      </a:r>
                      <a:endParaRPr lang="ru-RU" sz="1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088" marR="7088" marT="708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2022 </a:t>
                      </a:r>
                      <a:r>
                        <a:rPr lang="ru-RU" sz="14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год </a:t>
                      </a:r>
                      <a:endParaRPr lang="ru-RU" sz="1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088" marR="7088" marT="708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Отклонение к </a:t>
                      </a:r>
                      <a:r>
                        <a:rPr lang="ru-RU" sz="1400" b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2020 </a:t>
                      </a:r>
                      <a:r>
                        <a:rPr lang="ru-RU" sz="14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году</a:t>
                      </a:r>
                      <a:endParaRPr lang="ru-RU" sz="1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088" marR="7088" marT="708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Отклонение к </a:t>
                      </a:r>
                      <a:r>
                        <a:rPr lang="ru-RU" sz="1400" b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2021 </a:t>
                      </a:r>
                      <a:r>
                        <a:rPr lang="ru-RU" sz="14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году</a:t>
                      </a:r>
                      <a:endParaRPr lang="ru-RU" sz="1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088" marR="7088" marT="708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7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smtClean="0">
                          <a:solidFill>
                            <a:schemeClr val="bg1"/>
                          </a:solidFill>
                        </a:rPr>
                        <a:t> Налог на доходы физических лиц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186,3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184,8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230,1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43,8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45,3</a:t>
                      </a:r>
                    </a:p>
                  </a:txBody>
                  <a:tcPr marL="9525" marR="9525" marT="9525" marB="0" anchor="ctr"/>
                </a:tc>
              </a:tr>
              <a:tr h="4869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</a:rPr>
                        <a:t> Акцизы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5,9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6,9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</a:tr>
              <a:tr h="4988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</a:rPr>
                        <a:t> Налоги на совокупный доход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14,7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39,3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53,8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39,1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14,5</a:t>
                      </a:r>
                    </a:p>
                  </a:txBody>
                  <a:tcPr marL="9525" marR="9525" marT="9525" marB="0" anchor="ctr"/>
                </a:tc>
              </a:tr>
              <a:tr h="617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</a:rPr>
                        <a:t> Налог на имущество физических лиц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29,6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29,6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</a:tr>
              <a:tr h="617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smtClean="0">
                          <a:solidFill>
                            <a:schemeClr val="bg1"/>
                          </a:solidFill>
                        </a:rPr>
                        <a:t> Земельный налог с организаций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74,6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144,9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55,5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-19,1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-89,4</a:t>
                      </a:r>
                    </a:p>
                  </a:txBody>
                  <a:tcPr marL="9525" marR="9525" marT="9525" marB="0" anchor="ctr"/>
                </a:tc>
              </a:tr>
              <a:tr h="617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smtClean="0">
                          <a:solidFill>
                            <a:schemeClr val="bg1"/>
                          </a:solidFill>
                        </a:rPr>
                        <a:t> Земельный налог физических лиц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13,8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11,6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-0,8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</a:tr>
              <a:tr h="4988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smtClean="0">
                          <a:solidFill>
                            <a:schemeClr val="bg1"/>
                          </a:solidFill>
                        </a:rPr>
                        <a:t> Прочие налоговые доходы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9,4</a:t>
                      </a:r>
                      <a:endParaRPr lang="ru-RU" sz="14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7,6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-0,8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</a:tr>
              <a:tr h="4869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ИТОГО </a:t>
                      </a:r>
                      <a:endParaRPr lang="ru-RU" sz="1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088" marR="7088" marT="708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</a:rPr>
                        <a:t>334,3</a:t>
                      </a:r>
                      <a:endParaRPr lang="ru-RU" sz="1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7088" marR="7088" marT="708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</a:rPr>
                        <a:t>424,7</a:t>
                      </a:r>
                      <a:endParaRPr lang="ru-RU" sz="1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7088" marR="7088" marT="708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</a:rPr>
                        <a:t>404,6</a:t>
                      </a:r>
                      <a:endParaRPr lang="ru-RU" sz="1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7088" marR="7088" marT="708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</a:rPr>
                        <a:t>70,3</a:t>
                      </a:r>
                      <a:endParaRPr lang="ru-RU" sz="1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7088" marR="7088" marT="708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</a:rPr>
                        <a:t>- 20,1</a:t>
                      </a:r>
                      <a:endParaRPr lang="ru-RU" sz="1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7088" marR="7088" marT="708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31118" y="172616"/>
            <a:ext cx="6912768" cy="792088"/>
          </a:xfrm>
          <a:prstGeom prst="round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СТРУКТУРА НАЛОГОВЫХ ДОХОДОВ</a:t>
            </a:r>
            <a:endParaRPr lang="ru-RU" alt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Picture 50" descr="герб-прозр фо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BBD4820B-F5CB-FC31-571B-FDD576E7783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4001" cy="6863047"/>
          </a:xfrm>
          <a:prstGeom prst="rect">
            <a:avLst/>
          </a:prstGeom>
        </p:spPr>
      </p:pic>
      <p:sp>
        <p:nvSpPr>
          <p:cNvPr id="15" name="Пятиугольник 14"/>
          <p:cNvSpPr/>
          <p:nvPr/>
        </p:nvSpPr>
        <p:spPr>
          <a:xfrm>
            <a:off x="0" y="6441594"/>
            <a:ext cx="1725472" cy="416406"/>
          </a:xfrm>
          <a:prstGeom prst="homePlate">
            <a:avLst/>
          </a:prstGeom>
          <a:gradFill>
            <a:gsLst>
              <a:gs pos="0">
                <a:srgbClr val="00B05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8" name="Rectangle 51"/>
          <p:cNvSpPr>
            <a:spLocks noChangeArrowheads="1"/>
          </p:cNvSpPr>
          <p:nvPr/>
        </p:nvSpPr>
        <p:spPr bwMode="auto">
          <a:xfrm>
            <a:off x="542155" y="-8104"/>
            <a:ext cx="6768752" cy="115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altLang="ru-RU" sz="2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323180518"/>
              </p:ext>
            </p:extLst>
          </p:nvPr>
        </p:nvGraphicFramePr>
        <p:xfrm>
          <a:off x="164402" y="908720"/>
          <a:ext cx="8979598" cy="5376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755663" y="6293559"/>
            <a:ext cx="112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1FAB58"/>
                </a:solidFill>
                <a:ea typeface="Cambria Math" pitchFamily="18" charset="0"/>
                <a:cs typeface="Times New Roman" pitchFamily="18" charset="0"/>
              </a:rPr>
              <a:t>млн. руб.</a:t>
            </a:r>
            <a:endParaRPr lang="ru-RU" b="1" dirty="0">
              <a:solidFill>
                <a:srgbClr val="1FAB58"/>
              </a:solidFill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66830" y="172616"/>
            <a:ext cx="6912768" cy="792088"/>
          </a:xfrm>
          <a:prstGeom prst="roundRect">
            <a:avLst/>
          </a:prstGeom>
          <a:noFill/>
          <a:ln w="0">
            <a:noFill/>
          </a:ln>
          <a:scene3d>
            <a:camera prst="perspective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ДИНАМИКА НЕНАЛОГОВЫХ ДОХОДОВ</a:t>
            </a:r>
            <a:endParaRPr lang="ru-RU" altLang="ru-RU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" name="Picture 50" descr="герб-прозр фон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142852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BBD4820B-F5CB-FC31-571B-FDD576E7783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4001" cy="6863047"/>
          </a:xfrm>
          <a:prstGeom prst="rect">
            <a:avLst/>
          </a:prstGeom>
        </p:spPr>
      </p:pic>
      <p:sp>
        <p:nvSpPr>
          <p:cNvPr id="15" name="Пятиугольник 14"/>
          <p:cNvSpPr/>
          <p:nvPr/>
        </p:nvSpPr>
        <p:spPr>
          <a:xfrm>
            <a:off x="0" y="6441594"/>
            <a:ext cx="1725472" cy="416406"/>
          </a:xfrm>
          <a:prstGeom prst="homePlate">
            <a:avLst/>
          </a:prstGeom>
          <a:gradFill>
            <a:gsLst>
              <a:gs pos="0">
                <a:srgbClr val="00B05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8" name="Rectangle 51"/>
          <p:cNvSpPr>
            <a:spLocks noChangeArrowheads="1"/>
          </p:cNvSpPr>
          <p:nvPr/>
        </p:nvSpPr>
        <p:spPr bwMode="auto">
          <a:xfrm>
            <a:off x="2031022" y="85207"/>
            <a:ext cx="6768752" cy="115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alt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ДИНАМИКА БЕЗВОЗМЕЗДНЫХ ПОСТУПЛЕНИЙ</a:t>
            </a:r>
            <a:endParaRPr lang="ru-RU" alt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3126013896"/>
              </p:ext>
            </p:extLst>
          </p:nvPr>
        </p:nvGraphicFramePr>
        <p:xfrm>
          <a:off x="66966" y="764703"/>
          <a:ext cx="9144000" cy="5528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755663" y="6293559"/>
            <a:ext cx="112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1FAB58"/>
                </a:solidFill>
                <a:ea typeface="Cambria Math" pitchFamily="18" charset="0"/>
                <a:cs typeface="Times New Roman" pitchFamily="18" charset="0"/>
              </a:rPr>
              <a:t>млн. руб.</a:t>
            </a:r>
            <a:endParaRPr lang="ru-RU" b="1" dirty="0">
              <a:solidFill>
                <a:srgbClr val="1FAB58"/>
              </a:solidFill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3" name="Picture 50" descr="герб-прозр фон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52400"/>
            <a:ext cx="5889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8D5F7869-68E2-5050-0814-AF3C2C5F27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2" y="0"/>
            <a:ext cx="9139518" cy="6858000"/>
          </a:xfrm>
          <a:prstGeom prst="rect">
            <a:avLst/>
          </a:prstGeom>
          <a:effectLst/>
        </p:spPr>
      </p:pic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965338" y="5072074"/>
            <a:ext cx="2160587" cy="1008062"/>
          </a:xfrm>
          <a:prstGeom prst="can">
            <a:avLst>
              <a:gd name="adj" fmla="val 25000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2 330,7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271973" y="5365756"/>
            <a:ext cx="2089150" cy="612775"/>
          </a:xfrm>
          <a:custGeom>
            <a:avLst/>
            <a:gdLst>
              <a:gd name="T0" fmla="*/ 1566862 w 21600"/>
              <a:gd name="T1" fmla="*/ 0 h 21600"/>
              <a:gd name="T2" fmla="*/ 0 w 21600"/>
              <a:gd name="T3" fmla="*/ 306388 h 21600"/>
              <a:gd name="T4" fmla="*/ 1566862 w 21600"/>
              <a:gd name="T5" fmla="*/ 612775 h 21600"/>
              <a:gd name="T6" fmla="*/ 2089150 w 21600"/>
              <a:gd name="T7" fmla="*/ 3063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6429388" y="5135582"/>
            <a:ext cx="2160588" cy="936624"/>
          </a:xfrm>
          <a:prstGeom prst="can">
            <a:avLst>
              <a:gd name="adj" fmla="val 25000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1 318,6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476375" y="1628775"/>
            <a:ext cx="3024188" cy="369332"/>
          </a:xfrm>
          <a:prstGeom prst="rect">
            <a:avLst/>
          </a:prstGeom>
          <a:solidFill>
            <a:srgbClr val="FFFF99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</a:rPr>
              <a:t>Всего расходы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</a:rPr>
              <a:t>бюджета </a:t>
            </a:r>
            <a:endParaRPr lang="ru-RU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251453" y="1643050"/>
            <a:ext cx="3892547" cy="646331"/>
          </a:xfrm>
          <a:prstGeom prst="rect">
            <a:avLst/>
          </a:prstGeom>
          <a:solidFill>
            <a:srgbClr val="FFFF99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</a:rPr>
              <a:t>в том числе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</a:rPr>
              <a:t>социально-значимые расходы</a:t>
            </a:r>
            <a:endParaRPr lang="ru-RU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85759" y="5365756"/>
            <a:ext cx="1152525" cy="396875"/>
          </a:xfrm>
          <a:prstGeom prst="rect">
            <a:avLst/>
          </a:prstGeom>
          <a:solidFill>
            <a:srgbClr val="FFFF99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2022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772039" y="5508632"/>
            <a:ext cx="828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2000" b="1" dirty="0" smtClean="0"/>
              <a:t>56,6%</a:t>
            </a:r>
            <a:endParaRPr lang="ru-RU" sz="2000" b="1" dirty="0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28596" y="2928934"/>
            <a:ext cx="1152525" cy="396875"/>
          </a:xfrm>
          <a:prstGeom prst="rect">
            <a:avLst/>
          </a:prstGeom>
          <a:solidFill>
            <a:srgbClr val="FFFF99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2020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500034" y="4214818"/>
            <a:ext cx="1152525" cy="400110"/>
          </a:xfrm>
          <a:prstGeom prst="rect">
            <a:avLst/>
          </a:prstGeom>
          <a:solidFill>
            <a:srgbClr val="FFFF99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2021 год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1928794" y="2643182"/>
            <a:ext cx="2160587" cy="1008062"/>
          </a:xfrm>
          <a:prstGeom prst="can">
            <a:avLst>
              <a:gd name="adj" fmla="val 25000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1 842,3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2000232" y="3857628"/>
            <a:ext cx="2160587" cy="1008062"/>
          </a:xfrm>
          <a:prstGeom prst="can">
            <a:avLst>
              <a:gd name="adj" fmla="val 25000"/>
            </a:avLst>
          </a:prstGeom>
          <a:solidFill>
            <a:schemeClr val="accent6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1 837,0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6429388" y="2571744"/>
            <a:ext cx="2160587" cy="1008062"/>
          </a:xfrm>
          <a:prstGeom prst="can">
            <a:avLst>
              <a:gd name="adj" fmla="val 25000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1 076,6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6429388" y="3857628"/>
            <a:ext cx="2160587" cy="1008062"/>
          </a:xfrm>
          <a:prstGeom prst="can">
            <a:avLst>
              <a:gd name="adj" fmla="val 25000"/>
            </a:avLst>
          </a:prstGeom>
          <a:solidFill>
            <a:schemeClr val="accent6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1 160,1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4286248" y="2857496"/>
            <a:ext cx="2089150" cy="612775"/>
          </a:xfrm>
          <a:custGeom>
            <a:avLst/>
            <a:gdLst>
              <a:gd name="T0" fmla="*/ 1566862 w 21600"/>
              <a:gd name="T1" fmla="*/ 0 h 21600"/>
              <a:gd name="T2" fmla="*/ 0 w 21600"/>
              <a:gd name="T3" fmla="*/ 306388 h 21600"/>
              <a:gd name="T4" fmla="*/ 1566862 w 21600"/>
              <a:gd name="T5" fmla="*/ 612775 h 21600"/>
              <a:gd name="T6" fmla="*/ 2089150 w 21600"/>
              <a:gd name="T7" fmla="*/ 3063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auto">
          <a:xfrm>
            <a:off x="4286248" y="4143380"/>
            <a:ext cx="2089150" cy="612775"/>
          </a:xfrm>
          <a:custGeom>
            <a:avLst/>
            <a:gdLst>
              <a:gd name="T0" fmla="*/ 1566862 w 21600"/>
              <a:gd name="T1" fmla="*/ 0 h 21600"/>
              <a:gd name="T2" fmla="*/ 0 w 21600"/>
              <a:gd name="T3" fmla="*/ 306388 h 21600"/>
              <a:gd name="T4" fmla="*/ 1566862 w 21600"/>
              <a:gd name="T5" fmla="*/ 612775 h 21600"/>
              <a:gd name="T6" fmla="*/ 2089150 w 21600"/>
              <a:gd name="T7" fmla="*/ 3063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4786314" y="3000372"/>
            <a:ext cx="828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/>
              <a:t>58,4%</a:t>
            </a:r>
            <a:endParaRPr lang="ru-RU" sz="2000" b="1" dirty="0"/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4786314" y="4286256"/>
            <a:ext cx="828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/>
              <a:t>62,3%</a:t>
            </a:r>
            <a:endParaRPr lang="ru-RU" sz="2000" b="1" dirty="0"/>
          </a:p>
        </p:txBody>
      </p:sp>
      <p:pic>
        <p:nvPicPr>
          <p:cNvPr id="28" name="Picture 5" descr="герб-прозр ф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53668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344872" y="232527"/>
            <a:ext cx="82451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УДЕЛЬНЫЙ ВЕС СОЦИАЛЬНО-ЗНАЧИМЫХ </a:t>
            </a:r>
          </a:p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РАСХОДОВ В ОБЩЕМ ОБЪЕМЕ РАСХОДОВ</a:t>
            </a:r>
          </a:p>
        </p:txBody>
      </p:sp>
      <p:sp>
        <p:nvSpPr>
          <p:cNvPr id="34" name="Пятиугольник 33"/>
          <p:cNvSpPr/>
          <p:nvPr/>
        </p:nvSpPr>
        <p:spPr>
          <a:xfrm>
            <a:off x="0" y="6441594"/>
            <a:ext cx="1725472" cy="416406"/>
          </a:xfrm>
          <a:prstGeom prst="homePlate">
            <a:avLst/>
          </a:prstGeom>
          <a:gradFill>
            <a:gsLst>
              <a:gs pos="0">
                <a:srgbClr val="00B05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7755663" y="6293559"/>
            <a:ext cx="112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a typeface="Cambria Math" pitchFamily="18" charset="0"/>
                <a:cs typeface="Times New Roman" pitchFamily="18" charset="0"/>
              </a:rPr>
              <a:t>млн. руб.</a:t>
            </a:r>
            <a:endParaRPr lang="ru-RU" b="1" dirty="0">
              <a:solidFill>
                <a:schemeClr val="bg1"/>
              </a:solidFill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ddr43wykCMw7G6ia9yp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5413</TotalTime>
  <Words>911</Words>
  <Application>Microsoft Office PowerPoint</Application>
  <PresentationFormat>Экран (4:3)</PresentationFormat>
  <Paragraphs>334</Paragraphs>
  <Slides>21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  ДИНАМИКА ИСПОЛНЕНИЯ  ДОХОДОВ в 2019-2022  гг.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КАССОВОЕ ИСПОЛНЕНИЕ И СТРУКТУРА ДОРОЖНОГО ФОНДА В 2022 ГОДУ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 БЮДЖЕТА ГОРОДА-КУРОРТА  ЖЕЛЕЗНОВОДСКА  СТАВРОПОЛЬСКОГО КРАЯ ЗА 2016 ГОД</dc:title>
  <dc:creator>ZhDoOV</dc:creator>
  <cp:lastModifiedBy>User2</cp:lastModifiedBy>
  <cp:revision>606</cp:revision>
  <dcterms:created xsi:type="dcterms:W3CDTF">2018-06-06T11:44:10Z</dcterms:created>
  <dcterms:modified xsi:type="dcterms:W3CDTF">2023-05-15T14:23:16Z</dcterms:modified>
</cp:coreProperties>
</file>