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charts/chart7.xml" ContentType="application/vnd.openxmlformats-officedocument.drawingml.chart+xml"/>
  <Override PartName="/ppt/tags/tag34.xml" ContentType="application/vnd.openxmlformats-officedocument.presentationml.tags+xml"/>
  <Override PartName="/ppt/tags/tag52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tags/tag24.xml" ContentType="application/vnd.openxmlformats-officedocument.presentationml.tags+xml"/>
  <Override PartName="/ppt/tags/tag53.xml" ContentType="application/vnd.openxmlformats-officedocument.presentationml.tags+xml"/>
  <Default Extension="gif" ContentType="image/gif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charts/chart6.xml" ContentType="application/vnd.openxmlformats-officedocument.drawingml.char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78"/>
  </p:notesMasterIdLst>
  <p:sldIdLst>
    <p:sldId id="256" r:id="rId2"/>
    <p:sldId id="274" r:id="rId3"/>
    <p:sldId id="257" r:id="rId4"/>
    <p:sldId id="429" r:id="rId5"/>
    <p:sldId id="430" r:id="rId6"/>
    <p:sldId id="340" r:id="rId7"/>
    <p:sldId id="335" r:id="rId8"/>
    <p:sldId id="336" r:id="rId9"/>
    <p:sldId id="337" r:id="rId10"/>
    <p:sldId id="338" r:id="rId11"/>
    <p:sldId id="319" r:id="rId12"/>
    <p:sldId id="419" r:id="rId13"/>
    <p:sldId id="420" r:id="rId14"/>
    <p:sldId id="339" r:id="rId15"/>
    <p:sldId id="454" r:id="rId16"/>
    <p:sldId id="320" r:id="rId17"/>
    <p:sldId id="321" r:id="rId18"/>
    <p:sldId id="431" r:id="rId19"/>
    <p:sldId id="323" r:id="rId20"/>
    <p:sldId id="439" r:id="rId21"/>
    <p:sldId id="334" r:id="rId22"/>
    <p:sldId id="281" r:id="rId23"/>
    <p:sldId id="301" r:id="rId24"/>
    <p:sldId id="284" r:id="rId25"/>
    <p:sldId id="341" r:id="rId26"/>
    <p:sldId id="342" r:id="rId27"/>
    <p:sldId id="453" r:id="rId28"/>
    <p:sldId id="372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446" r:id="rId39"/>
    <p:sldId id="357" r:id="rId40"/>
    <p:sldId id="367" r:id="rId41"/>
    <p:sldId id="368" r:id="rId42"/>
    <p:sldId id="369" r:id="rId43"/>
    <p:sldId id="370" r:id="rId44"/>
    <p:sldId id="371" r:id="rId45"/>
    <p:sldId id="358" r:id="rId46"/>
    <p:sldId id="359" r:id="rId47"/>
    <p:sldId id="360" r:id="rId48"/>
    <p:sldId id="432" r:id="rId49"/>
    <p:sldId id="448" r:id="rId50"/>
    <p:sldId id="442" r:id="rId51"/>
    <p:sldId id="433" r:id="rId52"/>
    <p:sldId id="434" r:id="rId53"/>
    <p:sldId id="435" r:id="rId54"/>
    <p:sldId id="447" r:id="rId55"/>
    <p:sldId id="436" r:id="rId56"/>
    <p:sldId id="444" r:id="rId57"/>
    <p:sldId id="445" r:id="rId58"/>
    <p:sldId id="346" r:id="rId59"/>
    <p:sldId id="379" r:id="rId60"/>
    <p:sldId id="385" r:id="rId61"/>
    <p:sldId id="389" r:id="rId62"/>
    <p:sldId id="395" r:id="rId63"/>
    <p:sldId id="397" r:id="rId64"/>
    <p:sldId id="400" r:id="rId65"/>
    <p:sldId id="402" r:id="rId66"/>
    <p:sldId id="405" r:id="rId67"/>
    <p:sldId id="407" r:id="rId68"/>
    <p:sldId id="410" r:id="rId69"/>
    <p:sldId id="415" r:id="rId70"/>
    <p:sldId id="417" r:id="rId71"/>
    <p:sldId id="425" r:id="rId72"/>
    <p:sldId id="437" r:id="rId73"/>
    <p:sldId id="438" r:id="rId74"/>
    <p:sldId id="457" r:id="rId75"/>
    <p:sldId id="292" r:id="rId76"/>
    <p:sldId id="426" r:id="rId77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CC99"/>
    <a:srgbClr val="FF7C80"/>
    <a:srgbClr val="339966"/>
    <a:srgbClr val="66FF66"/>
    <a:srgbClr val="6699FF"/>
    <a:srgbClr val="B2FC9E"/>
    <a:srgbClr val="336699"/>
    <a:srgbClr val="CC6600"/>
    <a:srgbClr val="339933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3" autoAdjust="0"/>
    <p:restoredTop sz="99286" autoAdjust="0"/>
  </p:normalViewPr>
  <p:slideViewPr>
    <p:cSldViewPr>
      <p:cViewPr varScale="1">
        <p:scale>
          <a:sx n="70" d="100"/>
          <a:sy n="70" d="100"/>
        </p:scale>
        <p:origin x="-13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3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3377528166568441E-2"/>
          <c:y val="4.0667411958645844E-2"/>
          <c:w val="0.87319367961076455"/>
          <c:h val="0.7292609542463193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FF99"/>
            </a:solidFill>
            <a:ln w="12000" cap="flat" cmpd="sng" algn="ctr">
              <a:solidFill>
                <a:schemeClr val="accent3"/>
              </a:solidFill>
              <a:prstDash val="solid"/>
            </a:ln>
            <a:effectLst>
              <a:glow rad="63500">
                <a:schemeClr val="accent3">
                  <a:alpha val="45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3">
                  <a:tint val="70000"/>
                </a:schemeClr>
              </a:contourClr>
            </a:sp3d>
          </c:spPr>
          <c:dLbls>
            <c:dLbl>
              <c:idx val="0"/>
              <c:layout>
                <c:manualLayout>
                  <c:x val="-2.9878408991189636E-2"/>
                  <c:y val="-1.7731433603360491E-2"/>
                </c:manualLayout>
              </c:layout>
              <c:showVal val="1"/>
            </c:dLbl>
            <c:dLbl>
              <c:idx val="1"/>
              <c:layout>
                <c:manualLayout>
                  <c:x val="-2.0914886293832598E-2"/>
                  <c:y val="-1.0132247773348733E-2"/>
                </c:manualLayout>
              </c:layout>
              <c:showVal val="1"/>
            </c:dLbl>
            <c:dLbl>
              <c:idx val="2"/>
              <c:layout>
                <c:manualLayout>
                  <c:x val="-1.0457443146916373E-2"/>
                  <c:y val="-5.0661238866744123E-3"/>
                </c:manualLayout>
              </c:layout>
              <c:showVal val="1"/>
            </c:dLbl>
            <c:dLbl>
              <c:idx val="3"/>
              <c:layout>
                <c:manualLayout>
                  <c:x val="-1.0457443146916373E-2"/>
                  <c:y val="2.5330619433372456E-3"/>
                </c:manualLayout>
              </c:layout>
              <c:showVal val="1"/>
            </c:dLbl>
            <c:dLbl>
              <c:idx val="4"/>
              <c:layout>
                <c:manualLayout>
                  <c:x val="-1.0457443146916373E-2"/>
                  <c:y val="2.5330619433372092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1701.78</c:v>
                </c:pt>
                <c:pt idx="1">
                  <c:v>1845.72</c:v>
                </c:pt>
                <c:pt idx="2">
                  <c:v>1487.62</c:v>
                </c:pt>
                <c:pt idx="3">
                  <c:v>1070.06</c:v>
                </c:pt>
                <c:pt idx="4">
                  <c:v>1069.5899999999999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F0"/>
            </a:solidFill>
            <a:ln w="12000" cap="flat" cmpd="sng" algn="ctr">
              <a:solidFill>
                <a:schemeClr val="bg1"/>
              </a:solidFill>
              <a:prstDash val="solid"/>
            </a:ln>
            <a:effectLst>
              <a:glow rad="63500">
                <a:schemeClr val="accent5">
                  <a:alpha val="45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5">
                  <a:tint val="70000"/>
                </a:schemeClr>
              </a:contourClr>
            </a:sp3d>
          </c:spPr>
          <c:dLbls>
            <c:dLbl>
              <c:idx val="0"/>
              <c:layout>
                <c:manualLayout>
                  <c:x val="4.0335852138106004E-2"/>
                  <c:y val="-1.4673409531293782E-2"/>
                </c:manualLayout>
              </c:layout>
              <c:showVal val="1"/>
            </c:dLbl>
            <c:dLbl>
              <c:idx val="1"/>
              <c:layout>
                <c:manualLayout>
                  <c:x val="2.5396647642511212E-2"/>
                  <c:y val="-5.0661238866744123E-3"/>
                </c:manualLayout>
              </c:layout>
              <c:showVal val="1"/>
            </c:dLbl>
            <c:dLbl>
              <c:idx val="2"/>
              <c:layout>
                <c:manualLayout>
                  <c:x val="1.6433124945154417E-2"/>
                  <c:y val="-1.4512166404584952E-18"/>
                </c:manualLayout>
              </c:layout>
              <c:showVal val="1"/>
            </c:dLbl>
            <c:dLbl>
              <c:idx val="3"/>
              <c:layout>
                <c:manualLayout>
                  <c:x val="1.4939204495594794E-2"/>
                  <c:y val="-2.5330619433372092E-3"/>
                </c:manualLayout>
              </c:layout>
              <c:showVal val="1"/>
            </c:dLbl>
            <c:dLbl>
              <c:idx val="4"/>
              <c:layout>
                <c:manualLayout>
                  <c:x val="3.2866249890308605E-2"/>
                  <c:y val="-1.013224777334873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1620.6299999999999</c:v>
                </c:pt>
                <c:pt idx="1">
                  <c:v>1937.83</c:v>
                </c:pt>
                <c:pt idx="2">
                  <c:v>1920.81</c:v>
                </c:pt>
                <c:pt idx="3">
                  <c:v>1537.48</c:v>
                </c:pt>
                <c:pt idx="4">
                  <c:v>1556.24</c:v>
                </c:pt>
              </c:numCache>
            </c:numRef>
          </c:val>
        </c:ser>
        <c:gapDepth val="0"/>
        <c:shape val="cylinder"/>
        <c:axId val="52321664"/>
        <c:axId val="52417664"/>
        <c:axId val="0"/>
      </c:bar3DChart>
      <c:catAx>
        <c:axId val="52321664"/>
        <c:scaling>
          <c:orientation val="minMax"/>
        </c:scaling>
        <c:axPos val="b"/>
        <c:numFmt formatCode="General" sourceLinked="1"/>
        <c:tickLblPos val="low"/>
        <c:spPr>
          <a:ln w="38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33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2417664"/>
        <c:crosses val="autoZero"/>
        <c:auto val="1"/>
        <c:lblAlgn val="ctr"/>
        <c:lblOffset val="100"/>
        <c:tickLblSkip val="1"/>
        <c:tickMarkSkip val="1"/>
      </c:catAx>
      <c:valAx>
        <c:axId val="52417664"/>
        <c:scaling>
          <c:orientation val="minMax"/>
        </c:scaling>
        <c:delete val="1"/>
        <c:axPos val="l"/>
        <c:numFmt formatCode="General" sourceLinked="1"/>
        <c:tickLblPos val="none"/>
        <c:crossAx val="52321664"/>
        <c:crosses val="autoZero"/>
        <c:crossBetween val="between"/>
      </c:valAx>
      <c:spPr>
        <a:noFill/>
        <a:ln w="2539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/>
      <c:spPr>
        <a:noFill/>
        <a:ln w="30794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84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958333333333874"/>
          <c:y val="3.437500000000001E-2"/>
          <c:w val="0.64375000000001703"/>
          <c:h val="0.965625000000019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c:spPr>
          <c:explosion val="7"/>
          <c:dPt>
            <c:idx val="0"/>
            <c:spPr>
              <a:solidFill>
                <a:srgbClr val="7DBD6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1"/>
            <c:spPr>
              <a:solidFill>
                <a:srgbClr val="E29C9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2"/>
            <c:spPr>
              <a:solidFill>
                <a:srgbClr val="83AEE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3"/>
            <c:spPr>
              <a:solidFill>
                <a:srgbClr val="EEBB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7968</c:v>
                </c:pt>
                <c:pt idx="1">
                  <c:v>8727.7999999999811</c:v>
                </c:pt>
                <c:pt idx="2">
                  <c:v>665.4</c:v>
                </c:pt>
                <c:pt idx="3">
                  <c:v>2047.9</c:v>
                </c:pt>
              </c:numCache>
            </c:numRef>
          </c:val>
        </c:ser>
        <c:dLbls>
          <c:showVal val="1"/>
        </c:dLbls>
        <c:firstSliceAng val="218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07"/>
      <c:perspective val="30"/>
    </c:view3D>
    <c:plotArea>
      <c:layout>
        <c:manualLayout>
          <c:layoutTarget val="inner"/>
          <c:xMode val="edge"/>
          <c:yMode val="edge"/>
          <c:x val="3.1541004999825054E-2"/>
          <c:y val="3.1040347118625355E-2"/>
          <c:w val="0.90537698500052033"/>
          <c:h val="0.904057108906062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41300" h="241300"/>
              <a:bevelB w="241300" h="241300"/>
            </a:sp3d>
          </c:spPr>
          <c:explosion val="25"/>
          <c:dPt>
            <c:idx val="0"/>
            <c:explosion val="32"/>
            <c:spPr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Pt>
            <c:idx val="1"/>
            <c:explosion val="33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Pt>
            <c:idx val="2"/>
            <c:explosion val="0"/>
            <c:spPr>
              <a:solidFill>
                <a:schemeClr val="accent6">
                  <a:lumMod val="75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Lbls>
            <c:dLbl>
              <c:idx val="0"/>
              <c:layout>
                <c:manualLayout>
                  <c:x val="2.1829399650480592E-2"/>
                  <c:y val="9.91751311049163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4,1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56703294369387"/>
                  <c:y val="1.48793692565915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3,8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9481571066101938"/>
                  <c:y val="-0.15888924884137726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9,4</a:t>
                    </a:r>
                    <a:endParaRPr lang="en-US" dirty="0"/>
                  </a:p>
                </c:rich>
              </c:tx>
              <c:spPr/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1031.9000000000001</c:v>
                </c:pt>
                <c:pt idx="1">
                  <c:v>737.1</c:v>
                </c:pt>
                <c:pt idx="2">
                  <c:v>1832.4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99167">
                  <a:schemeClr val="accent6">
                    <a:lumMod val="75000"/>
                  </a:schemeClr>
                </a:gs>
                <a:gs pos="47000">
                  <a:schemeClr val="accent6">
                    <a:lumMod val="60000"/>
                    <a:lumOff val="40000"/>
                  </a:schemeClr>
                </a:gs>
                <a:gs pos="0">
                  <a:srgbClr val="EEDFA0"/>
                </a:gs>
              </a:gsLst>
              <a:lin ang="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07950" h="107950"/>
            </a:sp3d>
          </c:spPr>
          <c:dPt>
            <c:idx val="0"/>
            <c:spPr>
              <a:solidFill>
                <a:srgbClr val="EEA98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1"/>
            <c:spPr>
              <a:solidFill>
                <a:srgbClr val="F377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01.01.2019</c:v>
                </c:pt>
                <c:pt idx="1">
                  <c:v>01.01.2020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11280</c:v>
                </c:pt>
                <c:pt idx="1">
                  <c:v>12130</c:v>
                </c:pt>
              </c:numCache>
            </c:numRef>
          </c:val>
        </c:ser>
        <c:gapWidth val="10"/>
        <c:overlap val="18"/>
        <c:axId val="181734400"/>
        <c:axId val="181740288"/>
      </c:barChart>
      <c:catAx>
        <c:axId val="181734400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81740288"/>
        <c:crosses val="autoZero"/>
        <c:auto val="1"/>
        <c:lblAlgn val="ctr"/>
        <c:lblOffset val="100"/>
      </c:catAx>
      <c:valAx>
        <c:axId val="181740288"/>
        <c:scaling>
          <c:orientation val="minMax"/>
          <c:max val="12300"/>
          <c:min val="1000"/>
        </c:scaling>
        <c:delete val="1"/>
        <c:axPos val="t"/>
        <c:numFmt formatCode="#,##0" sourceLinked="1"/>
        <c:tickLblPos val="none"/>
        <c:crossAx val="181734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2.6399278215223698E-2"/>
          <c:y val="3.437500000000001E-2"/>
          <c:w val="0.93329866579177601"/>
          <c:h val="0.77676607195253733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60</a:t>
                    </a:r>
                    <a:r>
                      <a:rPr lang="en-US" smtClean="0"/>
                      <a:t>,8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155.80000000000001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</c:v>
                </c:pt>
              </c:strCache>
            </c:strRef>
          </c:tx>
          <c:dLbls>
            <c:dLbl>
              <c:idx val="0"/>
              <c:layout>
                <c:manualLayout>
                  <c:x val="2.77777777777779E-3"/>
                  <c:y val="-4.5444461143196724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118.1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6.8166691714794964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118.1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 г</c:v>
                </c:pt>
              </c:strCache>
            </c:strRef>
          </c:tx>
          <c:spPr>
            <a:solidFill>
              <a:srgbClr val="3399FF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  <c:pt idx="0">
                  <c:v>118.1</c:v>
                </c:pt>
              </c:numCache>
            </c:numRef>
          </c:val>
        </c:ser>
        <c:shape val="cylinder"/>
        <c:axId val="149087744"/>
        <c:axId val="149089280"/>
        <c:axId val="0"/>
      </c:bar3DChart>
      <c:catAx>
        <c:axId val="149087744"/>
        <c:scaling>
          <c:orientation val="minMax"/>
        </c:scaling>
        <c:delete val="1"/>
        <c:axPos val="l"/>
        <c:tickLblPos val="none"/>
        <c:crossAx val="149089280"/>
        <c:crosses val="autoZero"/>
        <c:auto val="1"/>
        <c:lblAlgn val="ctr"/>
        <c:lblOffset val="100"/>
      </c:catAx>
      <c:valAx>
        <c:axId val="149089280"/>
        <c:scaling>
          <c:orientation val="minMax"/>
        </c:scaling>
        <c:delete val="1"/>
        <c:axPos val="b"/>
        <c:numFmt formatCode="0%" sourceLinked="1"/>
        <c:tickLblPos val="none"/>
        <c:crossAx val="149087744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 b="1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400" b="1" baseline="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/>
            </a:pPr>
            <a:endParaRPr lang="ru-RU"/>
          </a:p>
        </c:txPr>
      </c:legendEntry>
      <c:layout>
        <c:manualLayout>
          <c:xMode val="edge"/>
          <c:yMode val="edge"/>
          <c:x val="9.7222222222222224E-2"/>
          <c:y val="0.55487758621923555"/>
          <c:w val="0.77992235345582483"/>
          <c:h val="0.3292390378656133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5223226179348934E-4"/>
          <c:y val="4.3032905130774582E-2"/>
          <c:w val="0.50186830852038999"/>
          <c:h val="0.886091617020689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4D4D4D"/>
              </a:solidFill>
            </a:ln>
            <a:scene3d>
              <a:camera prst="orthographicFront"/>
              <a:lightRig rig="contrasting" dir="t"/>
            </a:scene3d>
            <a:sp3d>
              <a:bevelT/>
            </a:sp3d>
          </c:spPr>
          <c:explosion val="25"/>
          <c:dPt>
            <c:idx val="2"/>
            <c:spPr>
              <a:gradFill>
                <a:gsLst>
                  <a:gs pos="50000">
                    <a:srgbClr val="CC00FF"/>
                  </a:gs>
                  <a:gs pos="100000">
                    <a:srgbClr val="FFCC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3"/>
            <c:spPr>
              <a:gradFill>
                <a:gsLst>
                  <a:gs pos="50000">
                    <a:srgbClr val="FF0000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4"/>
            <c:spPr>
              <a:gradFill>
                <a:gsLst>
                  <a:gs pos="50000">
                    <a:srgbClr val="00CCFF"/>
                  </a:gs>
                  <a:gs pos="100000">
                    <a:srgbClr val="CCFF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5"/>
            <c:spPr>
              <a:gradFill>
                <a:gsLst>
                  <a:gs pos="50000">
                    <a:srgbClr val="FF33CC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6"/>
            <c:spPr>
              <a:gradFill>
                <a:gsLst>
                  <a:gs pos="50000">
                    <a:srgbClr val="3333FF"/>
                  </a:gs>
                  <a:gs pos="100000">
                    <a:srgbClr val="99CC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7"/>
            <c:spPr>
              <a:gradFill>
                <a:gsLst>
                  <a:gs pos="50000">
                    <a:srgbClr val="FF6600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8"/>
            <c:spPr>
              <a:gradFill>
                <a:gsLst>
                  <a:gs pos="50000">
                    <a:schemeClr val="accent3">
                      <a:lumMod val="50000"/>
                    </a:schemeClr>
                  </a:gs>
                  <a:gs pos="100000">
                    <a:srgbClr val="16A085">
                      <a:lumMod val="60000"/>
                      <a:lumOff val="40000"/>
                    </a:srgbClr>
                  </a:gs>
                  <a:gs pos="100000">
                    <a:srgbClr val="16A085">
                      <a:lumMod val="20000"/>
                      <a:lumOff val="80000"/>
                    </a:srgbClr>
                  </a:gs>
                </a:gsLst>
                <a:lin ang="108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9"/>
            <c:spPr>
              <a:gradFill>
                <a:gsLst>
                  <a:gs pos="0">
                    <a:srgbClr val="666633"/>
                  </a:gs>
                  <a:gs pos="50000">
                    <a:srgbClr val="CCCC00"/>
                  </a:gs>
                  <a:gs pos="100000">
                    <a:srgbClr val="FFFF66"/>
                  </a:gs>
                </a:gsLst>
                <a:lin ang="126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0"/>
            <c:spPr>
              <a:gradFill>
                <a:gsLst>
                  <a:gs pos="0">
                    <a:srgbClr val="800000"/>
                  </a:gs>
                  <a:gs pos="50000">
                    <a:srgbClr val="A50021"/>
                  </a:gs>
                  <a:gs pos="100000">
                    <a:srgbClr val="FF9999"/>
                  </a:gs>
                </a:gsLst>
                <a:lin ang="138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1"/>
            <c:spPr>
              <a:gradFill>
                <a:gsLst>
                  <a:gs pos="50000">
                    <a:srgbClr val="3366CC"/>
                  </a:gs>
                  <a:gs pos="100000">
                    <a:srgbClr val="00FFFF"/>
                  </a:gs>
                  <a:gs pos="100000">
                    <a:srgbClr val="CCFFFF"/>
                  </a:gs>
                </a:gsLst>
                <a:lin ang="174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2"/>
            <c:spPr>
              <a:gradFill flip="none" rotWithShape="1">
                <a:gsLst>
                  <a:gs pos="0">
                    <a:srgbClr val="99FF33"/>
                  </a:gs>
                  <a:gs pos="50000">
                    <a:srgbClr val="FFFF66"/>
                  </a:gs>
                  <a:gs pos="100000">
                    <a:srgbClr val="EBF680">
                      <a:lumMod val="20000"/>
                      <a:lumOff val="80000"/>
                    </a:srgbClr>
                  </a:gs>
                </a:gsLst>
                <a:lin ang="1800000" scaled="0"/>
                <a:tileRect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cat>
            <c:strRef>
              <c:f>Лист1!$A$2:$A$14</c:f>
              <c:strCache>
                <c:ptCount val="13"/>
                <c:pt idx="0">
                  <c:v>Развитие экономики 0,01 %</c:v>
                </c:pt>
                <c:pt idx="1">
                  <c:v>Молодёжь 0,1 %</c:v>
                </c:pt>
                <c:pt idx="2">
                  <c:v>Создание условий безопасной жизни населения 0,6 %</c:v>
                </c:pt>
                <c:pt idx="3">
                  <c:v>Управление имуществом 0,6 %</c:v>
                </c:pt>
                <c:pt idx="4">
                  <c:v>Открытость и эффективность работы администрации 0,9 %</c:v>
                </c:pt>
                <c:pt idx="5">
                  <c:v>Развитие градостроительства, строительства и архитектуры 1,8 %</c:v>
                </c:pt>
                <c:pt idx="6">
                  <c:v>Культура 2,6 %</c:v>
                </c:pt>
                <c:pt idx="7">
                  <c:v>Развитие транспортной системы и охрана окружающей среды 6,7 %</c:v>
                </c:pt>
                <c:pt idx="8">
                  <c:v>Развитие физической культуры и спорта 10,6 %</c:v>
                </c:pt>
                <c:pt idx="9">
                  <c:v>Развитие жилищно-коммунального хозяйства 11,3 %</c:v>
                </c:pt>
                <c:pt idx="10">
                  <c:v>Формирование современной городской среды 12,3 %</c:v>
                </c:pt>
                <c:pt idx="11">
                  <c:v>Социальная поддержка населения 18,1%</c:v>
                </c:pt>
                <c:pt idx="12">
                  <c:v>Развитие образования 34,5 %</c:v>
                </c:pt>
              </c:strCache>
            </c:strRef>
          </c:cat>
          <c:val>
            <c:numRef>
              <c:f>Лист1!$B$2:$B$14</c:f>
              <c:numCache>
                <c:formatCode>0.0%</c:formatCode>
                <c:ptCount val="13"/>
                <c:pt idx="0" formatCode="0.00%">
                  <c:v>1.0000000000000109E-4</c:v>
                </c:pt>
                <c:pt idx="1">
                  <c:v>1.0000000000000041E-3</c:v>
                </c:pt>
                <c:pt idx="2">
                  <c:v>6.0000000000000114E-3</c:v>
                </c:pt>
                <c:pt idx="3">
                  <c:v>6.0000000000000114E-3</c:v>
                </c:pt>
                <c:pt idx="4">
                  <c:v>9.0000000000000028E-3</c:v>
                </c:pt>
                <c:pt idx="5">
                  <c:v>1.7999999999999999E-2</c:v>
                </c:pt>
                <c:pt idx="6">
                  <c:v>2.5999999999999999E-2</c:v>
                </c:pt>
                <c:pt idx="7">
                  <c:v>6.7000000000000004E-2</c:v>
                </c:pt>
                <c:pt idx="8">
                  <c:v>0.10600000000000002</c:v>
                </c:pt>
                <c:pt idx="9">
                  <c:v>0.113</c:v>
                </c:pt>
                <c:pt idx="10">
                  <c:v>0.12300000000000012</c:v>
                </c:pt>
                <c:pt idx="11">
                  <c:v>0.18100000000000024</c:v>
                </c:pt>
                <c:pt idx="12">
                  <c:v>0.34500000000000008</c:v>
                </c:pt>
              </c:numCache>
            </c:numRef>
          </c:val>
        </c:ser>
        <c:firstSliceAng val="0"/>
        <c:holeSize val="30"/>
      </c:doughnutChart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3902371566489804"/>
          <c:y val="0"/>
          <c:w val="0.45244302505678274"/>
          <c:h val="0.99891355674384319"/>
        </c:manualLayout>
      </c:layout>
      <c:spPr>
        <a:gradFill>
          <a:gsLst>
            <a:gs pos="0">
              <a:prstClr val="white"/>
            </a:gs>
            <a:gs pos="50000">
              <a:srgbClr val="6AB0AA">
                <a:lumMod val="60000"/>
                <a:lumOff val="40000"/>
              </a:srgbClr>
            </a:gs>
            <a:gs pos="100000">
              <a:schemeClr val="accent6">
                <a:lumMod val="75000"/>
              </a:schemeClr>
            </a:gs>
          </a:gsLst>
          <a:lin ang="600000" scaled="0"/>
        </a:gradFill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1535433070866623E-2"/>
          <c:y val="0"/>
          <c:w val="0.88143795830838312"/>
          <c:h val="0.93419802273131869"/>
        </c:manualLayout>
      </c:layout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краевого бюджета</c:v>
                </c:pt>
              </c:strCache>
            </c:strRef>
          </c:tx>
          <c:spPr>
            <a:gradFill flip="none" rotWithShape="1">
              <a:gsLst>
                <a:gs pos="0">
                  <a:srgbClr val="009999">
                    <a:shade val="30000"/>
                    <a:satMod val="115000"/>
                  </a:srgbClr>
                </a:gs>
                <a:gs pos="50000">
                  <a:srgbClr val="009999">
                    <a:shade val="67500"/>
                    <a:satMod val="115000"/>
                  </a:srgbClr>
                </a:gs>
                <a:gs pos="100000">
                  <a:srgbClr val="0099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contrasting" dir="t"/>
            </a:scene3d>
            <a:sp3d prstMaterial="flat">
              <a:bevelT w="203200" h="203200"/>
            </a:sp3d>
          </c:spPr>
          <c:dLbls>
            <c:dLbl>
              <c:idx val="0"/>
              <c:layout>
                <c:manualLayout>
                  <c:x val="6.9444444444445178E-3"/>
                  <c:y val="-6.3685803331218829E-2"/>
                </c:manualLayout>
              </c:layout>
              <c:showVal val="1"/>
            </c:dLbl>
            <c:dLbl>
              <c:idx val="1"/>
              <c:layout>
                <c:manualLayout>
                  <c:x val="2.7777777777778542E-3"/>
                  <c:y val="-8.3587616872224713E-2"/>
                </c:manualLayout>
              </c:layout>
              <c:showVal val="1"/>
            </c:dLbl>
            <c:dLbl>
              <c:idx val="2"/>
              <c:layout>
                <c:manualLayout>
                  <c:x val="-1.3888888888889128E-3"/>
                  <c:y val="-2.9852720311508828E-2"/>
                </c:manualLayout>
              </c:layout>
              <c:showVal val="1"/>
            </c:dLbl>
            <c:dLbl>
              <c:idx val="3"/>
              <c:layout>
                <c:manualLayout>
                  <c:x val="1.1111111111111125E-2"/>
                  <c:y val="-4.3783989790212953E-2"/>
                </c:manualLayout>
              </c:layout>
              <c:showVal val="1"/>
            </c:dLbl>
            <c:dLbl>
              <c:idx val="4"/>
              <c:layout>
                <c:manualLayout>
                  <c:x val="9.7222222222222224E-3"/>
                  <c:y val="-4.179380843611236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на 01.01.2019 г.</c:v>
                </c:pt>
                <c:pt idx="1">
                  <c:v>на 01.01.2020 г.</c:v>
                </c:pt>
                <c:pt idx="2">
                  <c:v>на 01.01.2021 г.</c:v>
                </c:pt>
                <c:pt idx="3">
                  <c:v>на 01.01.2022 г.</c:v>
                </c:pt>
                <c:pt idx="4">
                  <c:v>на 01.01.2023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17.3</c:v>
                </c:pt>
                <c:pt idx="1">
                  <c:v>8.3000000000000007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axId val="209432576"/>
        <c:axId val="209434112"/>
        <c:axId val="206060160"/>
      </c:area3DChart>
      <c:catAx>
        <c:axId val="209432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09434112"/>
        <c:crosses val="autoZero"/>
        <c:auto val="1"/>
        <c:lblAlgn val="ctr"/>
        <c:lblOffset val="100"/>
      </c:catAx>
      <c:valAx>
        <c:axId val="20943411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209432576"/>
        <c:crosses val="autoZero"/>
        <c:crossBetween val="midCat"/>
      </c:valAx>
      <c:serAx>
        <c:axId val="206060160"/>
        <c:scaling>
          <c:orientation val="minMax"/>
        </c:scaling>
        <c:delete val="1"/>
        <c:axPos val="b"/>
        <c:tickLblPos val="none"/>
        <c:crossAx val="209434112"/>
        <c:crosses val="autoZero"/>
      </c:ser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год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52.9</c:v>
                </c:pt>
                <c:pt idx="1">
                  <c:v>47.1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51.4</c:v>
                </c:pt>
                <c:pt idx="1">
                  <c:v>48.6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 год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48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49.2</c:v>
                </c:pt>
                <c:pt idx="1">
                  <c:v>50.8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3.2592364474556212E-2"/>
          <c:y val="4.6439958814325402E-2"/>
          <c:w val="0.96740763552544395"/>
          <c:h val="0.6269417770187873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ln>
              <a:solidFill>
                <a:srgbClr val="9BBB59"/>
              </a:solidFill>
            </a:ln>
          </c:spPr>
          <c:marker>
            <c:spPr>
              <a:solidFill>
                <a:srgbClr val="92D050"/>
              </a:solidFill>
            </c:spPr>
          </c:marker>
          <c:dLbls>
            <c:dLbl>
              <c:idx val="0"/>
              <c:layout>
                <c:manualLayout>
                  <c:x val="0"/>
                  <c:y val="6.32094341324722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5.53082548659139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7.901179266559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26,2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26.4</c:v>
                </c:pt>
                <c:pt idx="1">
                  <c:v>26</c:v>
                </c:pt>
                <c:pt idx="2">
                  <c:v>26.5</c:v>
                </c:pt>
                <c:pt idx="3">
                  <c:v>26.2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dLbls>
            <c:dLbl>
              <c:idx val="0"/>
              <c:layout>
                <c:manualLayout>
                  <c:x val="-7.4073555623990969E-3"/>
                  <c:y val="3.95058963327951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4073555623990969E-3"/>
                  <c:y val="8.69129719321493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4073555623990969E-3"/>
                  <c:y val="7.901179266559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12,7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10.1</c:v>
                </c:pt>
                <c:pt idx="1">
                  <c:v>10.5</c:v>
                </c:pt>
                <c:pt idx="2">
                  <c:v>11.7</c:v>
                </c:pt>
                <c:pt idx="3">
                  <c:v>12.7</c:v>
                </c:pt>
              </c:numCache>
            </c:numRef>
          </c:val>
        </c:ser>
        <c:dLbls>
          <c:showVal val="1"/>
        </c:dLbls>
        <c:marker val="1"/>
        <c:axId val="117890432"/>
        <c:axId val="117892224"/>
      </c:lineChart>
      <c:catAx>
        <c:axId val="117890432"/>
        <c:scaling>
          <c:orientation val="minMax"/>
        </c:scaling>
        <c:axPos val="b"/>
        <c:numFmt formatCode="General" sourceLinked="1"/>
        <c:majorTickMark val="none"/>
        <c:tickLblPos val="nextTo"/>
        <c:crossAx val="117892224"/>
        <c:crosses val="autoZero"/>
        <c:auto val="1"/>
        <c:lblAlgn val="ctr"/>
        <c:lblOffset val="100"/>
      </c:catAx>
      <c:valAx>
        <c:axId val="1178922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7890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7934782608695704E-2"/>
          <c:y val="0.88888266748789169"/>
          <c:w val="0.84042678033165186"/>
          <c:h val="8.6565310221156266E-2"/>
        </c:manualLayout>
      </c:layout>
      <c:spPr>
        <a:gradFill rotWithShape="1">
          <a:gsLst>
            <a:gs pos="0">
              <a:schemeClr val="accent1">
                <a:tint val="48000"/>
                <a:satMod val="138000"/>
              </a:schemeClr>
            </a:gs>
            <a:gs pos="25000">
              <a:schemeClr val="accent1">
                <a:tint val="85000"/>
              </a:schemeClr>
            </a:gs>
            <a:gs pos="40000">
              <a:schemeClr val="accent1">
                <a:tint val="92000"/>
              </a:schemeClr>
            </a:gs>
            <a:gs pos="50000">
              <a:schemeClr val="accent1">
                <a:tint val="93000"/>
              </a:schemeClr>
            </a:gs>
            <a:gs pos="60000">
              <a:schemeClr val="accent1">
                <a:tint val="92000"/>
              </a:schemeClr>
            </a:gs>
            <a:gs pos="75000">
              <a:schemeClr val="accent1">
                <a:tint val="83000"/>
                <a:satMod val="108000"/>
              </a:schemeClr>
            </a:gs>
            <a:gs pos="100000">
              <a:schemeClr val="accent1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1"/>
          </a:solidFill>
          <a:prstDash val="solid"/>
        </a:ln>
        <a:effectLst>
          <a:glow rad="63500">
            <a:schemeClr val="accent1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tint val="70000"/>
            </a:schemeClr>
          </a:contourClr>
        </a:sp3d>
      </c:spPr>
      <c:txPr>
        <a:bodyPr/>
        <a:lstStyle/>
        <a:p>
          <a: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AngAx val="1"/>
    </c:view3D>
    <c:plotArea>
      <c:layout>
        <c:manualLayout>
          <c:layoutTarget val="inner"/>
          <c:xMode val="edge"/>
          <c:yMode val="edge"/>
          <c:x val="0"/>
          <c:y val="1.3633338342959041E-2"/>
          <c:w val="0.97210269028871465"/>
          <c:h val="0.709011600861655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CCFF33"/>
            </a:solidFill>
          </c:spPr>
          <c:dLbls>
            <c:dLbl>
              <c:idx val="0"/>
              <c:layout>
                <c:manualLayout>
                  <c:x val="2.2325226873526212E-3"/>
                  <c:y val="-2.0450007514438456E-2"/>
                </c:manualLayout>
              </c:layout>
              <c:showVal val="1"/>
            </c:dLbl>
            <c:dLbl>
              <c:idx val="1"/>
              <c:layout>
                <c:manualLayout>
                  <c:x val="1.2278874780439345E-2"/>
                  <c:y val="-2.2722230571598286E-2"/>
                </c:manualLayout>
              </c:layout>
              <c:showVal val="1"/>
            </c:dLbl>
            <c:dLbl>
              <c:idx val="2"/>
              <c:layout>
                <c:manualLayout>
                  <c:x val="8.9300907494104034E-3"/>
                  <c:y val="-1.1361115285799311E-2"/>
                </c:manualLayout>
              </c:layout>
              <c:showVal val="1"/>
            </c:dLbl>
            <c:dLbl>
              <c:idx val="3"/>
              <c:layout>
                <c:manualLayout>
                  <c:x val="5.5813067183815871E-3"/>
                  <c:y val="-2.7266676685918052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2019 г</c:v>
                </c:pt>
                <c:pt idx="1">
                  <c:v>2020 г</c:v>
                </c:pt>
                <c:pt idx="2">
                  <c:v>2021 г</c:v>
                </c:pt>
                <c:pt idx="3">
                  <c:v>2022 г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527.6</c:v>
                </c:pt>
                <c:pt idx="1">
                  <c:v>583.29999999999995</c:v>
                </c:pt>
                <c:pt idx="2">
                  <c:v>588</c:v>
                </c:pt>
                <c:pt idx="3">
                  <c:v>597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 и субсидия на финансовое обеспечение решения вопросов местного значения</c:v>
                </c:pt>
              </c:strCache>
            </c:strRef>
          </c:tx>
          <c:spPr>
            <a:solidFill>
              <a:srgbClr val="9933FF"/>
            </a:solidFill>
            <a:ln>
              <a:solidFill>
                <a:srgbClr val="FF33CC"/>
              </a:solidFill>
            </a:ln>
          </c:spPr>
          <c:dLbls>
            <c:dLbl>
              <c:idx val="0"/>
              <c:layout>
                <c:manualLayout>
                  <c:x val="6.6975680620578034E-3"/>
                  <c:y val="-2.7266676685918052E-2"/>
                </c:manualLayout>
              </c:layout>
              <c:showVal val="1"/>
            </c:dLbl>
            <c:dLbl>
              <c:idx val="1"/>
              <c:layout>
                <c:manualLayout>
                  <c:x val="6.6975680620578433E-3"/>
                  <c:y val="-2.2722230571598286E-2"/>
                </c:manualLayout>
              </c:layout>
              <c:showVal val="1"/>
            </c:dLbl>
            <c:dLbl>
              <c:idx val="2"/>
              <c:layout>
                <c:manualLayout>
                  <c:x val="1.0046352093086703E-2"/>
                  <c:y val="-2.7266676685918052E-2"/>
                </c:manualLayout>
              </c:layout>
              <c:showVal val="1"/>
            </c:dLbl>
            <c:dLbl>
              <c:idx val="3"/>
              <c:layout>
                <c:manualLayout>
                  <c:x val="6.6975680620578034E-3"/>
                  <c:y val="-2.7266676685918052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2019 г</c:v>
                </c:pt>
                <c:pt idx="1">
                  <c:v>2020 г</c:v>
                </c:pt>
                <c:pt idx="2">
                  <c:v>2021 г</c:v>
                </c:pt>
                <c:pt idx="3">
                  <c:v>2022 г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230.9</c:v>
                </c:pt>
                <c:pt idx="1">
                  <c:v>334.2</c:v>
                </c:pt>
                <c:pt idx="2">
                  <c:v>245.5</c:v>
                </c:pt>
                <c:pt idx="3">
                  <c:v>248.7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33CCFF"/>
            </a:solidFill>
          </c:spPr>
          <c:dLbls>
            <c:dLbl>
              <c:idx val="0"/>
              <c:layout>
                <c:manualLayout>
                  <c:x val="5.5813067183815871E-3"/>
                  <c:y val="-3.4083345857397612E-2"/>
                </c:manualLayout>
              </c:layout>
              <c:showVal val="1"/>
            </c:dLbl>
            <c:dLbl>
              <c:idx val="1"/>
              <c:layout>
                <c:manualLayout>
                  <c:x val="2.2325226873526052E-3"/>
                  <c:y val="-3.4083345857397612E-2"/>
                </c:manualLayout>
              </c:layout>
              <c:showVal val="1"/>
            </c:dLbl>
            <c:dLbl>
              <c:idx val="2"/>
              <c:layout>
                <c:manualLayout>
                  <c:x val="4.4650453747052017E-3"/>
                  <c:y val="-3.4083345857397612E-2"/>
                </c:manualLayout>
              </c:layout>
              <c:showVal val="1"/>
            </c:dLbl>
            <c:dLbl>
              <c:idx val="3"/>
              <c:layout>
                <c:manualLayout>
                  <c:x val="7.8138294057342548E-3"/>
                  <c:y val="-2.0450007514438456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2019 г</c:v>
                </c:pt>
                <c:pt idx="1">
                  <c:v>2020 г</c:v>
                </c:pt>
                <c:pt idx="2">
                  <c:v>2021 г</c:v>
                </c:pt>
                <c:pt idx="3">
                  <c:v>2022 г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1.2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0"/>
              <c:layout>
                <c:manualLayout>
                  <c:x val="1.0046352093086703E-2"/>
                  <c:y val="-4.0900015028876913E-2"/>
                </c:manualLayout>
              </c:layout>
              <c:showVal val="1"/>
            </c:dLbl>
            <c:dLbl>
              <c:idx val="1"/>
              <c:layout>
                <c:manualLayout>
                  <c:x val="7.8138294057342548E-3"/>
                  <c:y val="-3.4083345857397612E-2"/>
                </c:manualLayout>
              </c:layout>
              <c:showVal val="1"/>
            </c:dLbl>
            <c:dLbl>
              <c:idx val="2"/>
              <c:layout>
                <c:manualLayout>
                  <c:x val="4.4650453747052017E-3"/>
                  <c:y val="-2.7266676685918052E-2"/>
                </c:manualLayout>
              </c:layout>
              <c:showVal val="1"/>
            </c:dLbl>
            <c:dLbl>
              <c:idx val="3"/>
              <c:layout>
                <c:manualLayout>
                  <c:x val="6.6975680620578034E-3"/>
                  <c:y val="-2.7266676685918052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2019 г</c:v>
                </c:pt>
                <c:pt idx="1">
                  <c:v>2020 г</c:v>
                </c:pt>
                <c:pt idx="2">
                  <c:v>2021 г</c:v>
                </c:pt>
                <c:pt idx="3">
                  <c:v>2022 г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251.3</c:v>
                </c:pt>
                <c:pt idx="1">
                  <c:v>128.1</c:v>
                </c:pt>
                <c:pt idx="2">
                  <c:v>45.6</c:v>
                </c:pt>
                <c:pt idx="3">
                  <c:v>46.5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3399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2019 г</c:v>
                </c:pt>
                <c:pt idx="1">
                  <c:v>2020 г</c:v>
                </c:pt>
                <c:pt idx="2">
                  <c:v>2021 г</c:v>
                </c:pt>
                <c:pt idx="3">
                  <c:v>2022 г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485.8</c:v>
                </c:pt>
                <c:pt idx="1">
                  <c:v>536.1</c:v>
                </c:pt>
                <c:pt idx="2">
                  <c:v>315.7</c:v>
                </c:pt>
                <c:pt idx="3">
                  <c:v>316</c:v>
                </c:pt>
              </c:numCache>
            </c:numRef>
          </c:val>
        </c:ser>
        <c:shape val="cylinder"/>
        <c:axId val="127294464"/>
        <c:axId val="127316736"/>
        <c:axId val="0"/>
      </c:bar3DChart>
      <c:catAx>
        <c:axId val="127294464"/>
        <c:scaling>
          <c:orientation val="minMax"/>
        </c:scaling>
        <c:axPos val="b"/>
        <c:tickLblPos val="nextTo"/>
        <c:crossAx val="127316736"/>
        <c:crosses val="autoZero"/>
        <c:auto val="1"/>
        <c:lblAlgn val="ctr"/>
        <c:lblOffset val="100"/>
      </c:catAx>
      <c:valAx>
        <c:axId val="127316736"/>
        <c:scaling>
          <c:orientation val="minMax"/>
        </c:scaling>
        <c:delete val="1"/>
        <c:axPos val="l"/>
        <c:numFmt formatCode="0.0" sourceLinked="1"/>
        <c:tickLblPos val="none"/>
        <c:crossAx val="1272944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00" b="1"/>
            </a:pPr>
            <a:endParaRPr lang="ru-RU"/>
          </a:p>
        </c:txPr>
      </c:legendEntry>
      <c:layout>
        <c:manualLayout>
          <c:xMode val="edge"/>
          <c:yMode val="edge"/>
          <c:x val="6.8602133638267837E-2"/>
          <c:y val="0.79795888031558515"/>
          <c:w val="0.77846996666311674"/>
          <c:h val="0.20204106461701421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10"/>
      <c:hPercent val="77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FFCCFF"/>
              </a:solidFill>
            </c:spPr>
          </c:dPt>
          <c:dPt>
            <c:idx val="2"/>
            <c:spPr>
              <a:solidFill>
                <a:srgbClr val="B2FC9E"/>
              </a:solidFill>
            </c:spPr>
          </c:dPt>
          <c:dPt>
            <c:idx val="3"/>
            <c:spPr>
              <a:solidFill>
                <a:srgbClr val="FFFF99"/>
              </a:solidFill>
            </c:spPr>
          </c:dPt>
          <c:dPt>
            <c:idx val="4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8550664799103243E-2"/>
                  <c:y val="0.2065384679409864"/>
                </c:manualLayout>
              </c:layout>
              <c:showVal val="1"/>
            </c:dLbl>
            <c:dLbl>
              <c:idx val="1"/>
              <c:layout>
                <c:manualLayout>
                  <c:x val="2.0096553532361828E-2"/>
                  <c:y val="0.21032518307437914"/>
                </c:manualLayout>
              </c:layout>
              <c:showVal val="1"/>
            </c:dLbl>
            <c:dLbl>
              <c:idx val="2"/>
              <c:layout>
                <c:manualLayout>
                  <c:x val="1.5458887332586121E-2"/>
                  <c:y val="0.23308387447279574"/>
                </c:manualLayout>
              </c:layout>
              <c:showVal val="1"/>
            </c:dLbl>
            <c:dLbl>
              <c:idx val="3"/>
              <c:layout>
                <c:manualLayout>
                  <c:x val="1.8550664799103243E-2"/>
                  <c:y val="0.23956336060847741"/>
                </c:manualLayout>
              </c:layout>
              <c:showVal val="1"/>
            </c:dLbl>
            <c:dLbl>
              <c:idx val="4"/>
              <c:layout>
                <c:manualLayout>
                  <c:x val="2.3188330998879049E-2"/>
                  <c:y val="0.2124601049944248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1620.6</c:v>
                </c:pt>
                <c:pt idx="1">
                  <c:v>1937.8</c:v>
                </c:pt>
                <c:pt idx="2">
                  <c:v>1920.8</c:v>
                </c:pt>
                <c:pt idx="3">
                  <c:v>1537.5</c:v>
                </c:pt>
                <c:pt idx="4">
                  <c:v>1556.2</c:v>
                </c:pt>
              </c:numCache>
            </c:numRef>
          </c:val>
        </c:ser>
        <c:dLbls>
          <c:showVal val="1"/>
        </c:dLbls>
        <c:gapWidth val="0"/>
        <c:gapDepth val="0"/>
        <c:shape val="cylinder"/>
        <c:axId val="139097600"/>
        <c:axId val="139099136"/>
        <c:axId val="0"/>
      </c:bar3DChart>
      <c:catAx>
        <c:axId val="139097600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ru-RU"/>
          </a:p>
        </c:txPr>
        <c:crossAx val="139099136"/>
        <c:crosses val="autoZero"/>
        <c:auto val="1"/>
        <c:lblAlgn val="ctr"/>
        <c:lblOffset val="100"/>
        <c:tickLblSkip val="1"/>
        <c:tickMarkSkip val="1"/>
      </c:catAx>
      <c:valAx>
        <c:axId val="139099136"/>
        <c:scaling>
          <c:orientation val="minMax"/>
        </c:scaling>
        <c:delete val="1"/>
        <c:axPos val="l"/>
        <c:numFmt formatCode="General" sourceLinked="1"/>
        <c:tickLblPos val="none"/>
        <c:crossAx val="139097600"/>
        <c:crosses val="autoZero"/>
        <c:crossBetween val="between"/>
      </c:valAx>
      <c:spPr>
        <a:effectLst>
          <a:outerShdw blurRad="50800" dist="749300" dir="5400000" algn="ctr" rotWithShape="0">
            <a:srgbClr val="4F81BD">
              <a:lumMod val="75000"/>
            </a:srgbClr>
          </a:outerShdw>
        </a:effectLst>
      </c:spPr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9.3121041355875123E-2"/>
                  <c:y val="-0.306322642334291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1206,5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(63%)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0.10158659057004474"/>
                  <c:y val="-8.47857313603835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714,3</a:t>
                    </a:r>
                    <a:endParaRPr lang="ru-RU" dirty="0" smtClean="0"/>
                  </a:p>
                  <a:p>
                    <a:r>
                      <a:rPr lang="ru-RU" dirty="0" smtClean="0"/>
                      <a:t>(37%)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Pos val="outEnd"/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отрасли социально-культурной сферы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1206.5</c:v>
                </c:pt>
                <c:pt idx="1">
                  <c:v>714.3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</cdr:x>
      <cdr:y>0.27586</cdr:y>
    </cdr:from>
    <cdr:to>
      <cdr:x>0.52</cdr:x>
      <cdr:y>0.50613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285752" y="571504"/>
          <a:ext cx="1571636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ru-RU" sz="2500" dirty="0" smtClean="0"/>
            <a:t>52,61 %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</cdr:x>
      <cdr:y>0.48276</cdr:y>
    </cdr:from>
    <cdr:to>
      <cdr:x>0.44</cdr:x>
      <cdr:y>0.71303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357190" y="1000135"/>
          <a:ext cx="1214446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55,04 </a:t>
          </a:r>
          <a:r>
            <a:rPr lang="ru-RU" sz="2500" dirty="0" smtClean="0"/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</cdr:x>
      <cdr:y>0.51724</cdr:y>
    </cdr:from>
    <cdr:to>
      <cdr:x>0.48276</cdr:x>
      <cdr:y>0.74751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571504" y="1071567"/>
          <a:ext cx="1152880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55,63</a:t>
          </a:r>
          <a:r>
            <a:rPr lang="ru-RU" sz="2000" dirty="0" smtClean="0"/>
            <a:t>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0.79131</cdr:x>
      <cdr:y>0.05405</cdr:y>
    </cdr:from>
    <cdr:to>
      <cdr:x>0.98062</cdr:x>
      <cdr:y>0.19815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00858" y="285753"/>
          <a:ext cx="1555246" cy="7617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91440" tIns="45720" rIns="91440" bIns="4572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2000" b="1" i="0" u="none" strike="noStrike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rPr>
            <a:t>млн.рублей</a:t>
          </a:r>
          <a:endParaRPr lang="ru-RU" sz="2000" b="1" i="0" u="none" strike="noStrike" baseline="0" dirty="0">
            <a:solidFill>
              <a:schemeClr val="tx1">
                <a:lumMod val="85000"/>
                <a:lumOff val="15000"/>
              </a:schemeClr>
            </a:solidFill>
            <a:latin typeface="Calibri"/>
            <a:cs typeface="Calibri"/>
          </a:endParaRPr>
        </a:p>
        <a:p xmlns:a="http://schemas.openxmlformats.org/drawingml/2006/main">
          <a:pPr algn="l" rtl="0">
            <a:defRPr sz="1000"/>
          </a:pPr>
          <a:endParaRPr lang="ru-RU" sz="2350" b="1" i="0" u="none" strike="noStrike" baseline="0" dirty="0">
            <a:solidFill>
              <a:schemeClr val="tx1">
                <a:lumMod val="85000"/>
                <a:lumOff val="15000"/>
              </a:schemeClr>
            </a:solidFill>
            <a:latin typeface="Calibri"/>
            <a:cs typeface="Calibri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0.25588</cdr:x>
      <cdr:y>0.41751</cdr:y>
    </cdr:from>
    <cdr:to>
      <cdr:x>0.4211</cdr:x>
      <cdr:y>0.62579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9752" y="2664296"/>
          <a:ext cx="1510772" cy="1329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84965F-707A-4519-B564-3D3F1EFB0C57}" type="datetimeFigureOut">
              <a:rPr lang="fr-FR"/>
              <a:pPr>
                <a:defRPr/>
              </a:pPr>
              <a:t>26/12/2019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D269F5-E4B4-4C4B-B252-CC965B7930F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269F5-E4B4-4C4B-B252-CC965B7930F2}" type="slidenum">
              <a:rPr lang="fr-CA" smtClean="0"/>
              <a:pPr>
                <a:defRPr/>
              </a:pPr>
              <a:t>10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3A77E5-D280-4570-A409-CAD5BC180871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32F500-E0D6-420F-872B-5FFDFA63DC73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1C133-730E-46BA-B594-B63251DBCEA3}" type="slidenum">
              <a:rPr lang="fr-CA" smtClean="0"/>
              <a:pPr>
                <a:defRPr/>
              </a:pPr>
              <a:t>13</a:t>
            </a:fld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A7E36-AC24-4D5E-9D73-25D00BAE399B}" type="slidenum">
              <a:rPr lang="fr-CA" smtClean="0"/>
              <a:pPr>
                <a:defRPr/>
              </a:pPr>
              <a:t>14</a:t>
            </a:fld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A7E36-AC24-4D5E-9D73-25D00BAE399B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26/12/2019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26/12/2019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26/12/2019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7E99-346B-4970-A0C9-D726856D9DE6}" type="datetimeFigureOut">
              <a:rPr lang="fr-FR"/>
              <a:pPr>
                <a:defRPr/>
              </a:pPr>
              <a:t>26/12/2019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2A85-5947-46F2-98AB-4188733B85E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26/12/2019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26/12/2019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26/12/2019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26/12/2019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26/12/2019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26/12/2019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26/12/2019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26/12/2019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26/12/2019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4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hart" Target="../charts/chart8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5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6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7.xls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8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9.xls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10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Microsoft_Office_Excel_97-200311.xls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_____Microsoft_Office_Excel_97-200312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_____Microsoft_Office_Excel_97-200313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_____Microsoft_Office_Excel_97-200314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_____Microsoft_Office_Excel_97-200315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_____Microsoft_Office_Excel_97-200316.xls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chart" Target="../charts/chart12.xml"/><Relationship Id="rId4" Type="http://schemas.openxmlformats.org/officeDocument/2006/relationships/tags" Target="../tags/tag7.xml"/><Relationship Id="rId9" Type="http://schemas.openxmlformats.org/officeDocument/2006/relationships/chart" Target="../charts/char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image" Target="../media/image1.jpe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tags" Target="../tags/tag52.xml"/><Relationship Id="rId3" Type="http://schemas.openxmlformats.org/officeDocument/2006/relationships/tags" Target="../tags/tag29.xml"/><Relationship Id="rId21" Type="http://schemas.openxmlformats.org/officeDocument/2006/relationships/tags" Target="../tags/tag47.xml"/><Relationship Id="rId34" Type="http://schemas.openxmlformats.org/officeDocument/2006/relationships/image" Target="../media/image1.jpe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29" Type="http://schemas.openxmlformats.org/officeDocument/2006/relationships/tags" Target="../tags/tag55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32" Type="http://schemas.openxmlformats.org/officeDocument/2006/relationships/tags" Target="../tags/tag58.xml"/><Relationship Id="rId37" Type="http://schemas.openxmlformats.org/officeDocument/2006/relationships/image" Target="../media/image36.png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tags" Target="../tags/tag54.xml"/><Relationship Id="rId36" Type="http://schemas.openxmlformats.org/officeDocument/2006/relationships/image" Target="../media/image35.png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tags" Target="../tags/tag57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tags" Target="../tags/tag53.xml"/><Relationship Id="rId30" Type="http://schemas.openxmlformats.org/officeDocument/2006/relationships/tags" Target="../tags/tag56.xml"/><Relationship Id="rId35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chart" Target="../charts/chart15.xml"/><Relationship Id="rId5" Type="http://schemas.openxmlformats.org/officeDocument/2006/relationships/image" Target="../media/image43.png"/><Relationship Id="rId4" Type="http://schemas.openxmlformats.org/officeDocument/2006/relationships/image" Target="../media/image1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pic>
        <p:nvPicPr>
          <p:cNvPr id="27651" name="Picture 7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1142977" cy="146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3000375" y="2786063"/>
            <a:ext cx="64770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8681" name="Rectangle 4"/>
          <p:cNvSpPr>
            <a:spLocks noChangeArrowheads="1"/>
          </p:cNvSpPr>
          <p:nvPr/>
        </p:nvSpPr>
        <p:spPr bwMode="auto">
          <a:xfrm>
            <a:off x="1928794" y="357166"/>
            <a:ext cx="6248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ФИНАНСОВОЕ УПРАВЛЕНИЕ АДМИНИСТРАЦИИ 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ГОРОДА-КУРОРТА ЖЕЛЕЗНОВОДСКА СТАВРОПОЛЬСКОГО КРАЯ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4" name="Picture 2" descr="Кавказские Минеральные Воды, Железноводск. Вид на Бештау от Лечебного парка. Фото: Pupsoid, http://ru.wikipedia.o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3656244" cy="278605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214414" y="1714488"/>
            <a:ext cx="7358114" cy="285752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ОТКРЫТЫЙ БЮДЖЕТ ДЛЯ ГРАЖДАН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проекту решения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«О бюджете города-курорта Железноводска Ставропольского края на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2020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 и плановый период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2021-2022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годов»</a:t>
            </a:r>
          </a:p>
          <a:p>
            <a:pPr>
              <a:defRPr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6" name="Object 92"/>
          <p:cNvGraphicFramePr>
            <a:graphicFrameLocks noGrp="1" noChangeAspect="1"/>
          </p:cNvGraphicFramePr>
          <p:nvPr>
            <p:ph idx="1"/>
          </p:nvPr>
        </p:nvGraphicFramePr>
        <p:xfrm>
          <a:off x="285720" y="1643050"/>
          <a:ext cx="8501122" cy="501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142976" y="214290"/>
            <a:ext cx="7786742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характеристики проекта бюджета города-курорта Железноводска Ставропольского края 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плановый период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 в сравнении с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годами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7358082" y="1571612"/>
            <a:ext cx="15716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Calibri"/>
                <a:cs typeface="Calibri"/>
              </a:rPr>
              <a:t>млн.рублей</a:t>
            </a:r>
            <a:endParaRPr lang="ru-RU" sz="2350" b="1" i="0" u="none" strike="noStrike" baseline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50" y="2143125"/>
          <a:ext cx="8686800" cy="3586166"/>
        </p:xfrm>
        <a:graphic>
          <a:graphicData uri="http://schemas.openxmlformats.org/drawingml/2006/table">
            <a:tbl>
              <a:tblPr/>
              <a:tblGrid>
                <a:gridCol w="1104900"/>
                <a:gridCol w="766763"/>
                <a:gridCol w="812800"/>
                <a:gridCol w="790575"/>
                <a:gridCol w="711200"/>
                <a:gridCol w="552450"/>
                <a:gridCol w="709612"/>
                <a:gridCol w="711200"/>
                <a:gridCol w="552450"/>
                <a:gridCol w="790575"/>
                <a:gridCol w="631825"/>
                <a:gridCol w="552450"/>
              </a:tblGrid>
              <a:tr h="3222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2018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на 2019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(+/-)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(+/-)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(+/-)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1 701 780,13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1 845 721,34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1 929 148,85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83 427,51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104,52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1 537 483,85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- 391 665,00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79,70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1 556 243,44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18 759,59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101,22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339 777,69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348 875,66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346 241,36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- 2 634,30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99,24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341 427,65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- 4 813,71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98,61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346 932,26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5 504,61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101,61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1 362 002,44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1 496 845,68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1 582 907,49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86 061,81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105,75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1 196 056,20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- 386 851,29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75,56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1 209 311,18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13 254,98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101,11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1 620 633,48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1 937 825,36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1 920 814,85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- 17 010,51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99,12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1 537 483,85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-383 331,00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80,04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1 556 243,44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18 759,59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101,22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 (+),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81 146,65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-92 104,02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8 334,00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100 438,02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- 9,05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- 8 334,00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-0,00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005" name="Text Box 1"/>
          <p:cNvSpPr txBox="1">
            <a:spLocks noChangeArrowheads="1"/>
          </p:cNvSpPr>
          <p:nvPr/>
        </p:nvSpPr>
        <p:spPr bwMode="auto">
          <a:xfrm>
            <a:off x="7572375" y="1619250"/>
            <a:ext cx="12858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тыс.рублей</a:t>
            </a:r>
            <a:endParaRPr lang="ru-RU" sz="14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142976" y="214290"/>
            <a:ext cx="7786742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характеристики проекта бюджета города-курорта Железноводска Ставропольского края 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плановый период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 в сравнении с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годами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8916" name="Text Box 1"/>
          <p:cNvSpPr txBox="1">
            <a:spLocks noChangeArrowheads="1"/>
          </p:cNvSpPr>
          <p:nvPr/>
        </p:nvSpPr>
        <p:spPr bwMode="auto">
          <a:xfrm>
            <a:off x="7715250" y="1621025"/>
            <a:ext cx="12858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тыс.рублей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2976" y="142852"/>
            <a:ext cx="7786742" cy="150019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и структура налоговых и неналоговых доходов, планируемых к поступлению в бюджет города-курорта Железноводска Ставропольского края, в динамике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3" y="1928803"/>
          <a:ext cx="8715405" cy="4510917"/>
        </p:xfrm>
        <a:graphic>
          <a:graphicData uri="http://schemas.openxmlformats.org/drawingml/2006/table">
            <a:tbl>
              <a:tblPr/>
              <a:tblGrid>
                <a:gridCol w="3571899"/>
                <a:gridCol w="1071570"/>
                <a:gridCol w="1071540"/>
                <a:gridCol w="1000132"/>
                <a:gridCol w="1000132"/>
                <a:gridCol w="1000132"/>
              </a:tblGrid>
              <a:tr h="5715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исполнения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исполнения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Проект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Проект плана на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Проект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плана 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339 777,69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348 875,66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   346 241,36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    341 427,65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    346 932,26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249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983,47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280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770,41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   305 416,95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    300 605,24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    306 109,85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116 532,38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149 079,00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160 669,00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165 450,00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 170 274,00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1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Акцизы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5 564,62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5 835,43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 6 647,00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  6 995,81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     7 386,49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16 770,27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14 791,76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17 841,00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4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560,00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0,0    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222,87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4,00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4,37  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4,76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1 037,54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963,55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 2 951,21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  2 690,23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     3 329,82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21 708,21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28 239,55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32 073,92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35 282,62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38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837,13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81 226,63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74 015,61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79 532,04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79 697,43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80 117,87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Задолженность по отменным налогам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 0,0    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 0,0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  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 0,0    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                   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Государственная пошлина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6 920,85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7 842,53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 5 698,78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  5 924,78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6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159,78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      89 794,22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/>
                        </a:rPr>
                        <a:t>      68 105,25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     40 824,41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      40 822,41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40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822,41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Доходы от использования муниципального имущества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   74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982,35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43 061,99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  36 276,73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36 276,73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36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276,73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811,87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043,26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547,68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4 545,68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4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545,68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9940" name="Text Box 1"/>
          <p:cNvSpPr txBox="1">
            <a:spLocks noChangeArrowheads="1"/>
          </p:cNvSpPr>
          <p:nvPr/>
        </p:nvSpPr>
        <p:spPr bwMode="auto">
          <a:xfrm>
            <a:off x="7715250" y="1621025"/>
            <a:ext cx="12858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тыс.рублей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142976" y="142852"/>
            <a:ext cx="7786742" cy="150019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и структура налоговых и неналоговых доходов, а также межбюджетных трансфертов, планируемых к поступлению в бюджет города-курорта Железноводска Ставропольского края, в динамике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3" y="1928801"/>
          <a:ext cx="8643997" cy="4525085"/>
        </p:xfrm>
        <a:graphic>
          <a:graphicData uri="http://schemas.openxmlformats.org/drawingml/2006/table">
            <a:tbl>
              <a:tblPr/>
              <a:tblGrid>
                <a:gridCol w="3214679"/>
                <a:gridCol w="1143008"/>
                <a:gridCol w="1000132"/>
                <a:gridCol w="1065702"/>
                <a:gridCol w="1110238"/>
                <a:gridCol w="1110238"/>
              </a:tblGrid>
              <a:tr h="6034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исполнения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исполнения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Проект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плана 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Проект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плана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Проект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плана 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9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339 777,69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348 875,66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   346 241,36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    341 427,65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    346 932,26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249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983,47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280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770,41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305 416,95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300 605,24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 306 109,85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89 794,22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      68 105,25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  40 824,41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   40 822,41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   40 822,41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1 362 002,44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1 496 845,68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1 582 907,49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 1 196 056,20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 1 209 311,18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Дотации бюджетам бюджетной системы Российской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156 547,23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89 424,44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334 227,00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245 489,00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248 701,00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Субсидии бюджетам бюджетной системы Российской Федерации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644 273,93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627 294,17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536 056,01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315 733,02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315 956,53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бюджетам бюджетной системы Российской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486 008,59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527 586,21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583 318,82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588 036,23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596 961,72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Иные межбюджетные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трансферты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82 339,70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251 297,46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128 064,91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45 557,20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46 451,18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Прочие безвозмездные поступления в бюджеты городских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округов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1 772,31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1 243,40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 1 240,75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  1 240,75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  1 240,75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6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Возврат остатков прошлых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-8 939,32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0,00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1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1 701 780,13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1 845 721,34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1 929 148,85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 1 537 483,85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 1 556 243,44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2976" y="285728"/>
            <a:ext cx="7286676" cy="7858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поступлений доходов бюджета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города-курорта Железноводска Ставропольского края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143768" y="1285860"/>
            <a:ext cx="152910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1600" b="1" dirty="0" smtClean="0"/>
              <a:t>млн. рублей</a:t>
            </a:r>
            <a:endParaRPr lang="ru-RU" sz="1600" b="1" dirty="0"/>
          </a:p>
        </p:txBody>
      </p:sp>
      <p:pic>
        <p:nvPicPr>
          <p:cNvPr id="2052" name="Picture 4" descr="C:\Users\ZhRibSP\Desktop\Рисун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8644182" cy="5631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2976" y="285728"/>
            <a:ext cx="7286676" cy="7858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налоговых и неналоговых доходов бюджета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города-курорта Железноводска Ставропольского края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143768" y="1285860"/>
            <a:ext cx="152910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1600" b="1" dirty="0" smtClean="0"/>
              <a:t>млн. рублей</a:t>
            </a:r>
            <a:endParaRPr lang="ru-RU" sz="1600" b="1" dirty="0"/>
          </a:p>
        </p:txBody>
      </p:sp>
      <p:graphicFrame>
        <p:nvGraphicFramePr>
          <p:cNvPr id="211970" name="Object 3"/>
          <p:cNvGraphicFramePr>
            <a:graphicFrameLocks noChangeAspect="1"/>
          </p:cNvGraphicFramePr>
          <p:nvPr/>
        </p:nvGraphicFramePr>
        <p:xfrm>
          <a:off x="142844" y="1214422"/>
          <a:ext cx="9144000" cy="5400676"/>
        </p:xfrm>
        <a:graphic>
          <a:graphicData uri="http://schemas.openxmlformats.org/presentationml/2006/ole">
            <p:oleObj spid="_x0000_s211970" name="Worksheet" r:id="rId5" imgW="7315110" imgH="39433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71528"/>
            <a:ext cx="9144000" cy="7429552"/>
          </a:xfrm>
          <a:prstGeom prst="rect">
            <a:avLst/>
          </a:prstGeom>
          <a:noFill/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7643834" y="1377938"/>
            <a:ext cx="12430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142976" y="142852"/>
            <a:ext cx="7786742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доходов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города-курорта Железноводска Ставропольского края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5" name="Object 4"/>
          <p:cNvGraphicFramePr>
            <a:graphicFrameLocks noGrp="1" noChangeAspect="1"/>
          </p:cNvGraphicFramePr>
          <p:nvPr/>
        </p:nvGraphicFramePr>
        <p:xfrm>
          <a:off x="-428660" y="1928802"/>
          <a:ext cx="9869488" cy="3673475"/>
        </p:xfrm>
        <a:graphic>
          <a:graphicData uri="http://schemas.openxmlformats.org/presentationml/2006/ole">
            <p:oleObj spid="_x0000_s3075" name="Worksheet" r:id="rId4" imgW="5352927" imgH="19907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8" name="File"/>
          <p:cNvSpPr>
            <a:spLocks noEditPoints="1" noChangeArrowheads="1"/>
          </p:cNvSpPr>
          <p:nvPr/>
        </p:nvSpPr>
        <p:spPr bwMode="auto">
          <a:xfrm>
            <a:off x="500063" y="4786322"/>
            <a:ext cx="8643937" cy="185738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Доходы бюджета города по налогу на доходы физических лиц в 2020 году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прогнозно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составят 160,7 млн. руб., что выше плановых назначений на 2019 год на 11,6 млн. руб. или на 7,8 %. При расчете учитывался норматив отчислений в бюджет города в размере 27%. 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2786058"/>
          <a:ext cx="357190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7158" y="3714752"/>
            <a:ext cx="12538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/>
              <a:t>53,10 %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000232" y="1571612"/>
          <a:ext cx="357190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929058" y="2428868"/>
          <a:ext cx="357190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6000760" y="1071546"/>
          <a:ext cx="357190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142976" y="142852"/>
            <a:ext cx="7786742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Наибольший удельный вес в доходной части бюджета города из числа налоговых доходов занимает НДФЛ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00100" y="2643182"/>
            <a:ext cx="6429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%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357158" y="1214422"/>
          <a:ext cx="857256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071538" y="214290"/>
            <a:ext cx="7786742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Значительный удельный вес в доходной части бюджета города из числа налоговых доходов занимают налоги на имущество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4810" y="4786322"/>
            <a:ext cx="4500594" cy="1785950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smtClean="0">
                <a:solidFill>
                  <a:schemeClr val="tx1"/>
                </a:solidFill>
              </a:rPr>
              <a:t>Доходы бюджета города по налогу на имущество физических лиц в 20</a:t>
            </a:r>
            <a:r>
              <a:rPr lang="ru-RU" sz="1600" dirty="0" smtClean="0">
                <a:solidFill>
                  <a:schemeClr val="tx1"/>
                </a:solidFill>
              </a:rPr>
              <a:t>20</a:t>
            </a:r>
            <a:r>
              <a:rPr lang="x-none" sz="1600" smtClean="0">
                <a:solidFill>
                  <a:schemeClr val="tx1"/>
                </a:solidFill>
              </a:rPr>
              <a:t>  году </a:t>
            </a:r>
            <a:r>
              <a:rPr lang="ru-RU" sz="1600" dirty="0" smtClean="0">
                <a:solidFill>
                  <a:schemeClr val="tx1"/>
                </a:solidFill>
              </a:rPr>
              <a:t>выше уровня ожидаемых поступлений в 2019 году на 3,9 млн.руб. или на 13,8 % </a:t>
            </a:r>
            <a:r>
              <a:rPr lang="x-none" sz="1600" smtClean="0">
                <a:solidFill>
                  <a:schemeClr val="tx1"/>
                </a:solidFill>
              </a:rPr>
              <a:t>в связи с увеличением общей кадастровой стоимости объектов</a:t>
            </a:r>
            <a:r>
              <a:rPr lang="ru-RU" sz="1600" dirty="0" smtClean="0">
                <a:solidFill>
                  <a:schemeClr val="tx1"/>
                </a:solidFill>
              </a:rPr>
              <a:t> налогообложения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786" y="4857760"/>
            <a:ext cx="3071834" cy="1714512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Доходы бюджета города по земельному налогу в 2020 году выше уровня ожидаемых поступлений в 2019 году на 5,5 млн. руб. или на 7,4%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24750" y="1125538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/>
              <a:t>млн.рублей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285852" y="142852"/>
            <a:ext cx="7215238" cy="92867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sz="2400" b="1" i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неналоговых доходов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города-курорта Железноводска</a:t>
            </a:r>
          </a:p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572008"/>
            <a:ext cx="5214974" cy="2071702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доходов бюджета города от штрафов, санкций и возмещения ущерба на 2020-2022 годы прогнозируются в сумме 1, 1 млн. руб., что ниже ожидаемых поступлений на 2019 год на 2,6 млн.руб. или на 70,3 % в связи с изменением бюджетного законодательства  с 01 января 2020 года.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57884" y="4500570"/>
            <a:ext cx="2786082" cy="2143140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находящегося в муниципальной собственности  ожидаемые в 2019 году составят 43,1 млн. руб. и 36,3 млн. руб. в 2020-2022 годах ежегодно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0" name="Object 3"/>
          <p:cNvGraphicFramePr>
            <a:graphicFrameLocks noGrp="1" noChangeAspect="1"/>
          </p:cNvGraphicFramePr>
          <p:nvPr>
            <p:ph/>
          </p:nvPr>
        </p:nvGraphicFramePr>
        <p:xfrm>
          <a:off x="500034" y="1428736"/>
          <a:ext cx="8432800" cy="2914650"/>
        </p:xfrm>
        <a:graphic>
          <a:graphicData uri="http://schemas.openxmlformats.org/presentationml/2006/ole">
            <p:oleObj spid="_x0000_s4100" name="Worksheet" r:id="rId4" imgW="6696000" imgH="23145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500034" y="214290"/>
            <a:ext cx="8286808" cy="321471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Железноводск - самый северный, самый маленький и самый живописный курорт Кавказских Минеральных вод. Население города составляет более 50 тысяч человек. Вместе с тем, Железноводск - самый большой по занимаемой территории город Кавказских Минеральных Вод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(9313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га). В административные границы Железноводска входят: поселок Иноземцево, микрорайон Бештау, жилые районы - Капельница и Розы Люксембург.</a:t>
            </a:r>
            <a:endParaRPr lang="ru-RU" sz="2400" b="1" i="1" kern="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0" name="Picture 2" descr="https://ferratau.3dn.ru/_ph/3/652146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243" y="3284286"/>
            <a:ext cx="7318533" cy="3430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3" name="Object 3"/>
          <p:cNvGraphicFramePr>
            <a:graphicFrameLocks noGrp="1" noChangeAspect="1"/>
          </p:cNvGraphicFramePr>
          <p:nvPr/>
        </p:nvGraphicFramePr>
        <p:xfrm>
          <a:off x="285720" y="1357298"/>
          <a:ext cx="8429684" cy="4000528"/>
        </p:xfrm>
        <a:graphic>
          <a:graphicData uri="http://schemas.openxmlformats.org/presentationml/2006/ole">
            <p:oleObj spid="_x0000_s83970" name="Worksheet" r:id="rId4" imgW="8067600" imgH="3324135" progId="Excel.Sheet.8">
              <p:embed/>
            </p:oleObj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572396" y="1285860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5429264"/>
            <a:ext cx="8572560" cy="1000132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доходов от использования имущества находящегося в муниципальной собственности обусловлено изменением действующих ставок арендной платы за земельные участки, размер арендной платы определяется в размере земельного налога.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57290" y="214290"/>
            <a:ext cx="7215238" cy="107157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sz="2400" b="1" i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596188" y="1196975"/>
            <a:ext cx="12430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/>
              <a:t>млн.рублей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357290" y="142852"/>
            <a:ext cx="7358114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безвозмездных поступлений в бюджет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Железноводска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/>
          </p:nvPr>
        </p:nvGraphicFramePr>
        <p:xfrm>
          <a:off x="571472" y="1142984"/>
          <a:ext cx="82296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74754" name="AutoShape 2"/>
          <p:cNvSpPr>
            <a:spLocks noChangeArrowheads="1"/>
          </p:cNvSpPr>
          <p:nvPr/>
        </p:nvSpPr>
        <p:spPr bwMode="auto">
          <a:xfrm>
            <a:off x="1142976" y="214290"/>
            <a:ext cx="7077066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города-курорта Железноводска Ставропольского края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Object 92"/>
          <p:cNvGraphicFramePr>
            <a:graphicFrameLocks noChangeAspect="1"/>
          </p:cNvGraphicFramePr>
          <p:nvPr/>
        </p:nvGraphicFramePr>
        <p:xfrm>
          <a:off x="214282" y="1357298"/>
          <a:ext cx="8215339" cy="528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" name="Группа 9"/>
          <p:cNvGrpSpPr/>
          <p:nvPr/>
        </p:nvGrpSpPr>
        <p:grpSpPr>
          <a:xfrm rot="952971">
            <a:off x="1802672" y="3368298"/>
            <a:ext cx="2395384" cy="978662"/>
            <a:chOff x="840757" y="3115098"/>
            <a:chExt cx="3060764" cy="1089100"/>
          </a:xfrm>
          <a:solidFill>
            <a:srgbClr val="00B050"/>
          </a:solidFill>
        </p:grpSpPr>
        <p:sp>
          <p:nvSpPr>
            <p:cNvPr id="6" name="Стрелка вверх 5"/>
            <p:cNvSpPr/>
            <p:nvPr>
              <p:custDataLst>
                <p:tags r:id="rId3"/>
              </p:custDataLst>
            </p:nvPr>
          </p:nvSpPr>
          <p:spPr>
            <a:xfrm rot="3863698">
              <a:off x="3630243" y="3129376"/>
              <a:ext cx="285556" cy="25700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rot="20647029" flipH="1">
              <a:off x="840757" y="3746421"/>
              <a:ext cx="2824791" cy="457777"/>
            </a:xfrm>
            <a:prstGeom prst="line">
              <a:avLst/>
            </a:prstGeom>
            <a:grpFill/>
            <a:ln w="120650" cap="rnd">
              <a:gradFill flip="none" rotWithShape="1">
                <a:gsLst>
                  <a:gs pos="100000">
                    <a:srgbClr val="00B050"/>
                  </a:gs>
                  <a:gs pos="0">
                    <a:srgbClr val="92D050">
                      <a:alpha val="26000"/>
                    </a:srgbClr>
                  </a:gs>
                </a:gsLst>
                <a:lin ang="108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25"/>
          <p:cNvGrpSpPr/>
          <p:nvPr/>
        </p:nvGrpSpPr>
        <p:grpSpPr>
          <a:xfrm rot="409763">
            <a:off x="4196318" y="3868522"/>
            <a:ext cx="1398324" cy="227577"/>
            <a:chOff x="1389359" y="3286222"/>
            <a:chExt cx="1435312" cy="285556"/>
          </a:xfrm>
          <a:solidFill>
            <a:srgbClr val="FF6600"/>
          </a:solidFill>
        </p:grpSpPr>
        <p:sp>
          <p:nvSpPr>
            <p:cNvPr id="9" name="Стрелка вверх 8"/>
            <p:cNvSpPr/>
            <p:nvPr>
              <p:custDataLst>
                <p:tags r:id="rId2"/>
              </p:custDataLst>
            </p:nvPr>
          </p:nvSpPr>
          <p:spPr>
            <a:xfrm rot="5400000">
              <a:off x="2553393" y="3300500"/>
              <a:ext cx="285556" cy="25700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389359" y="3429000"/>
              <a:ext cx="1008112" cy="0"/>
            </a:xfrm>
            <a:prstGeom prst="line">
              <a:avLst/>
            </a:prstGeom>
            <a:grpFill/>
            <a:ln w="120650" cap="rnd">
              <a:gradFill flip="none" rotWithShape="1">
                <a:gsLst>
                  <a:gs pos="100000">
                    <a:srgbClr val="FF6600"/>
                  </a:gs>
                  <a:gs pos="2000">
                    <a:srgbClr val="FFC000">
                      <a:alpha val="28000"/>
                    </a:srgbClr>
                  </a:gs>
                </a:gsLst>
                <a:lin ang="108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34"/>
          <p:cNvGrpSpPr/>
          <p:nvPr/>
        </p:nvGrpSpPr>
        <p:grpSpPr>
          <a:xfrm rot="265559">
            <a:off x="5494592" y="3642673"/>
            <a:ext cx="1203388" cy="491224"/>
            <a:chOff x="6228184" y="3098549"/>
            <a:chExt cx="1697532" cy="570291"/>
          </a:xfrm>
          <a:solidFill>
            <a:srgbClr val="00B050"/>
          </a:solidFill>
        </p:grpSpPr>
        <p:sp>
          <p:nvSpPr>
            <p:cNvPr id="13" name="Стрелка вверх 12"/>
            <p:cNvSpPr/>
            <p:nvPr>
              <p:custDataLst>
                <p:tags r:id="rId1"/>
              </p:custDataLst>
            </p:nvPr>
          </p:nvSpPr>
          <p:spPr>
            <a:xfrm rot="4633723">
              <a:off x="7654438" y="3112827"/>
              <a:ext cx="285556" cy="25700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6228184" y="3346526"/>
              <a:ext cx="1279878" cy="322314"/>
            </a:xfrm>
            <a:prstGeom prst="line">
              <a:avLst/>
            </a:prstGeom>
            <a:grpFill/>
            <a:ln w="120650" cap="rnd">
              <a:gradFill flip="none" rotWithShape="1">
                <a:gsLst>
                  <a:gs pos="100000">
                    <a:srgbClr val="00B050"/>
                  </a:gs>
                  <a:gs pos="0">
                    <a:srgbClr val="92D050">
                      <a:alpha val="26000"/>
                    </a:srgbClr>
                  </a:gs>
                </a:gsLst>
                <a:lin ang="108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8320" name="File"/>
          <p:cNvSpPr>
            <a:spLocks noEditPoints="1" noChangeArrowheads="1"/>
          </p:cNvSpPr>
          <p:nvPr/>
        </p:nvSpPr>
        <p:spPr bwMode="auto">
          <a:xfrm>
            <a:off x="4857752" y="1357298"/>
            <a:ext cx="3786214" cy="428628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2" name="File"/>
          <p:cNvSpPr>
            <a:spLocks noEditPoints="1" noChangeArrowheads="1"/>
          </p:cNvSpPr>
          <p:nvPr/>
        </p:nvSpPr>
        <p:spPr bwMode="auto">
          <a:xfrm>
            <a:off x="4857752" y="2709862"/>
            <a:ext cx="3786214" cy="647700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3" name="File"/>
          <p:cNvSpPr>
            <a:spLocks noEditPoints="1" noChangeArrowheads="1"/>
          </p:cNvSpPr>
          <p:nvPr/>
        </p:nvSpPr>
        <p:spPr bwMode="auto">
          <a:xfrm>
            <a:off x="4857751" y="5145110"/>
            <a:ext cx="3857653" cy="712782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4" name="File"/>
          <p:cNvSpPr>
            <a:spLocks noEditPoints="1" noChangeArrowheads="1"/>
          </p:cNvSpPr>
          <p:nvPr/>
        </p:nvSpPr>
        <p:spPr bwMode="auto">
          <a:xfrm>
            <a:off x="4857752" y="1928802"/>
            <a:ext cx="3786214" cy="647700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5" name="File"/>
          <p:cNvSpPr>
            <a:spLocks noEditPoints="1" noChangeArrowheads="1"/>
          </p:cNvSpPr>
          <p:nvPr/>
        </p:nvSpPr>
        <p:spPr bwMode="auto">
          <a:xfrm>
            <a:off x="4857752" y="4352948"/>
            <a:ext cx="3857652" cy="647688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6" name="File"/>
          <p:cNvSpPr>
            <a:spLocks noEditPoints="1" noChangeArrowheads="1"/>
          </p:cNvSpPr>
          <p:nvPr/>
        </p:nvSpPr>
        <p:spPr bwMode="auto">
          <a:xfrm>
            <a:off x="4857752" y="5996010"/>
            <a:ext cx="3929090" cy="647700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4857753" y="1500174"/>
            <a:ext cx="3786214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Образование (611,8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руб.) – 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32%</a:t>
            </a:r>
            <a:endParaRPr lang="ru-RU" sz="1400" b="1" i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4857752" y="2928934"/>
            <a:ext cx="385765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Социальная политика 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(359,1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руб.) – 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19%</a:t>
            </a:r>
            <a:endParaRPr lang="ru-RU" sz="1400" b="1" i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4857752" y="2071678"/>
            <a:ext cx="392904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Жилищно-коммунальное 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хозяйство</a:t>
            </a:r>
          </a:p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(391,7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.)–20%</a:t>
            </a:r>
            <a:endParaRPr lang="ru-RU" sz="1400" b="1" i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4929190" y="4500571"/>
            <a:ext cx="3714776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Национальная экономика </a:t>
            </a:r>
          </a:p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(162,4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.) – 9%</a:t>
            </a:r>
            <a:endParaRPr lang="ru-RU" sz="1400" b="1" i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4929190" y="5357826"/>
            <a:ext cx="3714776" cy="4801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Общегосударственные вопросы  </a:t>
            </a:r>
            <a:endParaRPr lang="ru-RU" sz="1400" b="1" i="1" dirty="0" smtClean="0">
              <a:solidFill>
                <a:srgbClr val="333300"/>
              </a:solidFill>
              <a:latin typeface="Arial" charset="0"/>
            </a:endParaRPr>
          </a:p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(145,2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руб.)– 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8%</a:t>
            </a:r>
            <a:endParaRPr lang="ru-RU" sz="1400" b="1" i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4929190" y="6143644"/>
            <a:ext cx="3857611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Культура и кинематография  </a:t>
            </a:r>
            <a:endParaRPr lang="ru-RU" sz="1400" b="1" i="1" dirty="0" smtClean="0">
              <a:solidFill>
                <a:srgbClr val="333300"/>
              </a:solidFill>
              <a:latin typeface="Arial" charset="0"/>
            </a:endParaRPr>
          </a:p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(46,9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руб.)– 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2%</a:t>
            </a:r>
            <a:endParaRPr lang="ru-RU" sz="1400" b="1" i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1571604" y="142852"/>
            <a:ext cx="7077066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Основные направления финансирования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2020 году</a:t>
            </a:r>
            <a:endParaRPr lang="ru-RU" b="1" spc="5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214282" y="1643050"/>
          <a:ext cx="450059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3000364" y="1285860"/>
            <a:ext cx="155524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800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млн.рублей</a:t>
            </a:r>
            <a:endParaRPr lang="ru-RU" sz="180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" name="File"/>
          <p:cNvSpPr>
            <a:spLocks noEditPoints="1" noChangeArrowheads="1"/>
          </p:cNvSpPr>
          <p:nvPr/>
        </p:nvSpPr>
        <p:spPr bwMode="auto">
          <a:xfrm>
            <a:off x="4857752" y="3500438"/>
            <a:ext cx="3857652" cy="714380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4929190" y="3714752"/>
            <a:ext cx="3714776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Физическая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культура и спорт </a:t>
            </a:r>
            <a:endParaRPr lang="ru-RU" sz="1400" b="1" i="1" dirty="0" smtClean="0">
              <a:solidFill>
                <a:srgbClr val="333300"/>
              </a:solidFill>
              <a:latin typeface="Arial" charset="0"/>
            </a:endParaRPr>
          </a:p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(188,7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руб.)– 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10%</a:t>
            </a:r>
            <a:endParaRPr lang="ru-RU" sz="1400" b="1" i="1" dirty="0">
              <a:solidFill>
                <a:srgbClr val="33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46086" name="Text Box 3"/>
          <p:cNvSpPr txBox="1">
            <a:spLocks noChangeArrowheads="1"/>
          </p:cNvSpPr>
          <p:nvPr/>
        </p:nvSpPr>
        <p:spPr bwMode="auto">
          <a:xfrm>
            <a:off x="7900987" y="2000240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46087" name="Text Box 4"/>
          <p:cNvSpPr txBox="1">
            <a:spLocks noChangeArrowheads="1"/>
          </p:cNvSpPr>
          <p:nvPr/>
        </p:nvSpPr>
        <p:spPr bwMode="auto">
          <a:xfrm>
            <a:off x="1692275" y="1700213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2020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6088" name="Text Box 5"/>
          <p:cNvSpPr txBox="1">
            <a:spLocks noChangeArrowheads="1"/>
          </p:cNvSpPr>
          <p:nvPr/>
        </p:nvSpPr>
        <p:spPr bwMode="auto">
          <a:xfrm>
            <a:off x="4284663" y="1700213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2021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6089" name="Text Box 6"/>
          <p:cNvSpPr txBox="1">
            <a:spLocks noChangeArrowheads="1"/>
          </p:cNvSpPr>
          <p:nvPr/>
        </p:nvSpPr>
        <p:spPr bwMode="auto">
          <a:xfrm>
            <a:off x="6877050" y="1702346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2022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6090" name="AutoShape 7"/>
          <p:cNvSpPr>
            <a:spLocks noChangeArrowheads="1"/>
          </p:cNvSpPr>
          <p:nvPr/>
        </p:nvSpPr>
        <p:spPr bwMode="auto">
          <a:xfrm>
            <a:off x="1403350" y="2133600"/>
            <a:ext cx="1511300" cy="2303463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1 787,5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1" name="AutoShape 8"/>
          <p:cNvSpPr>
            <a:spLocks noChangeArrowheads="1"/>
          </p:cNvSpPr>
          <p:nvPr/>
        </p:nvSpPr>
        <p:spPr bwMode="auto">
          <a:xfrm>
            <a:off x="3995738" y="2357430"/>
            <a:ext cx="1439862" cy="2000264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1 390,9</a:t>
            </a:r>
            <a:endParaRPr lang="ru-RU" b="1" dirty="0">
              <a:latin typeface="Arial" pitchFamily="34" charset="0"/>
            </a:endParaRPr>
          </a:p>
          <a:p>
            <a:pPr algn="ctr" eaLnBrk="1" hangingPunct="1"/>
            <a:endParaRPr lang="ru-RU" b="1" dirty="0">
              <a:latin typeface="Arial" pitchFamily="34" charset="0"/>
            </a:endParaRPr>
          </a:p>
        </p:txBody>
      </p:sp>
      <p:sp>
        <p:nvSpPr>
          <p:cNvPr id="46092" name="AutoShape 9"/>
          <p:cNvSpPr>
            <a:spLocks noChangeArrowheads="1"/>
          </p:cNvSpPr>
          <p:nvPr/>
        </p:nvSpPr>
        <p:spPr bwMode="auto">
          <a:xfrm>
            <a:off x="6516688" y="2357430"/>
            <a:ext cx="1439862" cy="1935170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1 395,5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3" name="AutoShape 10"/>
          <p:cNvSpPr>
            <a:spLocks noChangeArrowheads="1"/>
          </p:cNvSpPr>
          <p:nvPr/>
        </p:nvSpPr>
        <p:spPr bwMode="auto">
          <a:xfrm>
            <a:off x="1403350" y="4572008"/>
            <a:ext cx="1439863" cy="857256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133,3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4" name="AutoShape 11"/>
          <p:cNvSpPr>
            <a:spLocks noChangeArrowheads="1"/>
          </p:cNvSpPr>
          <p:nvPr/>
        </p:nvSpPr>
        <p:spPr bwMode="auto">
          <a:xfrm>
            <a:off x="3995738" y="4508500"/>
            <a:ext cx="1439862" cy="64770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131,9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5" name="AutoShape 12"/>
          <p:cNvSpPr>
            <a:spLocks noChangeArrowheads="1"/>
          </p:cNvSpPr>
          <p:nvPr/>
        </p:nvSpPr>
        <p:spPr bwMode="auto">
          <a:xfrm>
            <a:off x="6516688" y="4437063"/>
            <a:ext cx="1439862" cy="64770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130,9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6" name="AutoShape 15"/>
          <p:cNvSpPr>
            <a:spLocks/>
          </p:cNvSpPr>
          <p:nvPr/>
        </p:nvSpPr>
        <p:spPr bwMode="auto">
          <a:xfrm>
            <a:off x="1042988" y="2133600"/>
            <a:ext cx="71437" cy="2305050"/>
          </a:xfrm>
          <a:prstGeom prst="leftBrace">
            <a:avLst>
              <a:gd name="adj1" fmla="val 26889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097" name="Text Box 16"/>
          <p:cNvSpPr txBox="1">
            <a:spLocks noChangeArrowheads="1"/>
          </p:cNvSpPr>
          <p:nvPr/>
        </p:nvSpPr>
        <p:spPr bwMode="auto">
          <a:xfrm>
            <a:off x="569213" y="2928933"/>
            <a:ext cx="430887" cy="7143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93,1%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098" name="Text Box 17"/>
          <p:cNvSpPr txBox="1">
            <a:spLocks noChangeArrowheads="1"/>
          </p:cNvSpPr>
          <p:nvPr/>
        </p:nvSpPr>
        <p:spPr bwMode="auto">
          <a:xfrm>
            <a:off x="569213" y="4708539"/>
            <a:ext cx="430887" cy="577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6,9%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099" name="Text Box 18"/>
          <p:cNvSpPr txBox="1">
            <a:spLocks noChangeArrowheads="1"/>
          </p:cNvSpPr>
          <p:nvPr/>
        </p:nvSpPr>
        <p:spPr bwMode="auto">
          <a:xfrm>
            <a:off x="3286116" y="3000372"/>
            <a:ext cx="430887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90,5%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100" name="Text Box 19"/>
          <p:cNvSpPr txBox="1">
            <a:spLocks noChangeArrowheads="1"/>
          </p:cNvSpPr>
          <p:nvPr/>
        </p:nvSpPr>
        <p:spPr bwMode="auto">
          <a:xfrm>
            <a:off x="3286116" y="4508501"/>
            <a:ext cx="430887" cy="563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8,5%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5786446" y="2928934"/>
            <a:ext cx="430887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89,7%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5715008" y="4357694"/>
            <a:ext cx="430887" cy="642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>
                <a:latin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</a:rPr>
              <a:t>8,4%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103" name="AutoShape 24"/>
          <p:cNvSpPr>
            <a:spLocks/>
          </p:cNvSpPr>
          <p:nvPr/>
        </p:nvSpPr>
        <p:spPr bwMode="auto">
          <a:xfrm>
            <a:off x="1116013" y="4508500"/>
            <a:ext cx="142875" cy="792163"/>
          </a:xfrm>
          <a:prstGeom prst="leftBrace">
            <a:avLst>
              <a:gd name="adj1" fmla="val 462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04" name="AutoShape 25"/>
          <p:cNvSpPr>
            <a:spLocks/>
          </p:cNvSpPr>
          <p:nvPr/>
        </p:nvSpPr>
        <p:spPr bwMode="auto">
          <a:xfrm>
            <a:off x="6286513" y="2420938"/>
            <a:ext cx="71437" cy="1871662"/>
          </a:xfrm>
          <a:prstGeom prst="leftBrace">
            <a:avLst>
              <a:gd name="adj1" fmla="val 2183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05" name="AutoShape 26"/>
          <p:cNvSpPr>
            <a:spLocks/>
          </p:cNvSpPr>
          <p:nvPr/>
        </p:nvSpPr>
        <p:spPr bwMode="auto">
          <a:xfrm>
            <a:off x="3779838" y="4437063"/>
            <a:ext cx="144462" cy="647700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06" name="AutoShape 28"/>
          <p:cNvSpPr>
            <a:spLocks noChangeArrowheads="1"/>
          </p:cNvSpPr>
          <p:nvPr/>
        </p:nvSpPr>
        <p:spPr bwMode="auto">
          <a:xfrm>
            <a:off x="214313" y="5786438"/>
            <a:ext cx="719137" cy="503237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46107" name="Содержимое 5"/>
          <p:cNvSpPr>
            <a:spLocks/>
          </p:cNvSpPr>
          <p:nvPr/>
        </p:nvSpPr>
        <p:spPr bwMode="auto">
          <a:xfrm>
            <a:off x="928662" y="5857875"/>
            <a:ext cx="3643313" cy="42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46108" name="AutoShape 30"/>
          <p:cNvSpPr>
            <a:spLocks noChangeArrowheads="1"/>
          </p:cNvSpPr>
          <p:nvPr/>
        </p:nvSpPr>
        <p:spPr bwMode="auto">
          <a:xfrm>
            <a:off x="4572000" y="5786438"/>
            <a:ext cx="720725" cy="47625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46109" name="AutoShape 31"/>
          <p:cNvSpPr>
            <a:spLocks/>
          </p:cNvSpPr>
          <p:nvPr/>
        </p:nvSpPr>
        <p:spPr bwMode="auto">
          <a:xfrm>
            <a:off x="3784596" y="2270131"/>
            <a:ext cx="144462" cy="2016125"/>
          </a:xfrm>
          <a:prstGeom prst="leftBrace">
            <a:avLst>
              <a:gd name="adj1" fmla="val 1163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10" name="AutoShape 32"/>
          <p:cNvSpPr>
            <a:spLocks/>
          </p:cNvSpPr>
          <p:nvPr/>
        </p:nvSpPr>
        <p:spPr bwMode="auto">
          <a:xfrm>
            <a:off x="6227763" y="4365625"/>
            <a:ext cx="144462" cy="647700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11" name="Содержимое 5"/>
          <p:cNvSpPr>
            <a:spLocks/>
          </p:cNvSpPr>
          <p:nvPr/>
        </p:nvSpPr>
        <p:spPr bwMode="auto">
          <a:xfrm>
            <a:off x="5286375" y="5805489"/>
            <a:ext cx="3857625" cy="48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>
                <a:cs typeface="Times New Roman" pitchFamily="18" charset="0"/>
              </a:rPr>
              <a:t>Непрограммные направления</a:t>
            </a: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4000496" y="5357826"/>
            <a:ext cx="1439863" cy="285752"/>
          </a:xfrm>
          <a:prstGeom prst="cube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 b="1" dirty="0" smtClean="0">
                <a:latin typeface="Arial" pitchFamily="34" charset="0"/>
              </a:rPr>
              <a:t>14,7</a:t>
            </a:r>
            <a:endParaRPr lang="ru-RU" sz="1800" b="1" dirty="0">
              <a:latin typeface="Arial" pitchFamily="34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286116" y="5214950"/>
            <a:ext cx="430887" cy="571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1,0%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6500826" y="5286388"/>
            <a:ext cx="1439863" cy="357190"/>
          </a:xfrm>
          <a:prstGeom prst="cube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 b="1" dirty="0" smtClean="0">
                <a:latin typeface="Arial" pitchFamily="34" charset="0"/>
              </a:rPr>
              <a:t>29,8</a:t>
            </a:r>
            <a:endParaRPr lang="ru-RU" sz="1800" b="1" dirty="0">
              <a:latin typeface="Arial" pitchFamily="34" charset="0"/>
            </a:endParaRPr>
          </a:p>
        </p:txBody>
      </p:sp>
      <p:sp>
        <p:nvSpPr>
          <p:cNvPr id="34" name="AutoShape 26"/>
          <p:cNvSpPr>
            <a:spLocks/>
          </p:cNvSpPr>
          <p:nvPr/>
        </p:nvSpPr>
        <p:spPr bwMode="auto">
          <a:xfrm>
            <a:off x="3786182" y="5299428"/>
            <a:ext cx="71438" cy="415588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5" name="AutoShape 26"/>
          <p:cNvSpPr>
            <a:spLocks/>
          </p:cNvSpPr>
          <p:nvPr/>
        </p:nvSpPr>
        <p:spPr bwMode="auto">
          <a:xfrm>
            <a:off x="6286512" y="5299428"/>
            <a:ext cx="71438" cy="415588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5786446" y="5214950"/>
            <a:ext cx="430887" cy="571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1,9%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37" name="AutoShape 28"/>
          <p:cNvSpPr>
            <a:spLocks noChangeArrowheads="1"/>
          </p:cNvSpPr>
          <p:nvPr/>
        </p:nvSpPr>
        <p:spPr bwMode="auto">
          <a:xfrm>
            <a:off x="214313" y="6357964"/>
            <a:ext cx="719137" cy="357184"/>
          </a:xfrm>
          <a:prstGeom prst="cube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38" name="Содержимое 5"/>
          <p:cNvSpPr>
            <a:spLocks/>
          </p:cNvSpPr>
          <p:nvPr/>
        </p:nvSpPr>
        <p:spPr bwMode="auto">
          <a:xfrm>
            <a:off x="928662" y="6357964"/>
            <a:ext cx="4000503" cy="35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 smtClean="0">
                <a:cs typeface="Times New Roman" pitchFamily="18" charset="0"/>
              </a:rPr>
              <a:t>Условно утвержденные расходы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39" name="AutoShape 2"/>
          <p:cNvSpPr>
            <a:spLocks noChangeArrowheads="1"/>
          </p:cNvSpPr>
          <p:nvPr/>
        </p:nvSpPr>
        <p:spPr bwMode="auto">
          <a:xfrm>
            <a:off x="1214414" y="142852"/>
            <a:ext cx="7648570" cy="128588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бюджета города-курорта Железноводска в разрезе муниципальных программ и непрограммных  направлений деятельности на 2020 год и плановый период 2021 и 2022 годов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79388" y="188913"/>
            <a:ext cx="83518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900" b="1">
              <a:solidFill>
                <a:srgbClr val="CC3300"/>
              </a:solidFill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-1292225" y="1436688"/>
          <a:ext cx="12612688" cy="5153025"/>
        </p:xfrm>
        <a:graphic>
          <a:graphicData uri="http://schemas.openxmlformats.org/presentationml/2006/ole">
            <p:oleObj spid="_x0000_s5122" name="Worksheet" r:id="rId4" imgW="8277197" imgH="3381458" progId="Excel.Sheet.8">
              <p:embed/>
            </p:oleObj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643042" y="214290"/>
            <a:ext cx="7077066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Расходы бюджета города-курорта Железноводска                  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Ставропольского края в разрезе разделов  на </a:t>
            </a:r>
            <a:r>
              <a:rPr lang="ru-RU" b="1" dirty="0" smtClean="0">
                <a:solidFill>
                  <a:schemeClr val="bg1"/>
                </a:solidFill>
              </a:rPr>
              <a:t>2020 </a:t>
            </a:r>
            <a:r>
              <a:rPr lang="ru-RU" b="1" dirty="0">
                <a:solidFill>
                  <a:schemeClr val="bg1"/>
                </a:solidFill>
              </a:rPr>
              <a:t>год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900" b="1">
              <a:solidFill>
                <a:srgbClr val="CC3300"/>
              </a:solidFill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14282" y="1185862"/>
          <a:ext cx="8570913" cy="5672138"/>
        </p:xfrm>
        <a:graphic>
          <a:graphicData uri="http://schemas.openxmlformats.org/presentationml/2006/ole">
            <p:oleObj spid="_x0000_s6146" name="Worksheet" r:id="rId4" imgW="6943689" imgH="4438518" progId="Excel.Sheet.8">
              <p:embed/>
            </p:oleObj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571604" y="142852"/>
            <a:ext cx="7077066" cy="121444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Расходы бюджета города-курорта Железноводска                  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Ставропольского края в разрезе разделов на </a:t>
            </a:r>
            <a:r>
              <a:rPr lang="ru-RU" b="1" dirty="0" smtClean="0">
                <a:solidFill>
                  <a:schemeClr val="bg1"/>
                </a:solidFill>
              </a:rPr>
              <a:t>2021 год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900" b="1">
              <a:solidFill>
                <a:srgbClr val="CC3300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571604" y="142852"/>
            <a:ext cx="7077066" cy="121444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Расходы бюджета города-курорта Железноводска                  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Ставропольского края в разрезе разделов на </a:t>
            </a:r>
            <a:r>
              <a:rPr lang="ru-RU" b="1" dirty="0" smtClean="0">
                <a:solidFill>
                  <a:schemeClr val="bg1"/>
                </a:solidFill>
              </a:rPr>
              <a:t>2022 год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73059" name="Object 5"/>
          <p:cNvGraphicFramePr>
            <a:graphicFrameLocks noChangeAspect="1"/>
          </p:cNvGraphicFramePr>
          <p:nvPr/>
        </p:nvGraphicFramePr>
        <p:xfrm>
          <a:off x="212725" y="1192213"/>
          <a:ext cx="8882063" cy="5208587"/>
        </p:xfrm>
        <a:graphic>
          <a:graphicData uri="http://schemas.openxmlformats.org/presentationml/2006/ole">
            <p:oleObj spid="_x0000_s173059" name="Worksheet" r:id="rId4" imgW="7200943" imgH="421960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285750" y="1071563"/>
            <a:ext cx="8572530" cy="157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dirty="0"/>
              <a:t>В городе-курорте Железноводске Ставропольского края осуществляют свою деятельность 28 муниципальных образовательных учреждений, в том числе: 14 дошкольных образовательных учреждений, 5 учреждений дополнительного образования детей, 9 общеобразовательных учреждений.</a:t>
            </a: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0" y="285750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>
              <a:solidFill>
                <a:srgbClr val="7030A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3500438"/>
          <a:ext cx="8143875" cy="315279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2942"/>
                <a:gridCol w="2214558"/>
                <a:gridCol w="1143000"/>
                <a:gridCol w="1152525"/>
                <a:gridCol w="990600"/>
                <a:gridCol w="1000125"/>
                <a:gridCol w="1000125"/>
              </a:tblGrid>
              <a:tr h="495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Раздел, подраздел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Объемы финансового обеспечения по годам (тыс. рублей)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2018 (факт)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2019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2020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2021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2022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66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466 393,91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566 178,39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611 793,46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500 435,80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498 786,87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01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07 01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Дошкольное образование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192 168,47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282 741,48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318 546,87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225 776,91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224 115,20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90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07 02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Общее образование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210 565,11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214 594,79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222 736,98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205 516,77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204 934,11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07 03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Дополнительное образование детей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49 271,37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615,82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55 665,06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54 348,47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54 960,32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90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07 07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Молодежная политика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4 414,58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4 765,98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4 216,97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4 216,97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4 184,97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07 09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Другие вопросы в области образования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9 974,38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10 460,32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10 627,58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10 576,68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10 592,27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47174" name="Rectangle 1"/>
          <p:cNvSpPr>
            <a:spLocks noChangeArrowheads="1"/>
          </p:cNvSpPr>
          <p:nvPr/>
        </p:nvSpPr>
        <p:spPr bwMode="auto">
          <a:xfrm>
            <a:off x="1500166" y="2714620"/>
            <a:ext cx="606901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по образованию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2018-2022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годах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71604" y="214290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«Образование»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154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ÐÐ»Ð»ÑÑÑÑÐ°ÑÐ¸Ñ Ð´ÐµÑÐµÐ¹, ÑÐ¸Ð´Ñ Ð½Ð° ÑÐºÐ°Ð¼ÐµÐ¹ÐºÐµ Ð²Ð¾ Ð²ÑÐµÐ¼Ñ ÑÑÐµÐ½Ð¸Ñ Ð¤Ð¾ÑÐ¾ ÑÐ¾ ÑÑÐ¾ÐºÐ° - 191098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Ãcole Ã©lÃ©mentaire des enfants de l'Ã©ducation et l'Ã©cole de formation de concept vecteur personnes Ãcole Ã©lÃ©mentaire des enfants de lÃ©ducation et lÃ©cole de formation de concept vecteur personnes â cliparts vectoriels et plus d'images de enfant libre de dro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8194" name="Object 12"/>
          <p:cNvGraphicFramePr>
            <a:graphicFrameLocks noGrp="1" noChangeAspect="1"/>
          </p:cNvGraphicFramePr>
          <p:nvPr/>
        </p:nvGraphicFramePr>
        <p:xfrm>
          <a:off x="650875" y="2955950"/>
          <a:ext cx="6494463" cy="4044950"/>
        </p:xfrm>
        <a:graphic>
          <a:graphicData uri="http://schemas.openxmlformats.org/presentationml/2006/ole">
            <p:oleObj spid="_x0000_s8194" name="Worksheet" r:id="rId4" imgW="5257908" imgH="3114764" progId="Excel.Sheet.8">
              <p:embed/>
            </p:oleObj>
          </a:graphicData>
        </a:graphic>
      </p:graphicFrame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6500826" y="3255963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357158" y="857232"/>
            <a:ext cx="85011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dirty="0"/>
              <a:t>Увеличение </a:t>
            </a:r>
            <a:r>
              <a:rPr lang="ru-RU" sz="1400" dirty="0" smtClean="0"/>
              <a:t>расходов по отрасли </a:t>
            </a:r>
            <a:r>
              <a:rPr lang="ru-RU" sz="1400" dirty="0"/>
              <a:t>в </a:t>
            </a:r>
            <a:r>
              <a:rPr lang="ru-RU" sz="1400" dirty="0" smtClean="0"/>
              <a:t>2019 и в 2020 годах </a:t>
            </a:r>
            <a:r>
              <a:rPr lang="ru-RU" sz="1400" dirty="0"/>
              <a:t>связано с </a:t>
            </a:r>
            <a:r>
              <a:rPr lang="ru-RU" sz="1400" dirty="0" smtClean="0"/>
              <a:t> капитальными вложениями в с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троительство детского сада-ясли на 150 мест в жилом районе Капельница по ул.Виноградной, 3 города Железноводска, а также с повышением заработной платы </a:t>
            </a:r>
            <a:r>
              <a:rPr lang="ru-RU" sz="1400" dirty="0" smtClean="0"/>
              <a:t>муниципальных служащих на 20 %, и лиц, не замещающих должности муниципальной службы, а также работников муниципальных учреждений на 4,3%.</a:t>
            </a:r>
            <a:endParaRPr lang="ru-RU" sz="1400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000232" y="285728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«Образование»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AutoShape 4" descr="Ãcole Ã©lÃ©mentaire des enfants de l'Ã©ducation et l'Ã©cole de formation de concept vecteur personnes Ãcole Ã©lÃ©mentaire des enfants de lÃ©ducation et lÃ©cole de formation de concept vecteur personnes â cliparts vectoriels et plus d'images de enfant libre de dro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14414" y="142852"/>
            <a:ext cx="6643734" cy="6477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25" y="857232"/>
            <a:ext cx="7715250" cy="533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786" y="4643446"/>
            <a:ext cx="1133475" cy="1500198"/>
          </a:xfrm>
          <a:prstGeom prst="roundRect">
            <a:avLst/>
          </a:prstGeom>
          <a:solidFill>
            <a:srgbClr val="B2FC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43240" y="4643446"/>
            <a:ext cx="1214446" cy="142876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86438" y="4500570"/>
            <a:ext cx="3000375" cy="92868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u="sng" dirty="0">
                <a:solidFill>
                  <a:schemeClr val="tx1"/>
                </a:solidFill>
              </a:rPr>
              <a:t>Дефицит бюджета </a:t>
            </a:r>
            <a:r>
              <a:rPr lang="ru-RU" sz="1600" b="1" dirty="0">
                <a:solidFill>
                  <a:schemeClr val="tx1"/>
                </a:solidFill>
              </a:rPr>
              <a:t>– превышение расходов бюджета над его доходами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86438" y="5572140"/>
            <a:ext cx="3000375" cy="92868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u="sng" dirty="0">
                <a:solidFill>
                  <a:schemeClr val="tx1"/>
                </a:solidFill>
              </a:rPr>
              <a:t>Профицит бюджета</a:t>
            </a:r>
            <a:r>
              <a:rPr lang="ru-RU" sz="1600" b="1" dirty="0">
                <a:solidFill>
                  <a:schemeClr val="tx1"/>
                </a:solidFill>
              </a:rPr>
              <a:t> – превышение доходов бюджета над его расходами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0" name="Прямоугольник 27"/>
          <p:cNvSpPr>
            <a:spLocks noChangeArrowheads="1"/>
          </p:cNvSpPr>
          <p:nvPr/>
        </p:nvSpPr>
        <p:spPr bwMode="auto">
          <a:xfrm>
            <a:off x="4714876" y="4786322"/>
            <a:ext cx="714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lvl="1">
              <a:tabLst>
                <a:tab pos="6719888" algn="l"/>
                <a:tab pos="6908800" algn="l"/>
              </a:tabLst>
            </a:pPr>
            <a:r>
              <a:rPr lang="ru-RU" sz="7200" b="1" dirty="0">
                <a:cs typeface="Times New Roman" pitchFamily="18" charset="0"/>
              </a:rPr>
              <a:t>=</a:t>
            </a:r>
          </a:p>
        </p:txBody>
      </p:sp>
      <p:sp>
        <p:nvSpPr>
          <p:cNvPr id="29712" name="Прямоугольник 29"/>
          <p:cNvSpPr>
            <a:spLocks noChangeArrowheads="1"/>
          </p:cNvSpPr>
          <p:nvPr/>
        </p:nvSpPr>
        <p:spPr bwMode="auto">
          <a:xfrm>
            <a:off x="2285984" y="4643446"/>
            <a:ext cx="7143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lvl="1">
              <a:tabLst>
                <a:tab pos="6719888" algn="l"/>
                <a:tab pos="6908800" algn="l"/>
              </a:tabLst>
            </a:pPr>
            <a:r>
              <a:rPr lang="ru-RU" sz="8000" b="1" dirty="0">
                <a:cs typeface="Times New Roman" pitchFamily="18" charset="0"/>
              </a:rPr>
              <a:t>-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39" y="1714500"/>
            <a:ext cx="2000235" cy="1643062"/>
          </a:xfrm>
          <a:prstGeom prst="roundRect">
            <a:avLst/>
          </a:prstGeom>
          <a:solidFill>
            <a:srgbClr val="B2FC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43125" y="4071942"/>
            <a:ext cx="4929188" cy="390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702" y="1714500"/>
            <a:ext cx="2143140" cy="157162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картинки кошелек с деньг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9" y="1785927"/>
            <a:ext cx="1500197" cy="1875704"/>
          </a:xfrm>
          <a:prstGeom prst="rect">
            <a:avLst/>
          </a:prstGeom>
          <a:noFill/>
        </p:spPr>
      </p:pic>
      <p:sp>
        <p:nvSpPr>
          <p:cNvPr id="15" name="Стрелка вправо 14"/>
          <p:cNvSpPr/>
          <p:nvPr/>
        </p:nvSpPr>
        <p:spPr>
          <a:xfrm>
            <a:off x="2857488" y="2357430"/>
            <a:ext cx="92869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5572132" y="2357430"/>
            <a:ext cx="92869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20959600">
            <a:off x="3974385" y="2789776"/>
            <a:ext cx="164307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бюджет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715140" y="2071678"/>
            <a:ext cx="129381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 dirty="0"/>
              <a:t>тыс. рублей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714480" y="285728"/>
            <a:ext cx="6929486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на Образование в расчете на 1 жителя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/>
        </p:nvGraphicFramePr>
        <p:xfrm>
          <a:off x="1000100" y="2571744"/>
          <a:ext cx="7035800" cy="2882900"/>
        </p:xfrm>
        <a:graphic>
          <a:graphicData uri="http://schemas.openxmlformats.org/presentationml/2006/ole">
            <p:oleObj spid="_x0000_s9218" name="Worksheet" r:id="rId4" imgW="5334032" imgH="219078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642910" y="1071563"/>
            <a:ext cx="8215370" cy="107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dirty="0"/>
              <a:t>В городе-курорте Железноводске Ставропольского края действует 14 дошкольных образовательных учреждений - детских садов, в которых обучается 2 </a:t>
            </a:r>
            <a:r>
              <a:rPr lang="ru-RU" sz="1400" dirty="0" smtClean="0"/>
              <a:t>650 </a:t>
            </a:r>
            <a:r>
              <a:rPr lang="ru-RU" sz="1400" dirty="0"/>
              <a:t>детей.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3357562"/>
          <a:ext cx="8286750" cy="28575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09750"/>
                <a:gridCol w="879475"/>
                <a:gridCol w="954113"/>
                <a:gridCol w="928694"/>
                <a:gridCol w="1214406"/>
                <a:gridCol w="1274762"/>
                <a:gridCol w="1225550"/>
              </a:tblGrid>
              <a:tr h="874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учреждений общего и дополнительного образования в городе-курорте Железноводске Ставропольского края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учащихся учреждений общего и дополнительного образования в городе-курорте Железноводске Ставропольского края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6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2121"/>
                        </a:solidFill>
                        <a:effectLst/>
                        <a:latin typeface="RobotoLigh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2017/2018 учебный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2018/2019 учебный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2019/2020 учебный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2017/2018 учебный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2018/2019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учебный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2019/2020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учебный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373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Общеобразовательные школы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4 857 чел.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4 978 чел.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5 117 чел.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6560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Учреждения дополнительного образования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2 165 чел.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2 245 чел.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2 208 чел.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334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022,00 чел.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223,00 чел.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325,00 чел.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857356" y="214290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Дошкольное образование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500166" y="2357430"/>
            <a:ext cx="6357982" cy="71438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Общее и дополнительное образование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285750" y="1428750"/>
            <a:ext cx="8572500" cy="71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dirty="0"/>
              <a:t>Сеть отрасли культуры и кинематографии в городе-курорте Железноводске Ставропольского края составляют 3 муниципальных учреждения, в том числе: библиотека, Пушкинская галерея, Городской Дворец культуры.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34" y="3357562"/>
          <a:ext cx="8143875" cy="286734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58838"/>
                <a:gridCol w="1998662"/>
                <a:gridCol w="1143000"/>
                <a:gridCol w="1152525"/>
                <a:gridCol w="990600"/>
                <a:gridCol w="1000125"/>
                <a:gridCol w="1000125"/>
              </a:tblGrid>
              <a:tr h="495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Раздел, подраздел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Объемы финансового обеспечения по годам (тыс. рублей)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(факт)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08 00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Культура,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363 471,08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90 409,76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46 932,28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43 119,28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42 401,03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08 01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357 858,46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43 550,05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37 507,72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35 994,71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35 512,72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08 04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Другие вопросы в области культуры, кинематографии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5612,62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46 859,71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9 424 ,56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7 124,57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6 888,31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1714480" y="2643182"/>
            <a:ext cx="5697538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по культуре в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2018-2022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годах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428728" y="214290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«Культура»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6500826" y="2857496"/>
            <a:ext cx="1293813" cy="244475"/>
          </a:xfrm>
          <a:prstGeom prst="rect">
            <a:avLst/>
          </a:prstGeom>
          <a:solidFill>
            <a:schemeClr val="bg1">
              <a:alpha val="49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  <p:graphicFrame>
        <p:nvGraphicFramePr>
          <p:cNvPr id="10242" name="Object 12"/>
          <p:cNvGraphicFramePr>
            <a:graphicFrameLocks noGrp="1" noChangeAspect="1"/>
          </p:cNvGraphicFramePr>
          <p:nvPr/>
        </p:nvGraphicFramePr>
        <p:xfrm>
          <a:off x="1000100" y="2571744"/>
          <a:ext cx="6835775" cy="3379788"/>
        </p:xfrm>
        <a:graphic>
          <a:graphicData uri="http://schemas.openxmlformats.org/presentationml/2006/ole">
            <p:oleObj spid="_x0000_s10242" name="Worksheet" r:id="rId4" imgW="5124558" imgH="2533597" progId="Excel.Sheet.8">
              <p:embed/>
            </p:oleObj>
          </a:graphicData>
        </a:graphic>
      </p:graphicFrame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357188" y="1142984"/>
            <a:ext cx="85725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dirty="0"/>
              <a:t>Увеличение </a:t>
            </a:r>
            <a:r>
              <a:rPr lang="ru-RU" sz="1400" dirty="0" smtClean="0"/>
              <a:t>расходов по отрасли </a:t>
            </a:r>
            <a:r>
              <a:rPr lang="ru-RU" sz="1400" dirty="0"/>
              <a:t>в </a:t>
            </a:r>
            <a:r>
              <a:rPr lang="ru-RU" sz="1400" dirty="0" smtClean="0"/>
              <a:t>2018 году было </a:t>
            </a:r>
            <a:r>
              <a:rPr lang="ru-RU" sz="1400" dirty="0"/>
              <a:t>обусловлено выделением средств на </a:t>
            </a:r>
            <a:r>
              <a:rPr lang="ru-RU" sz="1400" dirty="0" smtClean="0"/>
              <a:t>капитальный ремонт и укрепление материально-технической базы муниципального учреждения Городской Дворец культуры города-курорта Железноводска.  Снижение расходов в 2020 году связано с окончанием мероприятий по централизации бухгалтерского учета муниципальных учреждений города в муниципальное бюджетное учреждение "Учетный центр" города-курорта Железноводска Ставропольского края, а также снижение количества разовых работ и мероприятий, проводимых в городе.</a:t>
            </a:r>
            <a:endParaRPr lang="ru-RU" sz="1400" dirty="0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714480" y="214290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«Культура»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7429520" y="1857364"/>
            <a:ext cx="1293813" cy="276999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/>
              <a:t>рублей</a:t>
            </a:r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/>
        </p:nvGraphicFramePr>
        <p:xfrm>
          <a:off x="995389" y="2433638"/>
          <a:ext cx="7362825" cy="2695575"/>
        </p:xfrm>
        <a:graphic>
          <a:graphicData uri="http://schemas.openxmlformats.org/presentationml/2006/ole">
            <p:oleObj spid="_x0000_s11267" name="Worksheet" r:id="rId4" imgW="5953006" imgH="2028821" progId="Excel.Sheet.8">
              <p:embed/>
            </p:oleObj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57290" y="285728"/>
            <a:ext cx="7286676" cy="7858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на Культуру в расчете на 1 жителя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1857364"/>
          <a:ext cx="8143875" cy="351595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58838"/>
                <a:gridCol w="1998662"/>
                <a:gridCol w="1143000"/>
                <a:gridCol w="1152525"/>
                <a:gridCol w="990600"/>
                <a:gridCol w="1000125"/>
                <a:gridCol w="1000125"/>
              </a:tblGrid>
              <a:tr h="54716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Раздел, подраздел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Объемы финансового обеспечения по годам (тыс.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8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(факт)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4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10 00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287 974,79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322 591,22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359 130,55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339 571,79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346 768,97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47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10 03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Социальное обеспечение населения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226 086,94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200 885,84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181 077,12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173 746,22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176 111,49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47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10 04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Охрана семьи и детства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47 738,33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107 428,93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160 755,63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147 782,21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152 026,34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707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10 06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Другие вопросы в области социальной политики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14 149,52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14 276,45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17 297,80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18 043,36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18 631,14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50229" name="Rectangle 1"/>
          <p:cNvSpPr>
            <a:spLocks noChangeArrowheads="1"/>
          </p:cNvSpPr>
          <p:nvPr/>
        </p:nvSpPr>
        <p:spPr bwMode="auto">
          <a:xfrm>
            <a:off x="857224" y="1214422"/>
            <a:ext cx="7548563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города по социальной политике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2018-2022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годах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714480" y="357166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«Социальная политика»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12290" name="Object 12"/>
          <p:cNvGraphicFramePr>
            <a:graphicFrameLocks noGrp="1" noChangeAspect="1"/>
          </p:cNvGraphicFramePr>
          <p:nvPr/>
        </p:nvGraphicFramePr>
        <p:xfrm>
          <a:off x="571472" y="2500306"/>
          <a:ext cx="6146800" cy="3911600"/>
        </p:xfrm>
        <a:graphic>
          <a:graphicData uri="http://schemas.openxmlformats.org/presentationml/2006/ole">
            <p:oleObj spid="_x0000_s12290" name="Worksheet" r:id="rId4" imgW="4610050" imgH="2933638" progId="Excel.Sheet.8">
              <p:embed/>
            </p:oleObj>
          </a:graphicData>
        </a:graphic>
      </p:graphicFrame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500826" y="2500306"/>
            <a:ext cx="1293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642910" y="857233"/>
            <a:ext cx="78581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dirty="0"/>
              <a:t>Увеличение </a:t>
            </a:r>
            <a:r>
              <a:rPr lang="ru-RU" sz="1400" dirty="0" smtClean="0"/>
              <a:t>расходов на социальную политику </a:t>
            </a:r>
            <a:r>
              <a:rPr lang="ru-RU" sz="1400" dirty="0"/>
              <a:t>в </a:t>
            </a:r>
            <a:r>
              <a:rPr lang="ru-RU" sz="1400" dirty="0" smtClean="0"/>
              <a:t>2020-м году </a:t>
            </a:r>
            <a:r>
              <a:rPr lang="ru-RU" sz="1400" dirty="0"/>
              <a:t>обусловлено увеличением </a:t>
            </a:r>
            <a:r>
              <a:rPr lang="ru-RU" sz="1400" dirty="0" smtClean="0"/>
              <a:t>объема поступающих средств из федерального, краевого и местного бюджетов на </a:t>
            </a:r>
            <a:r>
              <a:rPr lang="ru-RU" sz="1400" dirty="0"/>
              <a:t>оплату жилого помещения и коммунальных услуг, на выплаты на случай временной нетрудоспособности и в связи с материнством</a:t>
            </a:r>
            <a:r>
              <a:rPr lang="ru-RU" sz="1400" dirty="0" smtClean="0"/>
              <a:t>, на выплаты в случае рождения третьего ребенка, </a:t>
            </a:r>
            <a:r>
              <a:rPr lang="ru-RU" sz="1400" dirty="0"/>
              <a:t>на компенсации многодетным семьям на ребенка до 18 </a:t>
            </a:r>
            <a:r>
              <a:rPr lang="ru-RU" sz="1400" dirty="0" smtClean="0"/>
              <a:t>лет, на выплаты в связи с рождением (усыновлением) первого ребенка.</a:t>
            </a:r>
            <a:endParaRPr lang="ru-RU" sz="1400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571604" y="142852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«Социальная политика»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7072313" y="1714488"/>
            <a:ext cx="12938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тыс. </a:t>
            </a:r>
            <a:r>
              <a:rPr lang="ru-RU" sz="1800" b="1" i="1" dirty="0"/>
              <a:t>рублей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00166" y="285728"/>
            <a:ext cx="6929486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на Социальную политику в расчете на 1 жителя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/>
        </p:nvGraphicFramePr>
        <p:xfrm>
          <a:off x="852488" y="2495550"/>
          <a:ext cx="7656512" cy="2773363"/>
        </p:xfrm>
        <a:graphic>
          <a:graphicData uri="http://schemas.openxmlformats.org/presentationml/2006/ole">
            <p:oleObj spid="_x0000_s13316" name="Worksheet" r:id="rId4" imgW="4476699" imgH="161933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42473632"/>
              </p:ext>
            </p:extLst>
          </p:nvPr>
        </p:nvGraphicFramePr>
        <p:xfrm>
          <a:off x="1428728" y="1285860"/>
          <a:ext cx="5951584" cy="516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Овал 2"/>
          <p:cNvSpPr/>
          <p:nvPr/>
        </p:nvSpPr>
        <p:spPr>
          <a:xfrm>
            <a:off x="3929058" y="3500438"/>
            <a:ext cx="1152000" cy="11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1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306,9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2500298" y="1928802"/>
            <a:ext cx="642942" cy="642942"/>
          </a:xfrm>
          <a:prstGeom prst="line">
            <a:avLst/>
          </a:prstGeom>
          <a:ln w="82550" cap="rnd">
            <a:solidFill>
              <a:srgbClr val="7DBD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12"/>
          <p:cNvGrpSpPr/>
          <p:nvPr/>
        </p:nvGrpSpPr>
        <p:grpSpPr>
          <a:xfrm>
            <a:off x="285720" y="1500174"/>
            <a:ext cx="2214578" cy="2214578"/>
            <a:chOff x="103307" y="2564904"/>
            <a:chExt cx="2092429" cy="151216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79512" y="2564904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7DBD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3307" y="2857582"/>
              <a:ext cx="2081088" cy="54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семей с детьми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72540" y="3469184"/>
              <a:ext cx="1015144" cy="277101"/>
            </a:xfrm>
            <a:prstGeom prst="roundRect">
              <a:avLst>
                <a:gd name="adj" fmla="val 31566"/>
              </a:avLst>
            </a:prstGeom>
            <a:solidFill>
              <a:srgbClr val="57933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121,7</a:t>
              </a:r>
              <a:endParaRPr lang="ru-RU" dirty="0"/>
            </a:p>
          </p:txBody>
        </p:sp>
      </p:grpSp>
      <p:grpSp>
        <p:nvGrpSpPr>
          <p:cNvPr id="9" name="Группа 25"/>
          <p:cNvGrpSpPr/>
          <p:nvPr/>
        </p:nvGrpSpPr>
        <p:grpSpPr>
          <a:xfrm>
            <a:off x="4857752" y="3071810"/>
            <a:ext cx="1294434" cy="1294434"/>
            <a:chOff x="4151784" y="3429000"/>
            <a:chExt cx="1440160" cy="10801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151784" y="4077072"/>
              <a:ext cx="1440160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47,4%</a:t>
              </a:r>
            </a:p>
          </p:txBody>
        </p:sp>
        <p:grpSp>
          <p:nvGrpSpPr>
            <p:cNvPr id="11" name="Группа 14"/>
            <p:cNvGrpSpPr/>
            <p:nvPr/>
          </p:nvGrpSpPr>
          <p:grpSpPr>
            <a:xfrm>
              <a:off x="4439816" y="3429000"/>
              <a:ext cx="1008112" cy="654437"/>
              <a:chOff x="-9094704" y="-3608569"/>
              <a:chExt cx="10696296" cy="925830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-9094704" y="-2116318"/>
                <a:ext cx="9608854" cy="7766050"/>
              </a:xfrm>
              <a:custGeom>
                <a:avLst/>
                <a:gdLst>
                  <a:gd name="T0" fmla="*/ 0 w 3578"/>
                  <a:gd name="T1" fmla="*/ 1919 h 2441"/>
                  <a:gd name="T2" fmla="*/ 2 w 3578"/>
                  <a:gd name="T3" fmla="*/ 1916 h 2441"/>
                  <a:gd name="T4" fmla="*/ 113 w 3578"/>
                  <a:gd name="T5" fmla="*/ 1792 h 2441"/>
                  <a:gd name="T6" fmla="*/ 335 w 3578"/>
                  <a:gd name="T7" fmla="*/ 1671 h 2441"/>
                  <a:gd name="T8" fmla="*/ 648 w 3578"/>
                  <a:gd name="T9" fmla="*/ 1113 h 2441"/>
                  <a:gd name="T10" fmla="*/ 651 w 3578"/>
                  <a:gd name="T11" fmla="*/ 973 h 2441"/>
                  <a:gd name="T12" fmla="*/ 690 w 3578"/>
                  <a:gd name="T13" fmla="*/ 819 h 2441"/>
                  <a:gd name="T14" fmla="*/ 1176 w 3578"/>
                  <a:gd name="T15" fmla="*/ 87 h 2441"/>
                  <a:gd name="T16" fmla="*/ 1399 w 3578"/>
                  <a:gd name="T17" fmla="*/ 18 h 2441"/>
                  <a:gd name="T18" fmla="*/ 1569 w 3578"/>
                  <a:gd name="T19" fmla="*/ 146 h 2441"/>
                  <a:gd name="T20" fmla="*/ 1589 w 3578"/>
                  <a:gd name="T21" fmla="*/ 163 h 2441"/>
                  <a:gd name="T22" fmla="*/ 2182 w 3578"/>
                  <a:gd name="T23" fmla="*/ 459 h 2441"/>
                  <a:gd name="T24" fmla="*/ 2253 w 3578"/>
                  <a:gd name="T25" fmla="*/ 540 h 2441"/>
                  <a:gd name="T26" fmla="*/ 2254 w 3578"/>
                  <a:gd name="T27" fmla="*/ 608 h 2441"/>
                  <a:gd name="T28" fmla="*/ 2275 w 3578"/>
                  <a:gd name="T29" fmla="*/ 618 h 2441"/>
                  <a:gd name="T30" fmla="*/ 2320 w 3578"/>
                  <a:gd name="T31" fmla="*/ 681 h 2441"/>
                  <a:gd name="T32" fmla="*/ 2341 w 3578"/>
                  <a:gd name="T33" fmla="*/ 996 h 2441"/>
                  <a:gd name="T34" fmla="*/ 2344 w 3578"/>
                  <a:gd name="T35" fmla="*/ 1015 h 2441"/>
                  <a:gd name="T36" fmla="*/ 2356 w 3578"/>
                  <a:gd name="T37" fmla="*/ 1015 h 2441"/>
                  <a:gd name="T38" fmla="*/ 2412 w 3578"/>
                  <a:gd name="T39" fmla="*/ 1049 h 2441"/>
                  <a:gd name="T40" fmla="*/ 2400 w 3578"/>
                  <a:gd name="T41" fmla="*/ 1113 h 2441"/>
                  <a:gd name="T42" fmla="*/ 2285 w 3578"/>
                  <a:gd name="T43" fmla="*/ 1266 h 2441"/>
                  <a:gd name="T44" fmla="*/ 2726 w 3578"/>
                  <a:gd name="T45" fmla="*/ 2255 h 2441"/>
                  <a:gd name="T46" fmla="*/ 3453 w 3578"/>
                  <a:gd name="T47" fmla="*/ 1962 h 2441"/>
                  <a:gd name="T48" fmla="*/ 3513 w 3578"/>
                  <a:gd name="T49" fmla="*/ 1929 h 2441"/>
                  <a:gd name="T50" fmla="*/ 3552 w 3578"/>
                  <a:gd name="T51" fmla="*/ 2018 h 2441"/>
                  <a:gd name="T52" fmla="*/ 3436 w 3578"/>
                  <a:gd name="T53" fmla="*/ 2161 h 2441"/>
                  <a:gd name="T54" fmla="*/ 2652 w 3578"/>
                  <a:gd name="T55" fmla="*/ 2352 h 2441"/>
                  <a:gd name="T56" fmla="*/ 2108 w 3578"/>
                  <a:gd name="T57" fmla="*/ 1768 h 2441"/>
                  <a:gd name="T58" fmla="*/ 2226 w 3578"/>
                  <a:gd name="T59" fmla="*/ 1146 h 2441"/>
                  <a:gd name="T60" fmla="*/ 2235 w 3578"/>
                  <a:gd name="T61" fmla="*/ 1115 h 2441"/>
                  <a:gd name="T62" fmla="*/ 2209 w 3578"/>
                  <a:gd name="T63" fmla="*/ 737 h 2441"/>
                  <a:gd name="T64" fmla="*/ 2203 w 3578"/>
                  <a:gd name="T65" fmla="*/ 713 h 2441"/>
                  <a:gd name="T66" fmla="*/ 2156 w 3578"/>
                  <a:gd name="T67" fmla="*/ 699 h 2441"/>
                  <a:gd name="T68" fmla="*/ 2053 w 3578"/>
                  <a:gd name="T69" fmla="*/ 683 h 2441"/>
                  <a:gd name="T70" fmla="*/ 1548 w 3578"/>
                  <a:gd name="T71" fmla="*/ 431 h 2441"/>
                  <a:gd name="T72" fmla="*/ 1526 w 3578"/>
                  <a:gd name="T73" fmla="*/ 420 h 2441"/>
                  <a:gd name="T74" fmla="*/ 1477 w 3578"/>
                  <a:gd name="T75" fmla="*/ 483 h 2441"/>
                  <a:gd name="T76" fmla="*/ 1148 w 3578"/>
                  <a:gd name="T77" fmla="*/ 993 h 2441"/>
                  <a:gd name="T78" fmla="*/ 1153 w 3578"/>
                  <a:gd name="T79" fmla="*/ 1021 h 2441"/>
                  <a:gd name="T80" fmla="*/ 1398 w 3578"/>
                  <a:gd name="T81" fmla="*/ 1408 h 2441"/>
                  <a:gd name="T82" fmla="*/ 1615 w 3578"/>
                  <a:gd name="T83" fmla="*/ 2020 h 2441"/>
                  <a:gd name="T84" fmla="*/ 1606 w 3578"/>
                  <a:gd name="T85" fmla="*/ 2130 h 2441"/>
                  <a:gd name="T86" fmla="*/ 1418 w 3578"/>
                  <a:gd name="T87" fmla="*/ 2204 h 2441"/>
                  <a:gd name="T88" fmla="*/ 1296 w 3578"/>
                  <a:gd name="T89" fmla="*/ 2072 h 2441"/>
                  <a:gd name="T90" fmla="*/ 1096 w 3578"/>
                  <a:gd name="T91" fmla="*/ 1525 h 2441"/>
                  <a:gd name="T92" fmla="*/ 956 w 3578"/>
                  <a:gd name="T93" fmla="*/ 1299 h 2441"/>
                  <a:gd name="T94" fmla="*/ 947 w 3578"/>
                  <a:gd name="T95" fmla="*/ 1286 h 2441"/>
                  <a:gd name="T96" fmla="*/ 938 w 3578"/>
                  <a:gd name="T97" fmla="*/ 1323 h 2441"/>
                  <a:gd name="T98" fmla="*/ 388 w 3578"/>
                  <a:gd name="T99" fmla="*/ 2015 h 2441"/>
                  <a:gd name="T100" fmla="*/ 205 w 3578"/>
                  <a:gd name="T101" fmla="*/ 2097 h 2441"/>
                  <a:gd name="T102" fmla="*/ 3 w 3578"/>
                  <a:gd name="T103" fmla="*/ 1974 h 2441"/>
                  <a:gd name="T104" fmla="*/ 0 w 3578"/>
                  <a:gd name="T105" fmla="*/ 1967 h 2441"/>
                  <a:gd name="T106" fmla="*/ 0 w 3578"/>
                  <a:gd name="T107" fmla="*/ 1919 h 2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78" h="2441">
                    <a:moveTo>
                      <a:pt x="0" y="1919"/>
                    </a:moveTo>
                    <a:cubicBezTo>
                      <a:pt x="1" y="1918"/>
                      <a:pt x="2" y="1917"/>
                      <a:pt x="2" y="1916"/>
                    </a:cubicBezTo>
                    <a:cubicBezTo>
                      <a:pt x="15" y="1853"/>
                      <a:pt x="55" y="1815"/>
                      <a:pt x="113" y="1792"/>
                    </a:cubicBezTo>
                    <a:cubicBezTo>
                      <a:pt x="192" y="1761"/>
                      <a:pt x="266" y="1721"/>
                      <a:pt x="335" y="1671"/>
                    </a:cubicBezTo>
                    <a:cubicBezTo>
                      <a:pt x="523" y="1532"/>
                      <a:pt x="629" y="1347"/>
                      <a:pt x="648" y="1113"/>
                    </a:cubicBezTo>
                    <a:cubicBezTo>
                      <a:pt x="652" y="1067"/>
                      <a:pt x="652" y="1020"/>
                      <a:pt x="651" y="973"/>
                    </a:cubicBezTo>
                    <a:cubicBezTo>
                      <a:pt x="650" y="918"/>
                      <a:pt x="663" y="867"/>
                      <a:pt x="690" y="819"/>
                    </a:cubicBezTo>
                    <a:cubicBezTo>
                      <a:pt x="832" y="561"/>
                      <a:pt x="993" y="317"/>
                      <a:pt x="1176" y="87"/>
                    </a:cubicBezTo>
                    <a:cubicBezTo>
                      <a:pt x="1234" y="13"/>
                      <a:pt x="1313" y="0"/>
                      <a:pt x="1399" y="18"/>
                    </a:cubicBezTo>
                    <a:cubicBezTo>
                      <a:pt x="1475" y="33"/>
                      <a:pt x="1533" y="76"/>
                      <a:pt x="1569" y="146"/>
                    </a:cubicBezTo>
                    <a:cubicBezTo>
                      <a:pt x="1572" y="153"/>
                      <a:pt x="1581" y="159"/>
                      <a:pt x="1589" y="163"/>
                    </a:cubicBezTo>
                    <a:cubicBezTo>
                      <a:pt x="1787" y="262"/>
                      <a:pt x="1984" y="361"/>
                      <a:pt x="2182" y="459"/>
                    </a:cubicBezTo>
                    <a:cubicBezTo>
                      <a:pt x="2217" y="477"/>
                      <a:pt x="2246" y="499"/>
                      <a:pt x="2253" y="540"/>
                    </a:cubicBezTo>
                    <a:cubicBezTo>
                      <a:pt x="2257" y="561"/>
                      <a:pt x="2254" y="583"/>
                      <a:pt x="2254" y="608"/>
                    </a:cubicBezTo>
                    <a:cubicBezTo>
                      <a:pt x="2258" y="610"/>
                      <a:pt x="2266" y="615"/>
                      <a:pt x="2275" y="618"/>
                    </a:cubicBezTo>
                    <a:cubicBezTo>
                      <a:pt x="2305" y="628"/>
                      <a:pt x="2318" y="650"/>
                      <a:pt x="2320" y="681"/>
                    </a:cubicBezTo>
                    <a:cubicBezTo>
                      <a:pt x="2327" y="786"/>
                      <a:pt x="2334" y="891"/>
                      <a:pt x="2341" y="996"/>
                    </a:cubicBezTo>
                    <a:cubicBezTo>
                      <a:pt x="2341" y="1002"/>
                      <a:pt x="2343" y="1008"/>
                      <a:pt x="2344" y="1015"/>
                    </a:cubicBezTo>
                    <a:cubicBezTo>
                      <a:pt x="2348" y="1015"/>
                      <a:pt x="2352" y="1015"/>
                      <a:pt x="2356" y="1015"/>
                    </a:cubicBezTo>
                    <a:cubicBezTo>
                      <a:pt x="2382" y="1014"/>
                      <a:pt x="2401" y="1025"/>
                      <a:pt x="2412" y="1049"/>
                    </a:cubicBezTo>
                    <a:cubicBezTo>
                      <a:pt x="2422" y="1072"/>
                      <a:pt x="2418" y="1095"/>
                      <a:pt x="2400" y="1113"/>
                    </a:cubicBezTo>
                    <a:cubicBezTo>
                      <a:pt x="2355" y="1159"/>
                      <a:pt x="2316" y="1210"/>
                      <a:pt x="2285" y="1266"/>
                    </a:cubicBezTo>
                    <a:cubicBezTo>
                      <a:pt x="2068" y="1654"/>
                      <a:pt x="2292" y="2157"/>
                      <a:pt x="2726" y="2255"/>
                    </a:cubicBezTo>
                    <a:cubicBezTo>
                      <a:pt x="3011" y="2320"/>
                      <a:pt x="3290" y="2207"/>
                      <a:pt x="3453" y="1962"/>
                    </a:cubicBezTo>
                    <a:cubicBezTo>
                      <a:pt x="3467" y="1940"/>
                      <a:pt x="3485" y="1925"/>
                      <a:pt x="3513" y="1929"/>
                    </a:cubicBezTo>
                    <a:cubicBezTo>
                      <a:pt x="3556" y="1934"/>
                      <a:pt x="3578" y="1982"/>
                      <a:pt x="3552" y="2018"/>
                    </a:cubicBezTo>
                    <a:cubicBezTo>
                      <a:pt x="3516" y="2068"/>
                      <a:pt x="3481" y="2119"/>
                      <a:pt x="3436" y="2161"/>
                    </a:cubicBezTo>
                    <a:cubicBezTo>
                      <a:pt x="3212" y="2373"/>
                      <a:pt x="2946" y="2441"/>
                      <a:pt x="2652" y="2352"/>
                    </a:cubicBezTo>
                    <a:cubicBezTo>
                      <a:pt x="2362" y="2264"/>
                      <a:pt x="2179" y="2063"/>
                      <a:pt x="2108" y="1768"/>
                    </a:cubicBezTo>
                    <a:cubicBezTo>
                      <a:pt x="2055" y="1545"/>
                      <a:pt x="2099" y="1337"/>
                      <a:pt x="2226" y="1146"/>
                    </a:cubicBezTo>
                    <a:cubicBezTo>
                      <a:pt x="2232" y="1138"/>
                      <a:pt x="2236" y="1126"/>
                      <a:pt x="2235" y="1115"/>
                    </a:cubicBezTo>
                    <a:cubicBezTo>
                      <a:pt x="2227" y="989"/>
                      <a:pt x="2218" y="863"/>
                      <a:pt x="2209" y="737"/>
                    </a:cubicBezTo>
                    <a:cubicBezTo>
                      <a:pt x="2209" y="728"/>
                      <a:pt x="2208" y="715"/>
                      <a:pt x="2203" y="713"/>
                    </a:cubicBezTo>
                    <a:cubicBezTo>
                      <a:pt x="2188" y="706"/>
                      <a:pt x="2170" y="696"/>
                      <a:pt x="2156" y="699"/>
                    </a:cubicBezTo>
                    <a:cubicBezTo>
                      <a:pt x="2119" y="705"/>
                      <a:pt x="2086" y="700"/>
                      <a:pt x="2053" y="683"/>
                    </a:cubicBezTo>
                    <a:cubicBezTo>
                      <a:pt x="1885" y="599"/>
                      <a:pt x="1716" y="515"/>
                      <a:pt x="1548" y="431"/>
                    </a:cubicBezTo>
                    <a:cubicBezTo>
                      <a:pt x="1541" y="427"/>
                      <a:pt x="1535" y="424"/>
                      <a:pt x="1526" y="420"/>
                    </a:cubicBezTo>
                    <a:cubicBezTo>
                      <a:pt x="1510" y="441"/>
                      <a:pt x="1493" y="462"/>
                      <a:pt x="1477" y="483"/>
                    </a:cubicBezTo>
                    <a:cubicBezTo>
                      <a:pt x="1355" y="645"/>
                      <a:pt x="1248" y="817"/>
                      <a:pt x="1148" y="993"/>
                    </a:cubicBezTo>
                    <a:cubicBezTo>
                      <a:pt x="1140" y="1006"/>
                      <a:pt x="1146" y="1012"/>
                      <a:pt x="1153" y="1021"/>
                    </a:cubicBezTo>
                    <a:cubicBezTo>
                      <a:pt x="1247" y="1142"/>
                      <a:pt x="1328" y="1272"/>
                      <a:pt x="1398" y="1408"/>
                    </a:cubicBezTo>
                    <a:cubicBezTo>
                      <a:pt x="1498" y="1603"/>
                      <a:pt x="1569" y="1807"/>
                      <a:pt x="1615" y="2020"/>
                    </a:cubicBezTo>
                    <a:cubicBezTo>
                      <a:pt x="1623" y="2057"/>
                      <a:pt x="1622" y="2094"/>
                      <a:pt x="1606" y="2130"/>
                    </a:cubicBezTo>
                    <a:cubicBezTo>
                      <a:pt x="1575" y="2194"/>
                      <a:pt x="1495" y="2227"/>
                      <a:pt x="1418" y="2204"/>
                    </a:cubicBezTo>
                    <a:cubicBezTo>
                      <a:pt x="1351" y="2185"/>
                      <a:pt x="1311" y="2140"/>
                      <a:pt x="1296" y="2072"/>
                    </a:cubicBezTo>
                    <a:cubicBezTo>
                      <a:pt x="1255" y="1880"/>
                      <a:pt x="1191" y="1696"/>
                      <a:pt x="1096" y="1525"/>
                    </a:cubicBezTo>
                    <a:cubicBezTo>
                      <a:pt x="1053" y="1448"/>
                      <a:pt x="1003" y="1374"/>
                      <a:pt x="956" y="1299"/>
                    </a:cubicBezTo>
                    <a:cubicBezTo>
                      <a:pt x="954" y="1295"/>
                      <a:pt x="952" y="1293"/>
                      <a:pt x="947" y="1286"/>
                    </a:cubicBezTo>
                    <a:cubicBezTo>
                      <a:pt x="943" y="1300"/>
                      <a:pt x="940" y="1312"/>
                      <a:pt x="938" y="1323"/>
                    </a:cubicBezTo>
                    <a:cubicBezTo>
                      <a:pt x="858" y="1636"/>
                      <a:pt x="669" y="1862"/>
                      <a:pt x="388" y="2015"/>
                    </a:cubicBezTo>
                    <a:cubicBezTo>
                      <a:pt x="329" y="2047"/>
                      <a:pt x="268" y="2078"/>
                      <a:pt x="205" y="2097"/>
                    </a:cubicBezTo>
                    <a:cubicBezTo>
                      <a:pt x="107" y="2128"/>
                      <a:pt x="25" y="2075"/>
                      <a:pt x="3" y="1974"/>
                    </a:cubicBezTo>
                    <a:cubicBezTo>
                      <a:pt x="3" y="1972"/>
                      <a:pt x="1" y="1969"/>
                      <a:pt x="0" y="1967"/>
                    </a:cubicBezTo>
                    <a:cubicBezTo>
                      <a:pt x="0" y="1951"/>
                      <a:pt x="0" y="1935"/>
                      <a:pt x="0" y="19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8"/>
              <p:cNvSpPr>
                <a:spLocks noEditPoints="1"/>
              </p:cNvSpPr>
              <p:nvPr/>
            </p:nvSpPr>
            <p:spPr bwMode="auto">
              <a:xfrm>
                <a:off x="-2367545" y="-1193978"/>
                <a:ext cx="3969137" cy="5924553"/>
              </a:xfrm>
              <a:custGeom>
                <a:avLst/>
                <a:gdLst>
                  <a:gd name="T0" fmla="*/ 1478 w 1478"/>
                  <a:gd name="T1" fmla="*/ 1725 h 1862"/>
                  <a:gd name="T2" fmla="*/ 1475 w 1478"/>
                  <a:gd name="T3" fmla="*/ 1732 h 1862"/>
                  <a:gd name="T4" fmla="*/ 1369 w 1478"/>
                  <a:gd name="T5" fmla="*/ 1846 h 1862"/>
                  <a:gd name="T6" fmla="*/ 1211 w 1478"/>
                  <a:gd name="T7" fmla="*/ 1798 h 1862"/>
                  <a:gd name="T8" fmla="*/ 1170 w 1478"/>
                  <a:gd name="T9" fmla="*/ 1730 h 1862"/>
                  <a:gd name="T10" fmla="*/ 938 w 1478"/>
                  <a:gd name="T11" fmla="*/ 1178 h 1862"/>
                  <a:gd name="T12" fmla="*/ 930 w 1478"/>
                  <a:gd name="T13" fmla="*/ 1160 h 1862"/>
                  <a:gd name="T14" fmla="*/ 670 w 1478"/>
                  <a:gd name="T15" fmla="*/ 1160 h 1862"/>
                  <a:gd name="T16" fmla="*/ 189 w 1478"/>
                  <a:gd name="T17" fmla="*/ 1157 h 1862"/>
                  <a:gd name="T18" fmla="*/ 3 w 1478"/>
                  <a:gd name="T19" fmla="*/ 977 h 1862"/>
                  <a:gd name="T20" fmla="*/ 12 w 1478"/>
                  <a:gd name="T21" fmla="*/ 780 h 1862"/>
                  <a:gd name="T22" fmla="*/ 94 w 1478"/>
                  <a:gd name="T23" fmla="*/ 202 h 1862"/>
                  <a:gd name="T24" fmla="*/ 273 w 1478"/>
                  <a:gd name="T25" fmla="*/ 21 h 1862"/>
                  <a:gd name="T26" fmla="*/ 497 w 1478"/>
                  <a:gd name="T27" fmla="*/ 90 h 1862"/>
                  <a:gd name="T28" fmla="*/ 723 w 1478"/>
                  <a:gd name="T29" fmla="*/ 341 h 1862"/>
                  <a:gd name="T30" fmla="*/ 974 w 1478"/>
                  <a:gd name="T31" fmla="*/ 601 h 1862"/>
                  <a:gd name="T32" fmla="*/ 946 w 1478"/>
                  <a:gd name="T33" fmla="*/ 831 h 1862"/>
                  <a:gd name="T34" fmla="*/ 929 w 1478"/>
                  <a:gd name="T35" fmla="*/ 841 h 1862"/>
                  <a:gd name="T36" fmla="*/ 1005 w 1478"/>
                  <a:gd name="T37" fmla="*/ 845 h 1862"/>
                  <a:gd name="T38" fmla="*/ 1188 w 1478"/>
                  <a:gd name="T39" fmla="*/ 973 h 1862"/>
                  <a:gd name="T40" fmla="*/ 1458 w 1478"/>
                  <a:gd name="T41" fmla="*/ 1611 h 1862"/>
                  <a:gd name="T42" fmla="*/ 1478 w 1478"/>
                  <a:gd name="T43" fmla="*/ 1673 h 1862"/>
                  <a:gd name="T44" fmla="*/ 1478 w 1478"/>
                  <a:gd name="T45" fmla="*/ 1725 h 1862"/>
                  <a:gd name="T46" fmla="*/ 492 w 1478"/>
                  <a:gd name="T47" fmla="*/ 836 h 1862"/>
                  <a:gd name="T48" fmla="*/ 817 w 1478"/>
                  <a:gd name="T49" fmla="*/ 843 h 1862"/>
                  <a:gd name="T50" fmla="*/ 525 w 1478"/>
                  <a:gd name="T51" fmla="*/ 555 h 1862"/>
                  <a:gd name="T52" fmla="*/ 492 w 1478"/>
                  <a:gd name="T53" fmla="*/ 836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8" h="1862">
                    <a:moveTo>
                      <a:pt x="1478" y="1725"/>
                    </a:moveTo>
                    <a:cubicBezTo>
                      <a:pt x="1477" y="1727"/>
                      <a:pt x="1475" y="1730"/>
                      <a:pt x="1475" y="1732"/>
                    </a:cubicBezTo>
                    <a:cubicBezTo>
                      <a:pt x="1464" y="1793"/>
                      <a:pt x="1428" y="1831"/>
                      <a:pt x="1369" y="1846"/>
                    </a:cubicBezTo>
                    <a:cubicBezTo>
                      <a:pt x="1306" y="1862"/>
                      <a:pt x="1253" y="1845"/>
                      <a:pt x="1211" y="1798"/>
                    </a:cubicBezTo>
                    <a:cubicBezTo>
                      <a:pt x="1194" y="1778"/>
                      <a:pt x="1180" y="1754"/>
                      <a:pt x="1170" y="1730"/>
                    </a:cubicBezTo>
                    <a:cubicBezTo>
                      <a:pt x="1092" y="1546"/>
                      <a:pt x="1015" y="1362"/>
                      <a:pt x="938" y="1178"/>
                    </a:cubicBezTo>
                    <a:cubicBezTo>
                      <a:pt x="935" y="1171"/>
                      <a:pt x="932" y="1165"/>
                      <a:pt x="930" y="1160"/>
                    </a:cubicBezTo>
                    <a:cubicBezTo>
                      <a:pt x="842" y="1160"/>
                      <a:pt x="756" y="1160"/>
                      <a:pt x="670" y="1160"/>
                    </a:cubicBezTo>
                    <a:cubicBezTo>
                      <a:pt x="510" y="1159"/>
                      <a:pt x="349" y="1159"/>
                      <a:pt x="189" y="1157"/>
                    </a:cubicBezTo>
                    <a:cubicBezTo>
                      <a:pt x="85" y="1155"/>
                      <a:pt x="9" y="1083"/>
                      <a:pt x="3" y="977"/>
                    </a:cubicBezTo>
                    <a:cubicBezTo>
                      <a:pt x="0" y="911"/>
                      <a:pt x="4" y="845"/>
                      <a:pt x="12" y="780"/>
                    </a:cubicBezTo>
                    <a:cubicBezTo>
                      <a:pt x="37" y="587"/>
                      <a:pt x="65" y="394"/>
                      <a:pt x="94" y="202"/>
                    </a:cubicBezTo>
                    <a:cubicBezTo>
                      <a:pt x="107" y="111"/>
                      <a:pt x="176" y="44"/>
                      <a:pt x="273" y="21"/>
                    </a:cubicBezTo>
                    <a:cubicBezTo>
                      <a:pt x="362" y="0"/>
                      <a:pt x="436" y="26"/>
                      <a:pt x="497" y="90"/>
                    </a:cubicBezTo>
                    <a:cubicBezTo>
                      <a:pt x="574" y="172"/>
                      <a:pt x="646" y="259"/>
                      <a:pt x="723" y="341"/>
                    </a:cubicBezTo>
                    <a:cubicBezTo>
                      <a:pt x="805" y="429"/>
                      <a:pt x="887" y="519"/>
                      <a:pt x="974" y="601"/>
                    </a:cubicBezTo>
                    <a:cubicBezTo>
                      <a:pt x="1067" y="688"/>
                      <a:pt x="1019" y="791"/>
                      <a:pt x="946" y="831"/>
                    </a:cubicBezTo>
                    <a:cubicBezTo>
                      <a:pt x="942" y="833"/>
                      <a:pt x="938" y="836"/>
                      <a:pt x="929" y="841"/>
                    </a:cubicBezTo>
                    <a:cubicBezTo>
                      <a:pt x="958" y="842"/>
                      <a:pt x="981" y="843"/>
                      <a:pt x="1005" y="845"/>
                    </a:cubicBezTo>
                    <a:cubicBezTo>
                      <a:pt x="1093" y="849"/>
                      <a:pt x="1153" y="891"/>
                      <a:pt x="1188" y="973"/>
                    </a:cubicBezTo>
                    <a:cubicBezTo>
                      <a:pt x="1277" y="1186"/>
                      <a:pt x="1368" y="1398"/>
                      <a:pt x="1458" y="1611"/>
                    </a:cubicBezTo>
                    <a:cubicBezTo>
                      <a:pt x="1466" y="1631"/>
                      <a:pt x="1471" y="1652"/>
                      <a:pt x="1478" y="1673"/>
                    </a:cubicBezTo>
                    <a:cubicBezTo>
                      <a:pt x="1478" y="1690"/>
                      <a:pt x="1478" y="1708"/>
                      <a:pt x="1478" y="1725"/>
                    </a:cubicBezTo>
                    <a:close/>
                    <a:moveTo>
                      <a:pt x="492" y="836"/>
                    </a:moveTo>
                    <a:cubicBezTo>
                      <a:pt x="603" y="838"/>
                      <a:pt x="710" y="840"/>
                      <a:pt x="817" y="843"/>
                    </a:cubicBezTo>
                    <a:cubicBezTo>
                      <a:pt x="712" y="755"/>
                      <a:pt x="621" y="656"/>
                      <a:pt x="525" y="555"/>
                    </a:cubicBezTo>
                    <a:cubicBezTo>
                      <a:pt x="514" y="651"/>
                      <a:pt x="503" y="742"/>
                      <a:pt x="492" y="8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-6338857" y="-3608569"/>
                <a:ext cx="1531024" cy="1727204"/>
              </a:xfrm>
              <a:custGeom>
                <a:avLst/>
                <a:gdLst>
                  <a:gd name="T0" fmla="*/ 315 w 570"/>
                  <a:gd name="T1" fmla="*/ 0 h 543"/>
                  <a:gd name="T2" fmla="*/ 381 w 570"/>
                  <a:gd name="T3" fmla="*/ 20 h 543"/>
                  <a:gd name="T4" fmla="*/ 546 w 570"/>
                  <a:gd name="T5" fmla="*/ 321 h 543"/>
                  <a:gd name="T6" fmla="*/ 288 w 570"/>
                  <a:gd name="T7" fmla="*/ 539 h 543"/>
                  <a:gd name="T8" fmla="*/ 13 w 570"/>
                  <a:gd name="T9" fmla="*/ 288 h 543"/>
                  <a:gd name="T10" fmla="*/ 238 w 570"/>
                  <a:gd name="T11" fmla="*/ 4 h 543"/>
                  <a:gd name="T12" fmla="*/ 251 w 570"/>
                  <a:gd name="T13" fmla="*/ 0 h 543"/>
                  <a:gd name="T14" fmla="*/ 315 w 570"/>
                  <a:gd name="T15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43">
                    <a:moveTo>
                      <a:pt x="315" y="0"/>
                    </a:moveTo>
                    <a:cubicBezTo>
                      <a:pt x="337" y="6"/>
                      <a:pt x="360" y="11"/>
                      <a:pt x="381" y="20"/>
                    </a:cubicBezTo>
                    <a:cubicBezTo>
                      <a:pt x="503" y="68"/>
                      <a:pt x="570" y="192"/>
                      <a:pt x="546" y="321"/>
                    </a:cubicBezTo>
                    <a:cubicBezTo>
                      <a:pt x="524" y="444"/>
                      <a:pt x="414" y="536"/>
                      <a:pt x="288" y="539"/>
                    </a:cubicBezTo>
                    <a:cubicBezTo>
                      <a:pt x="145" y="543"/>
                      <a:pt x="27" y="435"/>
                      <a:pt x="13" y="288"/>
                    </a:cubicBezTo>
                    <a:cubicBezTo>
                      <a:pt x="0" y="154"/>
                      <a:pt x="101" y="26"/>
                      <a:pt x="238" y="4"/>
                    </a:cubicBezTo>
                    <a:cubicBezTo>
                      <a:pt x="242" y="3"/>
                      <a:pt x="247" y="1"/>
                      <a:pt x="251" y="0"/>
                    </a:cubicBezTo>
                    <a:cubicBezTo>
                      <a:pt x="272" y="0"/>
                      <a:pt x="294" y="0"/>
                      <a:pt x="3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-2652727" y="-3064052"/>
                <a:ext cx="1496137" cy="1768470"/>
              </a:xfrm>
              <a:custGeom>
                <a:avLst/>
                <a:gdLst>
                  <a:gd name="T0" fmla="*/ 278 w 557"/>
                  <a:gd name="T1" fmla="*/ 0 h 556"/>
                  <a:gd name="T2" fmla="*/ 556 w 557"/>
                  <a:gd name="T3" fmla="*/ 279 h 556"/>
                  <a:gd name="T4" fmla="*/ 278 w 557"/>
                  <a:gd name="T5" fmla="*/ 556 h 556"/>
                  <a:gd name="T6" fmla="*/ 0 w 557"/>
                  <a:gd name="T7" fmla="*/ 278 h 556"/>
                  <a:gd name="T8" fmla="*/ 278 w 557"/>
                  <a:gd name="T9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7" h="556">
                    <a:moveTo>
                      <a:pt x="278" y="0"/>
                    </a:moveTo>
                    <a:cubicBezTo>
                      <a:pt x="432" y="0"/>
                      <a:pt x="557" y="125"/>
                      <a:pt x="556" y="279"/>
                    </a:cubicBezTo>
                    <a:cubicBezTo>
                      <a:pt x="555" y="431"/>
                      <a:pt x="431" y="556"/>
                      <a:pt x="278" y="556"/>
                    </a:cubicBezTo>
                    <a:cubicBezTo>
                      <a:pt x="125" y="556"/>
                      <a:pt x="0" y="432"/>
                      <a:pt x="0" y="278"/>
                    </a:cubicBezTo>
                    <a:cubicBezTo>
                      <a:pt x="0" y="124"/>
                      <a:pt x="124" y="0"/>
                      <a:pt x="2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6" name="Группа 13"/>
          <p:cNvGrpSpPr/>
          <p:nvPr/>
        </p:nvGrpSpPr>
        <p:grpSpPr>
          <a:xfrm>
            <a:off x="357158" y="4714884"/>
            <a:ext cx="2081846" cy="1540800"/>
            <a:chOff x="171004" y="4754736"/>
            <a:chExt cx="2268000" cy="15408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71004" y="4754736"/>
              <a:ext cx="2268000" cy="1540800"/>
            </a:xfrm>
            <a:prstGeom prst="roundRect">
              <a:avLst/>
            </a:prstGeom>
            <a:no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58664" y="4856460"/>
              <a:ext cx="2081088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Прочие виды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поддержки</a:t>
              </a:r>
              <a:endParaRPr lang="ru-RU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800517" y="5529240"/>
              <a:ext cx="1015144" cy="513132"/>
            </a:xfrm>
            <a:prstGeom prst="roundRect">
              <a:avLst>
                <a:gd name="adj" fmla="val 31566"/>
              </a:avLst>
            </a:prstGeom>
            <a:solidFill>
              <a:srgbClr val="B2870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35,6</a:t>
              </a:r>
              <a:endParaRPr lang="ru-RU" dirty="0"/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>
            <a:off x="2428860" y="5715016"/>
            <a:ext cx="1143008" cy="1588"/>
          </a:xfrm>
          <a:prstGeom prst="line">
            <a:avLst/>
          </a:prstGeom>
          <a:ln w="82550" cap="rnd">
            <a:solidFill>
              <a:srgbClr val="EEBB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4"/>
          <p:cNvGrpSpPr/>
          <p:nvPr/>
        </p:nvGrpSpPr>
        <p:grpSpPr>
          <a:xfrm>
            <a:off x="3571868" y="4857760"/>
            <a:ext cx="962918" cy="825642"/>
            <a:chOff x="5189125" y="5555686"/>
            <a:chExt cx="952507" cy="82564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189125" y="5949280"/>
              <a:ext cx="952507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11,6%</a:t>
              </a:r>
            </a:p>
          </p:txBody>
        </p:sp>
        <p:grpSp>
          <p:nvGrpSpPr>
            <p:cNvPr id="23" name="Группа 23"/>
            <p:cNvGrpSpPr/>
            <p:nvPr/>
          </p:nvGrpSpPr>
          <p:grpSpPr>
            <a:xfrm>
              <a:off x="5347176" y="5555686"/>
              <a:ext cx="621211" cy="465602"/>
              <a:chOff x="-4987107" y="4351686"/>
              <a:chExt cx="4841876" cy="48387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4" name="Freeform 17"/>
              <p:cNvSpPr>
                <a:spLocks noEditPoints="1"/>
              </p:cNvSpPr>
              <p:nvPr/>
            </p:nvSpPr>
            <p:spPr bwMode="auto">
              <a:xfrm>
                <a:off x="-3869505" y="4351686"/>
                <a:ext cx="2606671" cy="3092452"/>
              </a:xfrm>
              <a:custGeom>
                <a:avLst/>
                <a:gdLst>
                  <a:gd name="T0" fmla="*/ 1303 w 2545"/>
                  <a:gd name="T1" fmla="*/ 0 h 3021"/>
                  <a:gd name="T2" fmla="*/ 1505 w 2545"/>
                  <a:gd name="T3" fmla="*/ 105 h 3021"/>
                  <a:gd name="T4" fmla="*/ 1994 w 2545"/>
                  <a:gd name="T5" fmla="*/ 384 h 3021"/>
                  <a:gd name="T6" fmla="*/ 2451 w 2545"/>
                  <a:gd name="T7" fmla="*/ 646 h 3021"/>
                  <a:gd name="T8" fmla="*/ 2545 w 2545"/>
                  <a:gd name="T9" fmla="*/ 809 h 3021"/>
                  <a:gd name="T10" fmla="*/ 2545 w 2545"/>
                  <a:gd name="T11" fmla="*/ 1895 h 3021"/>
                  <a:gd name="T12" fmla="*/ 2480 w 2545"/>
                  <a:gd name="T13" fmla="*/ 2037 h 3021"/>
                  <a:gd name="T14" fmla="*/ 2111 w 2545"/>
                  <a:gd name="T15" fmla="*/ 2346 h 3021"/>
                  <a:gd name="T16" fmla="*/ 1670 w 2545"/>
                  <a:gd name="T17" fmla="*/ 2718 h 3021"/>
                  <a:gd name="T18" fmla="*/ 1380 w 2545"/>
                  <a:gd name="T19" fmla="*/ 2962 h 3021"/>
                  <a:gd name="T20" fmla="*/ 1142 w 2545"/>
                  <a:gd name="T21" fmla="*/ 2960 h 3021"/>
                  <a:gd name="T22" fmla="*/ 421 w 2545"/>
                  <a:gd name="T23" fmla="*/ 2341 h 3021"/>
                  <a:gd name="T24" fmla="*/ 64 w 2545"/>
                  <a:gd name="T25" fmla="*/ 2035 h 3021"/>
                  <a:gd name="T26" fmla="*/ 0 w 2545"/>
                  <a:gd name="T27" fmla="*/ 1895 h 3021"/>
                  <a:gd name="T28" fmla="*/ 0 w 2545"/>
                  <a:gd name="T29" fmla="*/ 1622 h 3021"/>
                  <a:gd name="T30" fmla="*/ 0 w 2545"/>
                  <a:gd name="T31" fmla="*/ 815 h 3021"/>
                  <a:gd name="T32" fmla="*/ 100 w 2545"/>
                  <a:gd name="T33" fmla="*/ 642 h 3021"/>
                  <a:gd name="T34" fmla="*/ 803 w 2545"/>
                  <a:gd name="T35" fmla="*/ 240 h 3021"/>
                  <a:gd name="T36" fmla="*/ 1178 w 2545"/>
                  <a:gd name="T37" fmla="*/ 25 h 3021"/>
                  <a:gd name="T38" fmla="*/ 1234 w 2545"/>
                  <a:gd name="T39" fmla="*/ 0 h 3021"/>
                  <a:gd name="T40" fmla="*/ 1303 w 2545"/>
                  <a:gd name="T41" fmla="*/ 0 h 3021"/>
                  <a:gd name="T42" fmla="*/ 1386 w 2545"/>
                  <a:gd name="T43" fmla="*/ 1426 h 3021"/>
                  <a:gd name="T44" fmla="*/ 2147 w 2545"/>
                  <a:gd name="T45" fmla="*/ 898 h 3021"/>
                  <a:gd name="T46" fmla="*/ 2136 w 2545"/>
                  <a:gd name="T47" fmla="*/ 891 h 3021"/>
                  <a:gd name="T48" fmla="*/ 1978 w 2545"/>
                  <a:gd name="T49" fmla="*/ 800 h 3021"/>
                  <a:gd name="T50" fmla="*/ 1284 w 2545"/>
                  <a:gd name="T51" fmla="*/ 398 h 3021"/>
                  <a:gd name="T52" fmla="*/ 1261 w 2545"/>
                  <a:gd name="T53" fmla="*/ 398 h 3021"/>
                  <a:gd name="T54" fmla="*/ 623 w 2545"/>
                  <a:gd name="T55" fmla="*/ 767 h 3021"/>
                  <a:gd name="T56" fmla="*/ 534 w 2545"/>
                  <a:gd name="T57" fmla="*/ 818 h 3021"/>
                  <a:gd name="T58" fmla="*/ 1386 w 2545"/>
                  <a:gd name="T59" fmla="*/ 1426 h 3021"/>
                  <a:gd name="T60" fmla="*/ 364 w 2545"/>
                  <a:gd name="T61" fmla="*/ 1143 h 3021"/>
                  <a:gd name="T62" fmla="*/ 364 w 2545"/>
                  <a:gd name="T63" fmla="*/ 1153 h 3021"/>
                  <a:gd name="T64" fmla="*/ 364 w 2545"/>
                  <a:gd name="T65" fmla="*/ 1796 h 3021"/>
                  <a:gd name="T66" fmla="*/ 372 w 2545"/>
                  <a:gd name="T67" fmla="*/ 1814 h 3021"/>
                  <a:gd name="T68" fmla="*/ 470 w 2545"/>
                  <a:gd name="T69" fmla="*/ 1899 h 3021"/>
                  <a:gd name="T70" fmla="*/ 817 w 2545"/>
                  <a:gd name="T71" fmla="*/ 2200 h 3021"/>
                  <a:gd name="T72" fmla="*/ 1196 w 2545"/>
                  <a:gd name="T73" fmla="*/ 2529 h 3021"/>
                  <a:gd name="T74" fmla="*/ 1260 w 2545"/>
                  <a:gd name="T75" fmla="*/ 2584 h 3021"/>
                  <a:gd name="T76" fmla="*/ 1273 w 2545"/>
                  <a:gd name="T77" fmla="*/ 2560 h 3021"/>
                  <a:gd name="T78" fmla="*/ 1273 w 2545"/>
                  <a:gd name="T79" fmla="*/ 1804 h 3021"/>
                  <a:gd name="T80" fmla="*/ 1273 w 2545"/>
                  <a:gd name="T81" fmla="*/ 1797 h 3021"/>
                  <a:gd name="T82" fmla="*/ 1267 w 2545"/>
                  <a:gd name="T83" fmla="*/ 1788 h 3021"/>
                  <a:gd name="T84" fmla="*/ 1121 w 2545"/>
                  <a:gd name="T85" fmla="*/ 1684 h 3021"/>
                  <a:gd name="T86" fmla="*/ 463 w 2545"/>
                  <a:gd name="T87" fmla="*/ 1213 h 3021"/>
                  <a:gd name="T88" fmla="*/ 364 w 2545"/>
                  <a:gd name="T89" fmla="*/ 1143 h 3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45" h="3021">
                    <a:moveTo>
                      <a:pt x="1303" y="0"/>
                    </a:moveTo>
                    <a:cubicBezTo>
                      <a:pt x="1378" y="21"/>
                      <a:pt x="1439" y="67"/>
                      <a:pt x="1505" y="105"/>
                    </a:cubicBezTo>
                    <a:cubicBezTo>
                      <a:pt x="1669" y="197"/>
                      <a:pt x="1831" y="291"/>
                      <a:pt x="1994" y="384"/>
                    </a:cubicBezTo>
                    <a:cubicBezTo>
                      <a:pt x="2146" y="471"/>
                      <a:pt x="2299" y="558"/>
                      <a:pt x="2451" y="646"/>
                    </a:cubicBezTo>
                    <a:cubicBezTo>
                      <a:pt x="2513" y="682"/>
                      <a:pt x="2545" y="736"/>
                      <a:pt x="2545" y="809"/>
                    </a:cubicBezTo>
                    <a:cubicBezTo>
                      <a:pt x="2545" y="1171"/>
                      <a:pt x="2545" y="1533"/>
                      <a:pt x="2545" y="1895"/>
                    </a:cubicBezTo>
                    <a:cubicBezTo>
                      <a:pt x="2545" y="1952"/>
                      <a:pt x="2524" y="2000"/>
                      <a:pt x="2480" y="2037"/>
                    </a:cubicBezTo>
                    <a:cubicBezTo>
                      <a:pt x="2357" y="2140"/>
                      <a:pt x="2234" y="2243"/>
                      <a:pt x="2111" y="2346"/>
                    </a:cubicBezTo>
                    <a:cubicBezTo>
                      <a:pt x="1964" y="2470"/>
                      <a:pt x="1817" y="2594"/>
                      <a:pt x="1670" y="2718"/>
                    </a:cubicBezTo>
                    <a:cubicBezTo>
                      <a:pt x="1573" y="2799"/>
                      <a:pt x="1477" y="2881"/>
                      <a:pt x="1380" y="2962"/>
                    </a:cubicBezTo>
                    <a:cubicBezTo>
                      <a:pt x="1309" y="3021"/>
                      <a:pt x="1213" y="3020"/>
                      <a:pt x="1142" y="2960"/>
                    </a:cubicBezTo>
                    <a:cubicBezTo>
                      <a:pt x="902" y="2754"/>
                      <a:pt x="661" y="2548"/>
                      <a:pt x="421" y="2341"/>
                    </a:cubicBezTo>
                    <a:cubicBezTo>
                      <a:pt x="302" y="2239"/>
                      <a:pt x="183" y="2137"/>
                      <a:pt x="64" y="2035"/>
                    </a:cubicBezTo>
                    <a:cubicBezTo>
                      <a:pt x="21" y="1998"/>
                      <a:pt x="0" y="1951"/>
                      <a:pt x="0" y="1895"/>
                    </a:cubicBezTo>
                    <a:cubicBezTo>
                      <a:pt x="0" y="1804"/>
                      <a:pt x="0" y="1713"/>
                      <a:pt x="0" y="1622"/>
                    </a:cubicBezTo>
                    <a:cubicBezTo>
                      <a:pt x="0" y="1353"/>
                      <a:pt x="1" y="1084"/>
                      <a:pt x="0" y="815"/>
                    </a:cubicBezTo>
                    <a:cubicBezTo>
                      <a:pt x="0" y="737"/>
                      <a:pt x="33" y="681"/>
                      <a:pt x="100" y="642"/>
                    </a:cubicBezTo>
                    <a:cubicBezTo>
                      <a:pt x="335" y="509"/>
                      <a:pt x="569" y="374"/>
                      <a:pt x="803" y="240"/>
                    </a:cubicBezTo>
                    <a:cubicBezTo>
                      <a:pt x="928" y="168"/>
                      <a:pt x="1053" y="96"/>
                      <a:pt x="1178" y="25"/>
                    </a:cubicBezTo>
                    <a:cubicBezTo>
                      <a:pt x="1196" y="15"/>
                      <a:pt x="1215" y="8"/>
                      <a:pt x="1234" y="0"/>
                    </a:cubicBezTo>
                    <a:cubicBezTo>
                      <a:pt x="1257" y="0"/>
                      <a:pt x="1280" y="0"/>
                      <a:pt x="1303" y="0"/>
                    </a:cubicBezTo>
                    <a:close/>
                    <a:moveTo>
                      <a:pt x="1386" y="1426"/>
                    </a:moveTo>
                    <a:cubicBezTo>
                      <a:pt x="1640" y="1250"/>
                      <a:pt x="1893" y="1074"/>
                      <a:pt x="2147" y="898"/>
                    </a:cubicBezTo>
                    <a:cubicBezTo>
                      <a:pt x="2143" y="895"/>
                      <a:pt x="2140" y="893"/>
                      <a:pt x="2136" y="891"/>
                    </a:cubicBezTo>
                    <a:cubicBezTo>
                      <a:pt x="2084" y="861"/>
                      <a:pt x="2031" y="830"/>
                      <a:pt x="1978" y="800"/>
                    </a:cubicBezTo>
                    <a:cubicBezTo>
                      <a:pt x="1747" y="666"/>
                      <a:pt x="1515" y="532"/>
                      <a:pt x="1284" y="398"/>
                    </a:cubicBezTo>
                    <a:cubicBezTo>
                      <a:pt x="1275" y="393"/>
                      <a:pt x="1270" y="394"/>
                      <a:pt x="1261" y="398"/>
                    </a:cubicBezTo>
                    <a:cubicBezTo>
                      <a:pt x="1049" y="521"/>
                      <a:pt x="836" y="644"/>
                      <a:pt x="623" y="767"/>
                    </a:cubicBezTo>
                    <a:cubicBezTo>
                      <a:pt x="594" y="783"/>
                      <a:pt x="565" y="800"/>
                      <a:pt x="534" y="818"/>
                    </a:cubicBezTo>
                    <a:cubicBezTo>
                      <a:pt x="819" y="1021"/>
                      <a:pt x="1102" y="1223"/>
                      <a:pt x="1386" y="1426"/>
                    </a:cubicBezTo>
                    <a:close/>
                    <a:moveTo>
                      <a:pt x="364" y="1143"/>
                    </a:moveTo>
                    <a:cubicBezTo>
                      <a:pt x="364" y="1147"/>
                      <a:pt x="364" y="1150"/>
                      <a:pt x="364" y="1153"/>
                    </a:cubicBezTo>
                    <a:cubicBezTo>
                      <a:pt x="364" y="1367"/>
                      <a:pt x="364" y="1582"/>
                      <a:pt x="364" y="1796"/>
                    </a:cubicBezTo>
                    <a:cubicBezTo>
                      <a:pt x="364" y="1804"/>
                      <a:pt x="366" y="1809"/>
                      <a:pt x="372" y="1814"/>
                    </a:cubicBezTo>
                    <a:cubicBezTo>
                      <a:pt x="405" y="1842"/>
                      <a:pt x="438" y="1871"/>
                      <a:pt x="470" y="1899"/>
                    </a:cubicBezTo>
                    <a:cubicBezTo>
                      <a:pt x="586" y="2000"/>
                      <a:pt x="701" y="2100"/>
                      <a:pt x="817" y="2200"/>
                    </a:cubicBezTo>
                    <a:cubicBezTo>
                      <a:pt x="943" y="2310"/>
                      <a:pt x="1070" y="2419"/>
                      <a:pt x="1196" y="2529"/>
                    </a:cubicBezTo>
                    <a:cubicBezTo>
                      <a:pt x="1217" y="2547"/>
                      <a:pt x="1239" y="2566"/>
                      <a:pt x="1260" y="2584"/>
                    </a:cubicBezTo>
                    <a:cubicBezTo>
                      <a:pt x="1272" y="2579"/>
                      <a:pt x="1273" y="2570"/>
                      <a:pt x="1273" y="2560"/>
                    </a:cubicBezTo>
                    <a:cubicBezTo>
                      <a:pt x="1273" y="2308"/>
                      <a:pt x="1273" y="2056"/>
                      <a:pt x="1273" y="1804"/>
                    </a:cubicBezTo>
                    <a:cubicBezTo>
                      <a:pt x="1273" y="1802"/>
                      <a:pt x="1274" y="1799"/>
                      <a:pt x="1273" y="1797"/>
                    </a:cubicBezTo>
                    <a:cubicBezTo>
                      <a:pt x="1272" y="1793"/>
                      <a:pt x="1270" y="1789"/>
                      <a:pt x="1267" y="1788"/>
                    </a:cubicBezTo>
                    <a:cubicBezTo>
                      <a:pt x="1219" y="1753"/>
                      <a:pt x="1169" y="1718"/>
                      <a:pt x="1121" y="1684"/>
                    </a:cubicBezTo>
                    <a:cubicBezTo>
                      <a:pt x="901" y="1527"/>
                      <a:pt x="682" y="1370"/>
                      <a:pt x="463" y="1213"/>
                    </a:cubicBezTo>
                    <a:cubicBezTo>
                      <a:pt x="431" y="1190"/>
                      <a:pt x="398" y="1167"/>
                      <a:pt x="364" y="1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-4987107" y="5240689"/>
                <a:ext cx="2049460" cy="3949697"/>
              </a:xfrm>
              <a:custGeom>
                <a:avLst/>
                <a:gdLst>
                  <a:gd name="T0" fmla="*/ 546 w 2001"/>
                  <a:gd name="T1" fmla="*/ 1141 h 3858"/>
                  <a:gd name="T2" fmla="*/ 318 w 2001"/>
                  <a:gd name="T3" fmla="*/ 1263 h 3858"/>
                  <a:gd name="T4" fmla="*/ 182 w 2001"/>
                  <a:gd name="T5" fmla="*/ 1569 h 3858"/>
                  <a:gd name="T6" fmla="*/ 196 w 2001"/>
                  <a:gd name="T7" fmla="*/ 1718 h 3858"/>
                  <a:gd name="T8" fmla="*/ 285 w 2001"/>
                  <a:gd name="T9" fmla="*/ 1880 h 3858"/>
                  <a:gd name="T10" fmla="*/ 379 w 2001"/>
                  <a:gd name="T11" fmla="*/ 1981 h 3858"/>
                  <a:gd name="T12" fmla="*/ 827 w 2001"/>
                  <a:gd name="T13" fmla="*/ 2430 h 3858"/>
                  <a:gd name="T14" fmla="*/ 1002 w 2001"/>
                  <a:gd name="T15" fmla="*/ 2532 h 3858"/>
                  <a:gd name="T16" fmla="*/ 1225 w 2001"/>
                  <a:gd name="T17" fmla="*/ 2557 h 3858"/>
                  <a:gd name="T18" fmla="*/ 1217 w 2001"/>
                  <a:gd name="T19" fmla="*/ 2547 h 3858"/>
                  <a:gd name="T20" fmla="*/ 538 w 2001"/>
                  <a:gd name="T21" fmla="*/ 1873 h 3858"/>
                  <a:gd name="T22" fmla="*/ 430 w 2001"/>
                  <a:gd name="T23" fmla="*/ 1763 h 3858"/>
                  <a:gd name="T24" fmla="*/ 558 w 2001"/>
                  <a:gd name="T25" fmla="*/ 1324 h 3858"/>
                  <a:gd name="T26" fmla="*/ 831 w 2001"/>
                  <a:gd name="T27" fmla="*/ 1395 h 3858"/>
                  <a:gd name="T28" fmla="*/ 1647 w 2001"/>
                  <a:gd name="T29" fmla="*/ 2210 h 3858"/>
                  <a:gd name="T30" fmla="*/ 1881 w 2001"/>
                  <a:gd name="T31" fmla="*/ 2533 h 3858"/>
                  <a:gd name="T32" fmla="*/ 1980 w 2001"/>
                  <a:gd name="T33" fmla="*/ 2848 h 3858"/>
                  <a:gd name="T34" fmla="*/ 2000 w 2001"/>
                  <a:gd name="T35" fmla="*/ 3179 h 3858"/>
                  <a:gd name="T36" fmla="*/ 1995 w 2001"/>
                  <a:gd name="T37" fmla="*/ 3748 h 3858"/>
                  <a:gd name="T38" fmla="*/ 1995 w 2001"/>
                  <a:gd name="T39" fmla="*/ 3842 h 3858"/>
                  <a:gd name="T40" fmla="*/ 1994 w 2001"/>
                  <a:gd name="T41" fmla="*/ 3858 h 3858"/>
                  <a:gd name="T42" fmla="*/ 1091 w 2001"/>
                  <a:gd name="T43" fmla="*/ 3858 h 3858"/>
                  <a:gd name="T44" fmla="*/ 1091 w 2001"/>
                  <a:gd name="T45" fmla="*/ 3839 h 3858"/>
                  <a:gd name="T46" fmla="*/ 1091 w 2001"/>
                  <a:gd name="T47" fmla="*/ 3329 h 3858"/>
                  <a:gd name="T48" fmla="*/ 1082 w 2001"/>
                  <a:gd name="T49" fmla="*/ 3302 h 3858"/>
                  <a:gd name="T50" fmla="*/ 741 w 2001"/>
                  <a:gd name="T51" fmla="*/ 2909 h 3858"/>
                  <a:gd name="T52" fmla="*/ 448 w 2001"/>
                  <a:gd name="T53" fmla="*/ 2572 h 3858"/>
                  <a:gd name="T54" fmla="*/ 139 w 2001"/>
                  <a:gd name="T55" fmla="*/ 2225 h 3858"/>
                  <a:gd name="T56" fmla="*/ 12 w 2001"/>
                  <a:gd name="T57" fmla="*/ 1938 h 3858"/>
                  <a:gd name="T58" fmla="*/ 0 w 2001"/>
                  <a:gd name="T59" fmla="*/ 1726 h 3858"/>
                  <a:gd name="T60" fmla="*/ 0 w 2001"/>
                  <a:gd name="T61" fmla="*/ 316 h 3858"/>
                  <a:gd name="T62" fmla="*/ 184 w 2001"/>
                  <a:gd name="T63" fmla="*/ 55 h 3858"/>
                  <a:gd name="T64" fmla="*/ 542 w 2001"/>
                  <a:gd name="T65" fmla="*/ 271 h 3858"/>
                  <a:gd name="T66" fmla="*/ 546 w 2001"/>
                  <a:gd name="T67" fmla="*/ 317 h 3858"/>
                  <a:gd name="T68" fmla="*/ 546 w 2001"/>
                  <a:gd name="T69" fmla="*/ 1127 h 3858"/>
                  <a:gd name="T70" fmla="*/ 546 w 2001"/>
                  <a:gd name="T71" fmla="*/ 1141 h 3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1" h="3858">
                    <a:moveTo>
                      <a:pt x="546" y="1141"/>
                    </a:moveTo>
                    <a:cubicBezTo>
                      <a:pt x="455" y="1158"/>
                      <a:pt x="382" y="1203"/>
                      <a:pt x="318" y="1263"/>
                    </a:cubicBezTo>
                    <a:cubicBezTo>
                      <a:pt x="231" y="1346"/>
                      <a:pt x="182" y="1447"/>
                      <a:pt x="182" y="1569"/>
                    </a:cubicBezTo>
                    <a:cubicBezTo>
                      <a:pt x="182" y="1619"/>
                      <a:pt x="184" y="1669"/>
                      <a:pt x="196" y="1718"/>
                    </a:cubicBezTo>
                    <a:cubicBezTo>
                      <a:pt x="211" y="1780"/>
                      <a:pt x="243" y="1833"/>
                      <a:pt x="285" y="1880"/>
                    </a:cubicBezTo>
                    <a:cubicBezTo>
                      <a:pt x="315" y="1915"/>
                      <a:pt x="347" y="1949"/>
                      <a:pt x="379" y="1981"/>
                    </a:cubicBezTo>
                    <a:cubicBezTo>
                      <a:pt x="528" y="2131"/>
                      <a:pt x="679" y="2280"/>
                      <a:pt x="827" y="2430"/>
                    </a:cubicBezTo>
                    <a:cubicBezTo>
                      <a:pt x="877" y="2481"/>
                      <a:pt x="935" y="2514"/>
                      <a:pt x="1002" y="2532"/>
                    </a:cubicBezTo>
                    <a:cubicBezTo>
                      <a:pt x="1075" y="2551"/>
                      <a:pt x="1148" y="2559"/>
                      <a:pt x="1225" y="2557"/>
                    </a:cubicBezTo>
                    <a:cubicBezTo>
                      <a:pt x="1222" y="2553"/>
                      <a:pt x="1220" y="2550"/>
                      <a:pt x="1217" y="2547"/>
                    </a:cubicBezTo>
                    <a:cubicBezTo>
                      <a:pt x="991" y="2322"/>
                      <a:pt x="765" y="2098"/>
                      <a:pt x="538" y="1873"/>
                    </a:cubicBezTo>
                    <a:cubicBezTo>
                      <a:pt x="502" y="1836"/>
                      <a:pt x="464" y="1802"/>
                      <a:pt x="430" y="1763"/>
                    </a:cubicBezTo>
                    <a:cubicBezTo>
                      <a:pt x="299" y="1617"/>
                      <a:pt x="370" y="1377"/>
                      <a:pt x="558" y="1324"/>
                    </a:cubicBezTo>
                    <a:cubicBezTo>
                      <a:pt x="662" y="1295"/>
                      <a:pt x="755" y="1318"/>
                      <a:pt x="831" y="1395"/>
                    </a:cubicBezTo>
                    <a:cubicBezTo>
                      <a:pt x="1104" y="1666"/>
                      <a:pt x="1375" y="1938"/>
                      <a:pt x="1647" y="2210"/>
                    </a:cubicBezTo>
                    <a:cubicBezTo>
                      <a:pt x="1742" y="2305"/>
                      <a:pt x="1822" y="2412"/>
                      <a:pt x="1881" y="2533"/>
                    </a:cubicBezTo>
                    <a:cubicBezTo>
                      <a:pt x="1930" y="2633"/>
                      <a:pt x="1962" y="2738"/>
                      <a:pt x="1980" y="2848"/>
                    </a:cubicBezTo>
                    <a:cubicBezTo>
                      <a:pt x="1999" y="2958"/>
                      <a:pt x="2001" y="3068"/>
                      <a:pt x="2000" y="3179"/>
                    </a:cubicBezTo>
                    <a:cubicBezTo>
                      <a:pt x="1999" y="3369"/>
                      <a:pt x="1997" y="3558"/>
                      <a:pt x="1995" y="3748"/>
                    </a:cubicBezTo>
                    <a:cubicBezTo>
                      <a:pt x="1995" y="3779"/>
                      <a:pt x="1995" y="3811"/>
                      <a:pt x="1995" y="3842"/>
                    </a:cubicBezTo>
                    <a:cubicBezTo>
                      <a:pt x="1995" y="3847"/>
                      <a:pt x="1994" y="3852"/>
                      <a:pt x="1994" y="3858"/>
                    </a:cubicBezTo>
                    <a:cubicBezTo>
                      <a:pt x="1693" y="3858"/>
                      <a:pt x="1393" y="3858"/>
                      <a:pt x="1091" y="3858"/>
                    </a:cubicBezTo>
                    <a:cubicBezTo>
                      <a:pt x="1091" y="3851"/>
                      <a:pt x="1091" y="3845"/>
                      <a:pt x="1091" y="3839"/>
                    </a:cubicBezTo>
                    <a:cubicBezTo>
                      <a:pt x="1091" y="3669"/>
                      <a:pt x="1091" y="3499"/>
                      <a:pt x="1091" y="3329"/>
                    </a:cubicBezTo>
                    <a:cubicBezTo>
                      <a:pt x="1091" y="3318"/>
                      <a:pt x="1089" y="3310"/>
                      <a:pt x="1082" y="3302"/>
                    </a:cubicBezTo>
                    <a:cubicBezTo>
                      <a:pt x="968" y="3171"/>
                      <a:pt x="854" y="3040"/>
                      <a:pt x="741" y="2909"/>
                    </a:cubicBezTo>
                    <a:cubicBezTo>
                      <a:pt x="643" y="2796"/>
                      <a:pt x="546" y="2683"/>
                      <a:pt x="448" y="2572"/>
                    </a:cubicBezTo>
                    <a:cubicBezTo>
                      <a:pt x="346" y="2455"/>
                      <a:pt x="243" y="2339"/>
                      <a:pt x="139" y="2225"/>
                    </a:cubicBezTo>
                    <a:cubicBezTo>
                      <a:pt x="64" y="2143"/>
                      <a:pt x="25" y="2047"/>
                      <a:pt x="12" y="1938"/>
                    </a:cubicBezTo>
                    <a:cubicBezTo>
                      <a:pt x="3" y="1868"/>
                      <a:pt x="0" y="1797"/>
                      <a:pt x="0" y="1726"/>
                    </a:cubicBezTo>
                    <a:cubicBezTo>
                      <a:pt x="0" y="1256"/>
                      <a:pt x="0" y="786"/>
                      <a:pt x="0" y="316"/>
                    </a:cubicBezTo>
                    <a:cubicBezTo>
                      <a:pt x="0" y="196"/>
                      <a:pt x="73" y="93"/>
                      <a:pt x="184" y="55"/>
                    </a:cubicBezTo>
                    <a:cubicBezTo>
                      <a:pt x="345" y="0"/>
                      <a:pt x="516" y="103"/>
                      <a:pt x="542" y="271"/>
                    </a:cubicBezTo>
                    <a:cubicBezTo>
                      <a:pt x="545" y="286"/>
                      <a:pt x="546" y="302"/>
                      <a:pt x="546" y="317"/>
                    </a:cubicBezTo>
                    <a:cubicBezTo>
                      <a:pt x="546" y="587"/>
                      <a:pt x="546" y="857"/>
                      <a:pt x="546" y="1127"/>
                    </a:cubicBezTo>
                    <a:cubicBezTo>
                      <a:pt x="546" y="1131"/>
                      <a:pt x="546" y="1136"/>
                      <a:pt x="546" y="1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-2194691" y="5258149"/>
                <a:ext cx="2049460" cy="3932237"/>
              </a:xfrm>
              <a:custGeom>
                <a:avLst/>
                <a:gdLst>
                  <a:gd name="T0" fmla="*/ 909 w 2001"/>
                  <a:gd name="T1" fmla="*/ 3842 h 3842"/>
                  <a:gd name="T2" fmla="*/ 6 w 2001"/>
                  <a:gd name="T3" fmla="*/ 3842 h 3842"/>
                  <a:gd name="T4" fmla="*/ 6 w 2001"/>
                  <a:gd name="T5" fmla="*/ 3797 h 3842"/>
                  <a:gd name="T6" fmla="*/ 1 w 2001"/>
                  <a:gd name="T7" fmla="*/ 3055 h 3842"/>
                  <a:gd name="T8" fmla="*/ 81 w 2001"/>
                  <a:gd name="T9" fmla="*/ 2604 h 3842"/>
                  <a:gd name="T10" fmla="*/ 319 w 2001"/>
                  <a:gd name="T11" fmla="*/ 2230 h 3842"/>
                  <a:gd name="T12" fmla="*/ 776 w 2001"/>
                  <a:gd name="T13" fmla="*/ 1771 h 3842"/>
                  <a:gd name="T14" fmla="*/ 1166 w 2001"/>
                  <a:gd name="T15" fmla="*/ 1381 h 3842"/>
                  <a:gd name="T16" fmla="*/ 1369 w 2001"/>
                  <a:gd name="T17" fmla="*/ 1296 h 3842"/>
                  <a:gd name="T18" fmla="*/ 1635 w 2001"/>
                  <a:gd name="T19" fmla="*/ 1543 h 3842"/>
                  <a:gd name="T20" fmla="*/ 1555 w 2001"/>
                  <a:gd name="T21" fmla="*/ 1764 h 3842"/>
                  <a:gd name="T22" fmla="*/ 1161 w 2001"/>
                  <a:gd name="T23" fmla="*/ 2156 h 3842"/>
                  <a:gd name="T24" fmla="*/ 783 w 2001"/>
                  <a:gd name="T25" fmla="*/ 2531 h 3842"/>
                  <a:gd name="T26" fmla="*/ 774 w 2001"/>
                  <a:gd name="T27" fmla="*/ 2541 h 3842"/>
                  <a:gd name="T28" fmla="*/ 825 w 2001"/>
                  <a:gd name="T29" fmla="*/ 2541 h 3842"/>
                  <a:gd name="T30" fmla="*/ 1040 w 2001"/>
                  <a:gd name="T31" fmla="*/ 2502 h 3842"/>
                  <a:gd name="T32" fmla="*/ 1166 w 2001"/>
                  <a:gd name="T33" fmla="*/ 2421 h 3842"/>
                  <a:gd name="T34" fmla="*/ 1650 w 2001"/>
                  <a:gd name="T35" fmla="*/ 1937 h 3842"/>
                  <a:gd name="T36" fmla="*/ 1765 w 2001"/>
                  <a:gd name="T37" fmla="*/ 1796 h 3842"/>
                  <a:gd name="T38" fmla="*/ 1814 w 2001"/>
                  <a:gd name="T39" fmla="*/ 1640 h 3842"/>
                  <a:gd name="T40" fmla="*/ 1816 w 2001"/>
                  <a:gd name="T41" fmla="*/ 1512 h 3842"/>
                  <a:gd name="T42" fmla="*/ 1721 w 2001"/>
                  <a:gd name="T43" fmla="*/ 1288 h 3842"/>
                  <a:gd name="T44" fmla="*/ 1501 w 2001"/>
                  <a:gd name="T45" fmla="*/ 1136 h 3842"/>
                  <a:gd name="T46" fmla="*/ 1456 w 2001"/>
                  <a:gd name="T47" fmla="*/ 1125 h 3842"/>
                  <a:gd name="T48" fmla="*/ 1455 w 2001"/>
                  <a:gd name="T49" fmla="*/ 1111 h 3842"/>
                  <a:gd name="T50" fmla="*/ 1455 w 2001"/>
                  <a:gd name="T51" fmla="*/ 291 h 3842"/>
                  <a:gd name="T52" fmla="*/ 1672 w 2001"/>
                  <a:gd name="T53" fmla="*/ 30 h 3842"/>
                  <a:gd name="T54" fmla="*/ 1997 w 2001"/>
                  <a:gd name="T55" fmla="*/ 253 h 3842"/>
                  <a:gd name="T56" fmla="*/ 2000 w 2001"/>
                  <a:gd name="T57" fmla="*/ 304 h 3842"/>
                  <a:gd name="T58" fmla="*/ 2000 w 2001"/>
                  <a:gd name="T59" fmla="*/ 1717 h 3842"/>
                  <a:gd name="T60" fmla="*/ 1983 w 2001"/>
                  <a:gd name="T61" fmla="*/ 1962 h 3842"/>
                  <a:gd name="T62" fmla="*/ 1852 w 2001"/>
                  <a:gd name="T63" fmla="*/ 2220 h 3842"/>
                  <a:gd name="T64" fmla="*/ 1360 w 2001"/>
                  <a:gd name="T65" fmla="*/ 2777 h 3842"/>
                  <a:gd name="T66" fmla="*/ 920 w 2001"/>
                  <a:gd name="T67" fmla="*/ 3284 h 3842"/>
                  <a:gd name="T68" fmla="*/ 909 w 2001"/>
                  <a:gd name="T69" fmla="*/ 3314 h 3842"/>
                  <a:gd name="T70" fmla="*/ 909 w 2001"/>
                  <a:gd name="T71" fmla="*/ 3823 h 3842"/>
                  <a:gd name="T72" fmla="*/ 909 w 2001"/>
                  <a:gd name="T73" fmla="*/ 3842 h 3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1" h="3842">
                    <a:moveTo>
                      <a:pt x="909" y="3842"/>
                    </a:moveTo>
                    <a:cubicBezTo>
                      <a:pt x="608" y="3842"/>
                      <a:pt x="308" y="3842"/>
                      <a:pt x="6" y="3842"/>
                    </a:cubicBezTo>
                    <a:cubicBezTo>
                      <a:pt x="6" y="3827"/>
                      <a:pt x="6" y="3812"/>
                      <a:pt x="6" y="3797"/>
                    </a:cubicBezTo>
                    <a:cubicBezTo>
                      <a:pt x="4" y="3550"/>
                      <a:pt x="0" y="3302"/>
                      <a:pt x="1" y="3055"/>
                    </a:cubicBezTo>
                    <a:cubicBezTo>
                      <a:pt x="1" y="2900"/>
                      <a:pt x="26" y="2749"/>
                      <a:pt x="81" y="2604"/>
                    </a:cubicBezTo>
                    <a:cubicBezTo>
                      <a:pt x="135" y="2464"/>
                      <a:pt x="214" y="2338"/>
                      <a:pt x="319" y="2230"/>
                    </a:cubicBezTo>
                    <a:cubicBezTo>
                      <a:pt x="470" y="2076"/>
                      <a:pt x="624" y="1924"/>
                      <a:pt x="776" y="1771"/>
                    </a:cubicBezTo>
                    <a:cubicBezTo>
                      <a:pt x="906" y="1641"/>
                      <a:pt x="1036" y="1511"/>
                      <a:pt x="1166" y="1381"/>
                    </a:cubicBezTo>
                    <a:cubicBezTo>
                      <a:pt x="1222" y="1324"/>
                      <a:pt x="1290" y="1296"/>
                      <a:pt x="1369" y="1296"/>
                    </a:cubicBezTo>
                    <a:cubicBezTo>
                      <a:pt x="1507" y="1298"/>
                      <a:pt x="1623" y="1406"/>
                      <a:pt x="1635" y="1543"/>
                    </a:cubicBezTo>
                    <a:cubicBezTo>
                      <a:pt x="1643" y="1629"/>
                      <a:pt x="1616" y="1703"/>
                      <a:pt x="1555" y="1764"/>
                    </a:cubicBezTo>
                    <a:cubicBezTo>
                      <a:pt x="1424" y="1895"/>
                      <a:pt x="1293" y="2025"/>
                      <a:pt x="1161" y="2156"/>
                    </a:cubicBezTo>
                    <a:cubicBezTo>
                      <a:pt x="1035" y="2281"/>
                      <a:pt x="909" y="2406"/>
                      <a:pt x="783" y="2531"/>
                    </a:cubicBezTo>
                    <a:cubicBezTo>
                      <a:pt x="781" y="2533"/>
                      <a:pt x="779" y="2536"/>
                      <a:pt x="774" y="2541"/>
                    </a:cubicBezTo>
                    <a:cubicBezTo>
                      <a:pt x="793" y="2541"/>
                      <a:pt x="809" y="2542"/>
                      <a:pt x="825" y="2541"/>
                    </a:cubicBezTo>
                    <a:cubicBezTo>
                      <a:pt x="898" y="2538"/>
                      <a:pt x="971" y="2528"/>
                      <a:pt x="1040" y="2502"/>
                    </a:cubicBezTo>
                    <a:cubicBezTo>
                      <a:pt x="1088" y="2484"/>
                      <a:pt x="1130" y="2458"/>
                      <a:pt x="1166" y="2421"/>
                    </a:cubicBezTo>
                    <a:cubicBezTo>
                      <a:pt x="1327" y="2259"/>
                      <a:pt x="1489" y="2099"/>
                      <a:pt x="1650" y="1937"/>
                    </a:cubicBezTo>
                    <a:cubicBezTo>
                      <a:pt x="1693" y="1894"/>
                      <a:pt x="1733" y="1848"/>
                      <a:pt x="1765" y="1796"/>
                    </a:cubicBezTo>
                    <a:cubicBezTo>
                      <a:pt x="1795" y="1748"/>
                      <a:pt x="1810" y="1696"/>
                      <a:pt x="1814" y="1640"/>
                    </a:cubicBezTo>
                    <a:cubicBezTo>
                      <a:pt x="1818" y="1598"/>
                      <a:pt x="1819" y="1554"/>
                      <a:pt x="1816" y="1512"/>
                    </a:cubicBezTo>
                    <a:cubicBezTo>
                      <a:pt x="1809" y="1427"/>
                      <a:pt x="1775" y="1353"/>
                      <a:pt x="1721" y="1288"/>
                    </a:cubicBezTo>
                    <a:cubicBezTo>
                      <a:pt x="1661" y="1218"/>
                      <a:pt x="1589" y="1165"/>
                      <a:pt x="1501" y="1136"/>
                    </a:cubicBezTo>
                    <a:cubicBezTo>
                      <a:pt x="1486" y="1131"/>
                      <a:pt x="1472" y="1129"/>
                      <a:pt x="1456" y="1125"/>
                    </a:cubicBezTo>
                    <a:cubicBezTo>
                      <a:pt x="1456" y="1121"/>
                      <a:pt x="1455" y="1116"/>
                      <a:pt x="1455" y="1111"/>
                    </a:cubicBezTo>
                    <a:cubicBezTo>
                      <a:pt x="1455" y="838"/>
                      <a:pt x="1455" y="564"/>
                      <a:pt x="1455" y="291"/>
                    </a:cubicBezTo>
                    <a:cubicBezTo>
                      <a:pt x="1455" y="167"/>
                      <a:pt x="1550" y="53"/>
                      <a:pt x="1672" y="30"/>
                    </a:cubicBezTo>
                    <a:cubicBezTo>
                      <a:pt x="1827" y="0"/>
                      <a:pt x="1969" y="98"/>
                      <a:pt x="1997" y="253"/>
                    </a:cubicBezTo>
                    <a:cubicBezTo>
                      <a:pt x="2000" y="270"/>
                      <a:pt x="2000" y="287"/>
                      <a:pt x="2000" y="304"/>
                    </a:cubicBezTo>
                    <a:cubicBezTo>
                      <a:pt x="2001" y="775"/>
                      <a:pt x="2001" y="1246"/>
                      <a:pt x="2000" y="1717"/>
                    </a:cubicBezTo>
                    <a:cubicBezTo>
                      <a:pt x="2000" y="1799"/>
                      <a:pt x="1996" y="1881"/>
                      <a:pt x="1983" y="1962"/>
                    </a:cubicBezTo>
                    <a:cubicBezTo>
                      <a:pt x="1966" y="2061"/>
                      <a:pt x="1920" y="2145"/>
                      <a:pt x="1852" y="2220"/>
                    </a:cubicBezTo>
                    <a:cubicBezTo>
                      <a:pt x="1687" y="2404"/>
                      <a:pt x="1523" y="2590"/>
                      <a:pt x="1360" y="2777"/>
                    </a:cubicBezTo>
                    <a:cubicBezTo>
                      <a:pt x="1213" y="2945"/>
                      <a:pt x="1067" y="3115"/>
                      <a:pt x="920" y="3284"/>
                    </a:cubicBezTo>
                    <a:cubicBezTo>
                      <a:pt x="912" y="3293"/>
                      <a:pt x="909" y="3302"/>
                      <a:pt x="909" y="3314"/>
                    </a:cubicBezTo>
                    <a:cubicBezTo>
                      <a:pt x="909" y="3483"/>
                      <a:pt x="909" y="3653"/>
                      <a:pt x="909" y="3823"/>
                    </a:cubicBezTo>
                    <a:cubicBezTo>
                      <a:pt x="909" y="3829"/>
                      <a:pt x="909" y="3835"/>
                      <a:pt x="909" y="38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7" name="Группа 45"/>
          <p:cNvGrpSpPr/>
          <p:nvPr/>
        </p:nvGrpSpPr>
        <p:grpSpPr>
          <a:xfrm>
            <a:off x="6372200" y="1412776"/>
            <a:ext cx="2509799" cy="2318092"/>
            <a:chOff x="132904" y="4754736"/>
            <a:chExt cx="2081088" cy="1512168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71004" y="4754736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E29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32904" y="4856460"/>
              <a:ext cx="2081088" cy="662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 ветеранов, инвалидов, граждан</a:t>
              </a:r>
              <a:r>
                <a:rPr lang="en-US" dirty="0" smtClean="0"/>
                <a:t> </a:t>
              </a:r>
              <a:r>
                <a:rPr lang="ru-RU" dirty="0" smtClean="0"/>
                <a:t>пожилого возраста </a:t>
              </a:r>
              <a:endParaRPr lang="ru-RU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635392" y="5737990"/>
              <a:ext cx="1015144" cy="314993"/>
            </a:xfrm>
            <a:prstGeom prst="roundRect">
              <a:avLst>
                <a:gd name="adj" fmla="val 31566"/>
              </a:avLst>
            </a:prstGeom>
            <a:solidFill>
              <a:srgbClr val="CC53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145,5</a:t>
              </a:r>
              <a:endParaRPr lang="ru-RU" dirty="0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 flipV="1">
            <a:off x="5715008" y="1858952"/>
            <a:ext cx="714380" cy="641354"/>
          </a:xfrm>
          <a:prstGeom prst="line">
            <a:avLst/>
          </a:prstGeom>
          <a:ln w="82550" cap="rnd">
            <a:solidFill>
              <a:srgbClr val="E29C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22"/>
          <p:cNvGrpSpPr/>
          <p:nvPr/>
        </p:nvGrpSpPr>
        <p:grpSpPr>
          <a:xfrm>
            <a:off x="2857488" y="3071810"/>
            <a:ext cx="1009476" cy="1285884"/>
            <a:chOff x="6763979" y="3789040"/>
            <a:chExt cx="1060216" cy="106708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851630" y="4424074"/>
              <a:ext cx="952507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39,7%</a:t>
              </a:r>
            </a:p>
          </p:txBody>
        </p:sp>
        <p:grpSp>
          <p:nvGrpSpPr>
            <p:cNvPr id="34" name="Группа 34"/>
            <p:cNvGrpSpPr/>
            <p:nvPr/>
          </p:nvGrpSpPr>
          <p:grpSpPr>
            <a:xfrm>
              <a:off x="6763979" y="3789040"/>
              <a:ext cx="1060216" cy="635035"/>
              <a:chOff x="9426304" y="3495733"/>
              <a:chExt cx="1844676" cy="14732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>
                <a:off x="9426304" y="3795771"/>
                <a:ext cx="765176" cy="1173162"/>
              </a:xfrm>
              <a:custGeom>
                <a:avLst/>
                <a:gdLst>
                  <a:gd name="T0" fmla="*/ 674 w 991"/>
                  <a:gd name="T1" fmla="*/ 344 h 1522"/>
                  <a:gd name="T2" fmla="*/ 674 w 991"/>
                  <a:gd name="T3" fmla="*/ 369 h 1522"/>
                  <a:gd name="T4" fmla="*/ 689 w 991"/>
                  <a:gd name="T5" fmla="*/ 1244 h 1522"/>
                  <a:gd name="T6" fmla="*/ 691 w 991"/>
                  <a:gd name="T7" fmla="*/ 1412 h 1522"/>
                  <a:gd name="T8" fmla="*/ 603 w 991"/>
                  <a:gd name="T9" fmla="*/ 1502 h 1522"/>
                  <a:gd name="T10" fmla="*/ 512 w 991"/>
                  <a:gd name="T11" fmla="*/ 1417 h 1522"/>
                  <a:gd name="T12" fmla="*/ 512 w 991"/>
                  <a:gd name="T13" fmla="*/ 1215 h 1522"/>
                  <a:gd name="T14" fmla="*/ 506 w 991"/>
                  <a:gd name="T15" fmla="*/ 833 h 1522"/>
                  <a:gd name="T16" fmla="*/ 495 w 991"/>
                  <a:gd name="T17" fmla="*/ 749 h 1522"/>
                  <a:gd name="T18" fmla="*/ 485 w 991"/>
                  <a:gd name="T19" fmla="*/ 749 h 1522"/>
                  <a:gd name="T20" fmla="*/ 476 w 991"/>
                  <a:gd name="T21" fmla="*/ 793 h 1522"/>
                  <a:gd name="T22" fmla="*/ 465 w 991"/>
                  <a:gd name="T23" fmla="*/ 1107 h 1522"/>
                  <a:gd name="T24" fmla="*/ 466 w 991"/>
                  <a:gd name="T25" fmla="*/ 1409 h 1522"/>
                  <a:gd name="T26" fmla="*/ 336 w 991"/>
                  <a:gd name="T27" fmla="*/ 1493 h 1522"/>
                  <a:gd name="T28" fmla="*/ 287 w 991"/>
                  <a:gd name="T29" fmla="*/ 1412 h 1522"/>
                  <a:gd name="T30" fmla="*/ 290 w 991"/>
                  <a:gd name="T31" fmla="*/ 1102 h 1522"/>
                  <a:gd name="T32" fmla="*/ 304 w 991"/>
                  <a:gd name="T33" fmla="*/ 359 h 1522"/>
                  <a:gd name="T34" fmla="*/ 300 w 991"/>
                  <a:gd name="T35" fmla="*/ 341 h 1522"/>
                  <a:gd name="T36" fmla="*/ 249 w 991"/>
                  <a:gd name="T37" fmla="*/ 420 h 1522"/>
                  <a:gd name="T38" fmla="*/ 130 w 991"/>
                  <a:gd name="T39" fmla="*/ 605 h 1522"/>
                  <a:gd name="T40" fmla="*/ 64 w 991"/>
                  <a:gd name="T41" fmla="*/ 642 h 1522"/>
                  <a:gd name="T42" fmla="*/ 3 w 991"/>
                  <a:gd name="T43" fmla="*/ 592 h 1522"/>
                  <a:gd name="T44" fmla="*/ 9 w 991"/>
                  <a:gd name="T45" fmla="*/ 543 h 1522"/>
                  <a:gd name="T46" fmla="*/ 235 w 991"/>
                  <a:gd name="T47" fmla="*/ 131 h 1522"/>
                  <a:gd name="T48" fmla="*/ 273 w 991"/>
                  <a:gd name="T49" fmla="*/ 77 h 1522"/>
                  <a:gd name="T50" fmla="*/ 432 w 991"/>
                  <a:gd name="T51" fmla="*/ 10 h 1522"/>
                  <a:gd name="T52" fmla="*/ 537 w 991"/>
                  <a:gd name="T53" fmla="*/ 11 h 1522"/>
                  <a:gd name="T54" fmla="*/ 715 w 991"/>
                  <a:gd name="T55" fmla="*/ 91 h 1522"/>
                  <a:gd name="T56" fmla="*/ 827 w 991"/>
                  <a:gd name="T57" fmla="*/ 283 h 1522"/>
                  <a:gd name="T58" fmla="*/ 966 w 991"/>
                  <a:gd name="T59" fmla="*/ 539 h 1522"/>
                  <a:gd name="T60" fmla="*/ 922 w 991"/>
                  <a:gd name="T61" fmla="*/ 640 h 1522"/>
                  <a:gd name="T62" fmla="*/ 851 w 991"/>
                  <a:gd name="T63" fmla="*/ 610 h 1522"/>
                  <a:gd name="T64" fmla="*/ 695 w 991"/>
                  <a:gd name="T65" fmla="*/ 367 h 1522"/>
                  <a:gd name="T66" fmla="*/ 679 w 991"/>
                  <a:gd name="T67" fmla="*/ 343 h 1522"/>
                  <a:gd name="T68" fmla="*/ 674 w 991"/>
                  <a:gd name="T69" fmla="*/ 344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91" h="1522">
                    <a:moveTo>
                      <a:pt x="674" y="344"/>
                    </a:moveTo>
                    <a:cubicBezTo>
                      <a:pt x="674" y="352"/>
                      <a:pt x="674" y="360"/>
                      <a:pt x="674" y="369"/>
                    </a:cubicBezTo>
                    <a:cubicBezTo>
                      <a:pt x="679" y="661"/>
                      <a:pt x="684" y="952"/>
                      <a:pt x="689" y="1244"/>
                    </a:cubicBezTo>
                    <a:cubicBezTo>
                      <a:pt x="690" y="1300"/>
                      <a:pt x="691" y="1356"/>
                      <a:pt x="691" y="1412"/>
                    </a:cubicBezTo>
                    <a:cubicBezTo>
                      <a:pt x="691" y="1464"/>
                      <a:pt x="655" y="1501"/>
                      <a:pt x="603" y="1502"/>
                    </a:cubicBezTo>
                    <a:cubicBezTo>
                      <a:pt x="553" y="1504"/>
                      <a:pt x="513" y="1468"/>
                      <a:pt x="512" y="1417"/>
                    </a:cubicBezTo>
                    <a:cubicBezTo>
                      <a:pt x="510" y="1349"/>
                      <a:pt x="513" y="1282"/>
                      <a:pt x="512" y="1215"/>
                    </a:cubicBezTo>
                    <a:cubicBezTo>
                      <a:pt x="511" y="1088"/>
                      <a:pt x="509" y="960"/>
                      <a:pt x="506" y="833"/>
                    </a:cubicBezTo>
                    <a:cubicBezTo>
                      <a:pt x="505" y="805"/>
                      <a:pt x="499" y="777"/>
                      <a:pt x="495" y="749"/>
                    </a:cubicBezTo>
                    <a:cubicBezTo>
                      <a:pt x="492" y="749"/>
                      <a:pt x="488" y="749"/>
                      <a:pt x="485" y="749"/>
                    </a:cubicBezTo>
                    <a:cubicBezTo>
                      <a:pt x="482" y="764"/>
                      <a:pt x="476" y="778"/>
                      <a:pt x="476" y="793"/>
                    </a:cubicBezTo>
                    <a:cubicBezTo>
                      <a:pt x="471" y="898"/>
                      <a:pt x="467" y="1002"/>
                      <a:pt x="465" y="1107"/>
                    </a:cubicBezTo>
                    <a:cubicBezTo>
                      <a:pt x="464" y="1207"/>
                      <a:pt x="467" y="1308"/>
                      <a:pt x="466" y="1409"/>
                    </a:cubicBezTo>
                    <a:cubicBezTo>
                      <a:pt x="466" y="1481"/>
                      <a:pt x="402" y="1522"/>
                      <a:pt x="336" y="1493"/>
                    </a:cubicBezTo>
                    <a:cubicBezTo>
                      <a:pt x="301" y="1477"/>
                      <a:pt x="287" y="1449"/>
                      <a:pt x="287" y="1412"/>
                    </a:cubicBezTo>
                    <a:cubicBezTo>
                      <a:pt x="288" y="1309"/>
                      <a:pt x="289" y="1206"/>
                      <a:pt x="290" y="1102"/>
                    </a:cubicBezTo>
                    <a:cubicBezTo>
                      <a:pt x="295" y="854"/>
                      <a:pt x="300" y="607"/>
                      <a:pt x="304" y="359"/>
                    </a:cubicBezTo>
                    <a:cubicBezTo>
                      <a:pt x="304" y="353"/>
                      <a:pt x="304" y="347"/>
                      <a:pt x="300" y="341"/>
                    </a:cubicBezTo>
                    <a:cubicBezTo>
                      <a:pt x="283" y="367"/>
                      <a:pt x="266" y="394"/>
                      <a:pt x="249" y="420"/>
                    </a:cubicBezTo>
                    <a:cubicBezTo>
                      <a:pt x="209" y="482"/>
                      <a:pt x="169" y="544"/>
                      <a:pt x="130" y="605"/>
                    </a:cubicBezTo>
                    <a:cubicBezTo>
                      <a:pt x="115" y="630"/>
                      <a:pt x="93" y="645"/>
                      <a:pt x="64" y="642"/>
                    </a:cubicBezTo>
                    <a:cubicBezTo>
                      <a:pt x="34" y="638"/>
                      <a:pt x="9" y="623"/>
                      <a:pt x="3" y="592"/>
                    </a:cubicBezTo>
                    <a:cubicBezTo>
                      <a:pt x="0" y="577"/>
                      <a:pt x="2" y="557"/>
                      <a:pt x="9" y="543"/>
                    </a:cubicBezTo>
                    <a:cubicBezTo>
                      <a:pt x="84" y="405"/>
                      <a:pt x="159" y="268"/>
                      <a:pt x="235" y="131"/>
                    </a:cubicBezTo>
                    <a:cubicBezTo>
                      <a:pt x="246" y="112"/>
                      <a:pt x="259" y="95"/>
                      <a:pt x="273" y="77"/>
                    </a:cubicBezTo>
                    <a:cubicBezTo>
                      <a:pt x="313" y="25"/>
                      <a:pt x="365" y="2"/>
                      <a:pt x="432" y="10"/>
                    </a:cubicBezTo>
                    <a:cubicBezTo>
                      <a:pt x="467" y="14"/>
                      <a:pt x="503" y="16"/>
                      <a:pt x="537" y="11"/>
                    </a:cubicBezTo>
                    <a:cubicBezTo>
                      <a:pt x="615" y="0"/>
                      <a:pt x="674" y="27"/>
                      <a:pt x="715" y="91"/>
                    </a:cubicBezTo>
                    <a:cubicBezTo>
                      <a:pt x="755" y="153"/>
                      <a:pt x="791" y="218"/>
                      <a:pt x="827" y="283"/>
                    </a:cubicBezTo>
                    <a:cubicBezTo>
                      <a:pt x="874" y="367"/>
                      <a:pt x="920" y="453"/>
                      <a:pt x="966" y="539"/>
                    </a:cubicBezTo>
                    <a:cubicBezTo>
                      <a:pt x="991" y="584"/>
                      <a:pt x="972" y="628"/>
                      <a:pt x="922" y="640"/>
                    </a:cubicBezTo>
                    <a:cubicBezTo>
                      <a:pt x="895" y="647"/>
                      <a:pt x="868" y="637"/>
                      <a:pt x="851" y="610"/>
                    </a:cubicBezTo>
                    <a:cubicBezTo>
                      <a:pt x="799" y="529"/>
                      <a:pt x="747" y="448"/>
                      <a:pt x="695" y="367"/>
                    </a:cubicBezTo>
                    <a:cubicBezTo>
                      <a:pt x="689" y="359"/>
                      <a:pt x="684" y="351"/>
                      <a:pt x="679" y="343"/>
                    </a:cubicBezTo>
                    <a:cubicBezTo>
                      <a:pt x="677" y="343"/>
                      <a:pt x="676" y="343"/>
                      <a:pt x="674" y="3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10547080" y="3856092"/>
                <a:ext cx="723900" cy="1100136"/>
              </a:xfrm>
              <a:custGeom>
                <a:avLst/>
                <a:gdLst>
                  <a:gd name="T0" fmla="*/ 303 w 937"/>
                  <a:gd name="T1" fmla="*/ 263 h 1426"/>
                  <a:gd name="T2" fmla="*/ 243 w 937"/>
                  <a:gd name="T3" fmla="*/ 366 h 1426"/>
                  <a:gd name="T4" fmla="*/ 121 w 937"/>
                  <a:gd name="T5" fmla="*/ 575 h 1426"/>
                  <a:gd name="T6" fmla="*/ 57 w 937"/>
                  <a:gd name="T7" fmla="*/ 606 h 1426"/>
                  <a:gd name="T8" fmla="*/ 1 w 937"/>
                  <a:gd name="T9" fmla="*/ 552 h 1426"/>
                  <a:gd name="T10" fmla="*/ 9 w 937"/>
                  <a:gd name="T11" fmla="*/ 512 h 1426"/>
                  <a:gd name="T12" fmla="*/ 257 w 937"/>
                  <a:gd name="T13" fmla="*/ 94 h 1426"/>
                  <a:gd name="T14" fmla="*/ 341 w 937"/>
                  <a:gd name="T15" fmla="*/ 15 h 1426"/>
                  <a:gd name="T16" fmla="*/ 401 w 937"/>
                  <a:gd name="T17" fmla="*/ 6 h 1426"/>
                  <a:gd name="T18" fmla="*/ 515 w 937"/>
                  <a:gd name="T19" fmla="*/ 5 h 1426"/>
                  <a:gd name="T20" fmla="*/ 640 w 937"/>
                  <a:gd name="T21" fmla="*/ 56 h 1426"/>
                  <a:gd name="T22" fmla="*/ 728 w 937"/>
                  <a:gd name="T23" fmla="*/ 191 h 1426"/>
                  <a:gd name="T24" fmla="*/ 915 w 937"/>
                  <a:gd name="T25" fmla="*/ 505 h 1426"/>
                  <a:gd name="T26" fmla="*/ 895 w 937"/>
                  <a:gd name="T27" fmla="*/ 597 h 1426"/>
                  <a:gd name="T28" fmla="*/ 805 w 937"/>
                  <a:gd name="T29" fmla="*/ 572 h 1426"/>
                  <a:gd name="T30" fmla="*/ 631 w 937"/>
                  <a:gd name="T31" fmla="*/ 276 h 1426"/>
                  <a:gd name="T32" fmla="*/ 620 w 937"/>
                  <a:gd name="T33" fmla="*/ 260 h 1426"/>
                  <a:gd name="T34" fmla="*/ 615 w 937"/>
                  <a:gd name="T35" fmla="*/ 432 h 1426"/>
                  <a:gd name="T36" fmla="*/ 728 w 937"/>
                  <a:gd name="T37" fmla="*/ 756 h 1426"/>
                  <a:gd name="T38" fmla="*/ 698 w 937"/>
                  <a:gd name="T39" fmla="*/ 814 h 1426"/>
                  <a:gd name="T40" fmla="*/ 622 w 937"/>
                  <a:gd name="T41" fmla="*/ 814 h 1426"/>
                  <a:gd name="T42" fmla="*/ 622 w 937"/>
                  <a:gd name="T43" fmla="*/ 838 h 1426"/>
                  <a:gd name="T44" fmla="*/ 629 w 937"/>
                  <a:gd name="T45" fmla="*/ 1336 h 1426"/>
                  <a:gd name="T46" fmla="*/ 621 w 937"/>
                  <a:gd name="T47" fmla="*/ 1381 h 1426"/>
                  <a:gd name="T48" fmla="*/ 564 w 937"/>
                  <a:gd name="T49" fmla="*/ 1423 h 1426"/>
                  <a:gd name="T50" fmla="*/ 506 w 937"/>
                  <a:gd name="T51" fmla="*/ 1382 h 1426"/>
                  <a:gd name="T52" fmla="*/ 496 w 937"/>
                  <a:gd name="T53" fmla="*/ 1321 h 1426"/>
                  <a:gd name="T54" fmla="*/ 494 w 937"/>
                  <a:gd name="T55" fmla="*/ 841 h 1426"/>
                  <a:gd name="T56" fmla="*/ 494 w 937"/>
                  <a:gd name="T57" fmla="*/ 816 h 1426"/>
                  <a:gd name="T58" fmla="*/ 442 w 937"/>
                  <a:gd name="T59" fmla="*/ 817 h 1426"/>
                  <a:gd name="T60" fmla="*/ 433 w 937"/>
                  <a:gd name="T61" fmla="*/ 834 h 1426"/>
                  <a:gd name="T62" fmla="*/ 430 w 937"/>
                  <a:gd name="T63" fmla="*/ 1046 h 1426"/>
                  <a:gd name="T64" fmla="*/ 431 w 937"/>
                  <a:gd name="T65" fmla="*/ 1331 h 1426"/>
                  <a:gd name="T66" fmla="*/ 414 w 937"/>
                  <a:gd name="T67" fmla="*/ 1394 h 1426"/>
                  <a:gd name="T68" fmla="*/ 357 w 937"/>
                  <a:gd name="T69" fmla="*/ 1422 h 1426"/>
                  <a:gd name="T70" fmla="*/ 306 w 937"/>
                  <a:gd name="T71" fmla="*/ 1380 h 1426"/>
                  <a:gd name="T72" fmla="*/ 298 w 937"/>
                  <a:gd name="T73" fmla="*/ 1314 h 1426"/>
                  <a:gd name="T74" fmla="*/ 306 w 937"/>
                  <a:gd name="T75" fmla="*/ 842 h 1426"/>
                  <a:gd name="T76" fmla="*/ 306 w 937"/>
                  <a:gd name="T77" fmla="*/ 817 h 1426"/>
                  <a:gd name="T78" fmla="*/ 224 w 937"/>
                  <a:gd name="T79" fmla="*/ 813 h 1426"/>
                  <a:gd name="T80" fmla="*/ 197 w 937"/>
                  <a:gd name="T81" fmla="*/ 759 h 1426"/>
                  <a:gd name="T82" fmla="*/ 280 w 937"/>
                  <a:gd name="T83" fmla="*/ 578 h 1426"/>
                  <a:gd name="T84" fmla="*/ 310 w 937"/>
                  <a:gd name="T85" fmla="*/ 274 h 1426"/>
                  <a:gd name="T86" fmla="*/ 308 w 937"/>
                  <a:gd name="T87" fmla="*/ 265 h 1426"/>
                  <a:gd name="T88" fmla="*/ 303 w 937"/>
                  <a:gd name="T89" fmla="*/ 263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37" h="1426">
                    <a:moveTo>
                      <a:pt x="303" y="263"/>
                    </a:moveTo>
                    <a:cubicBezTo>
                      <a:pt x="283" y="298"/>
                      <a:pt x="263" y="332"/>
                      <a:pt x="243" y="366"/>
                    </a:cubicBezTo>
                    <a:cubicBezTo>
                      <a:pt x="202" y="436"/>
                      <a:pt x="162" y="505"/>
                      <a:pt x="121" y="575"/>
                    </a:cubicBezTo>
                    <a:cubicBezTo>
                      <a:pt x="106" y="600"/>
                      <a:pt x="82" y="611"/>
                      <a:pt x="57" y="606"/>
                    </a:cubicBezTo>
                    <a:cubicBezTo>
                      <a:pt x="27" y="600"/>
                      <a:pt x="4" y="580"/>
                      <a:pt x="1" y="552"/>
                    </a:cubicBezTo>
                    <a:cubicBezTo>
                      <a:pt x="0" y="539"/>
                      <a:pt x="2" y="523"/>
                      <a:pt x="9" y="512"/>
                    </a:cubicBezTo>
                    <a:cubicBezTo>
                      <a:pt x="91" y="372"/>
                      <a:pt x="173" y="233"/>
                      <a:pt x="257" y="94"/>
                    </a:cubicBezTo>
                    <a:cubicBezTo>
                      <a:pt x="277" y="61"/>
                      <a:pt x="302" y="29"/>
                      <a:pt x="341" y="15"/>
                    </a:cubicBezTo>
                    <a:cubicBezTo>
                      <a:pt x="360" y="8"/>
                      <a:pt x="381" y="6"/>
                      <a:pt x="401" y="6"/>
                    </a:cubicBezTo>
                    <a:cubicBezTo>
                      <a:pt x="439" y="5"/>
                      <a:pt x="477" y="10"/>
                      <a:pt x="515" y="5"/>
                    </a:cubicBezTo>
                    <a:cubicBezTo>
                      <a:pt x="567" y="0"/>
                      <a:pt x="610" y="16"/>
                      <a:pt x="640" y="56"/>
                    </a:cubicBezTo>
                    <a:cubicBezTo>
                      <a:pt x="672" y="99"/>
                      <a:pt x="700" y="145"/>
                      <a:pt x="728" y="191"/>
                    </a:cubicBezTo>
                    <a:cubicBezTo>
                      <a:pt x="791" y="295"/>
                      <a:pt x="853" y="400"/>
                      <a:pt x="915" y="505"/>
                    </a:cubicBezTo>
                    <a:cubicBezTo>
                      <a:pt x="937" y="541"/>
                      <a:pt x="928" y="577"/>
                      <a:pt x="895" y="597"/>
                    </a:cubicBezTo>
                    <a:cubicBezTo>
                      <a:pt x="860" y="617"/>
                      <a:pt x="827" y="608"/>
                      <a:pt x="805" y="572"/>
                    </a:cubicBezTo>
                    <a:cubicBezTo>
                      <a:pt x="747" y="473"/>
                      <a:pt x="689" y="374"/>
                      <a:pt x="631" y="276"/>
                    </a:cubicBezTo>
                    <a:cubicBezTo>
                      <a:pt x="629" y="271"/>
                      <a:pt x="626" y="268"/>
                      <a:pt x="620" y="260"/>
                    </a:cubicBezTo>
                    <a:cubicBezTo>
                      <a:pt x="609" y="320"/>
                      <a:pt x="609" y="376"/>
                      <a:pt x="615" y="432"/>
                    </a:cubicBezTo>
                    <a:cubicBezTo>
                      <a:pt x="628" y="549"/>
                      <a:pt x="669" y="656"/>
                      <a:pt x="728" y="756"/>
                    </a:cubicBezTo>
                    <a:cubicBezTo>
                      <a:pt x="754" y="799"/>
                      <a:pt x="749" y="809"/>
                      <a:pt x="698" y="814"/>
                    </a:cubicBezTo>
                    <a:cubicBezTo>
                      <a:pt x="674" y="816"/>
                      <a:pt x="649" y="814"/>
                      <a:pt x="622" y="814"/>
                    </a:cubicBezTo>
                    <a:cubicBezTo>
                      <a:pt x="622" y="824"/>
                      <a:pt x="622" y="831"/>
                      <a:pt x="622" y="838"/>
                    </a:cubicBezTo>
                    <a:cubicBezTo>
                      <a:pt x="624" y="1004"/>
                      <a:pt x="627" y="1170"/>
                      <a:pt x="629" y="1336"/>
                    </a:cubicBezTo>
                    <a:cubicBezTo>
                      <a:pt x="629" y="1351"/>
                      <a:pt x="626" y="1367"/>
                      <a:pt x="621" y="1381"/>
                    </a:cubicBezTo>
                    <a:cubicBezTo>
                      <a:pt x="613" y="1406"/>
                      <a:pt x="588" y="1423"/>
                      <a:pt x="564" y="1423"/>
                    </a:cubicBezTo>
                    <a:cubicBezTo>
                      <a:pt x="540" y="1423"/>
                      <a:pt x="513" y="1406"/>
                      <a:pt x="506" y="1382"/>
                    </a:cubicBezTo>
                    <a:cubicBezTo>
                      <a:pt x="499" y="1362"/>
                      <a:pt x="496" y="1341"/>
                      <a:pt x="496" y="1321"/>
                    </a:cubicBezTo>
                    <a:cubicBezTo>
                      <a:pt x="495" y="1161"/>
                      <a:pt x="495" y="1001"/>
                      <a:pt x="494" y="841"/>
                    </a:cubicBezTo>
                    <a:cubicBezTo>
                      <a:pt x="494" y="834"/>
                      <a:pt x="494" y="827"/>
                      <a:pt x="494" y="816"/>
                    </a:cubicBezTo>
                    <a:cubicBezTo>
                      <a:pt x="476" y="816"/>
                      <a:pt x="458" y="815"/>
                      <a:pt x="442" y="817"/>
                    </a:cubicBezTo>
                    <a:cubicBezTo>
                      <a:pt x="438" y="817"/>
                      <a:pt x="434" y="828"/>
                      <a:pt x="433" y="834"/>
                    </a:cubicBezTo>
                    <a:cubicBezTo>
                      <a:pt x="432" y="904"/>
                      <a:pt x="430" y="975"/>
                      <a:pt x="430" y="1046"/>
                    </a:cubicBezTo>
                    <a:cubicBezTo>
                      <a:pt x="430" y="1141"/>
                      <a:pt x="432" y="1236"/>
                      <a:pt x="431" y="1331"/>
                    </a:cubicBezTo>
                    <a:cubicBezTo>
                      <a:pt x="430" y="1352"/>
                      <a:pt x="424" y="1375"/>
                      <a:pt x="414" y="1394"/>
                    </a:cubicBezTo>
                    <a:cubicBezTo>
                      <a:pt x="404" y="1415"/>
                      <a:pt x="382" y="1426"/>
                      <a:pt x="357" y="1422"/>
                    </a:cubicBezTo>
                    <a:cubicBezTo>
                      <a:pt x="332" y="1419"/>
                      <a:pt x="313" y="1405"/>
                      <a:pt x="306" y="1380"/>
                    </a:cubicBezTo>
                    <a:cubicBezTo>
                      <a:pt x="300" y="1359"/>
                      <a:pt x="298" y="1336"/>
                      <a:pt x="298" y="1314"/>
                    </a:cubicBezTo>
                    <a:cubicBezTo>
                      <a:pt x="300" y="1156"/>
                      <a:pt x="303" y="999"/>
                      <a:pt x="306" y="842"/>
                    </a:cubicBezTo>
                    <a:cubicBezTo>
                      <a:pt x="306" y="834"/>
                      <a:pt x="306" y="826"/>
                      <a:pt x="306" y="817"/>
                    </a:cubicBezTo>
                    <a:cubicBezTo>
                      <a:pt x="277" y="816"/>
                      <a:pt x="251" y="816"/>
                      <a:pt x="224" y="813"/>
                    </a:cubicBezTo>
                    <a:cubicBezTo>
                      <a:pt x="179" y="808"/>
                      <a:pt x="174" y="799"/>
                      <a:pt x="197" y="759"/>
                    </a:cubicBezTo>
                    <a:cubicBezTo>
                      <a:pt x="231" y="701"/>
                      <a:pt x="260" y="642"/>
                      <a:pt x="280" y="578"/>
                    </a:cubicBezTo>
                    <a:cubicBezTo>
                      <a:pt x="311" y="479"/>
                      <a:pt x="326" y="378"/>
                      <a:pt x="310" y="274"/>
                    </a:cubicBezTo>
                    <a:cubicBezTo>
                      <a:pt x="310" y="271"/>
                      <a:pt x="309" y="268"/>
                      <a:pt x="308" y="265"/>
                    </a:cubicBezTo>
                    <a:cubicBezTo>
                      <a:pt x="307" y="265"/>
                      <a:pt x="305" y="264"/>
                      <a:pt x="303" y="2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10080354" y="4214868"/>
                <a:ext cx="547688" cy="749298"/>
              </a:xfrm>
              <a:custGeom>
                <a:avLst/>
                <a:gdLst>
                  <a:gd name="T0" fmla="*/ 216 w 711"/>
                  <a:gd name="T1" fmla="*/ 204 h 971"/>
                  <a:gd name="T2" fmla="*/ 102 w 711"/>
                  <a:gd name="T3" fmla="*/ 381 h 971"/>
                  <a:gd name="T4" fmla="*/ 24 w 711"/>
                  <a:gd name="T5" fmla="*/ 395 h 971"/>
                  <a:gd name="T6" fmla="*/ 12 w 711"/>
                  <a:gd name="T7" fmla="*/ 343 h 971"/>
                  <a:gd name="T8" fmla="*/ 170 w 711"/>
                  <a:gd name="T9" fmla="*/ 79 h 971"/>
                  <a:gd name="T10" fmla="*/ 248 w 711"/>
                  <a:gd name="T11" fmla="*/ 10 h 971"/>
                  <a:gd name="T12" fmla="*/ 295 w 711"/>
                  <a:gd name="T13" fmla="*/ 4 h 971"/>
                  <a:gd name="T14" fmla="*/ 409 w 711"/>
                  <a:gd name="T15" fmla="*/ 4 h 971"/>
                  <a:gd name="T16" fmla="*/ 506 w 711"/>
                  <a:gd name="T17" fmla="*/ 39 h 971"/>
                  <a:gd name="T18" fmla="*/ 571 w 711"/>
                  <a:gd name="T19" fmla="*/ 128 h 971"/>
                  <a:gd name="T20" fmla="*/ 695 w 711"/>
                  <a:gd name="T21" fmla="*/ 335 h 971"/>
                  <a:gd name="T22" fmla="*/ 682 w 711"/>
                  <a:gd name="T23" fmla="*/ 398 h 971"/>
                  <a:gd name="T24" fmla="*/ 611 w 711"/>
                  <a:gd name="T25" fmla="*/ 384 h 971"/>
                  <a:gd name="T26" fmla="*/ 514 w 711"/>
                  <a:gd name="T27" fmla="*/ 234 h 971"/>
                  <a:gd name="T28" fmla="*/ 492 w 711"/>
                  <a:gd name="T29" fmla="*/ 204 h 971"/>
                  <a:gd name="T30" fmla="*/ 500 w 711"/>
                  <a:gd name="T31" fmla="*/ 298 h 971"/>
                  <a:gd name="T32" fmla="*/ 551 w 711"/>
                  <a:gd name="T33" fmla="*/ 449 h 971"/>
                  <a:gd name="T34" fmla="*/ 559 w 711"/>
                  <a:gd name="T35" fmla="*/ 488 h 971"/>
                  <a:gd name="T36" fmla="*/ 514 w 711"/>
                  <a:gd name="T37" fmla="*/ 546 h 971"/>
                  <a:gd name="T38" fmla="*/ 494 w 711"/>
                  <a:gd name="T39" fmla="*/ 572 h 971"/>
                  <a:gd name="T40" fmla="*/ 499 w 711"/>
                  <a:gd name="T41" fmla="*/ 898 h 971"/>
                  <a:gd name="T42" fmla="*/ 470 w 711"/>
                  <a:gd name="T43" fmla="*/ 950 h 971"/>
                  <a:gd name="T44" fmla="*/ 409 w 711"/>
                  <a:gd name="T45" fmla="*/ 946 h 971"/>
                  <a:gd name="T46" fmla="*/ 386 w 711"/>
                  <a:gd name="T47" fmla="*/ 893 h 971"/>
                  <a:gd name="T48" fmla="*/ 387 w 711"/>
                  <a:gd name="T49" fmla="*/ 617 h 971"/>
                  <a:gd name="T50" fmla="*/ 385 w 711"/>
                  <a:gd name="T51" fmla="*/ 565 h 971"/>
                  <a:gd name="T52" fmla="*/ 369 w 711"/>
                  <a:gd name="T53" fmla="*/ 549 h 971"/>
                  <a:gd name="T54" fmla="*/ 326 w 711"/>
                  <a:gd name="T55" fmla="*/ 589 h 971"/>
                  <a:gd name="T56" fmla="*/ 325 w 711"/>
                  <a:gd name="T57" fmla="*/ 891 h 971"/>
                  <a:gd name="T58" fmla="*/ 296 w 711"/>
                  <a:gd name="T59" fmla="*/ 950 h 971"/>
                  <a:gd name="T60" fmla="*/ 213 w 711"/>
                  <a:gd name="T61" fmla="*/ 900 h 971"/>
                  <a:gd name="T62" fmla="*/ 217 w 711"/>
                  <a:gd name="T63" fmla="*/ 573 h 971"/>
                  <a:gd name="T64" fmla="*/ 196 w 711"/>
                  <a:gd name="T65" fmla="*/ 546 h 971"/>
                  <a:gd name="T66" fmla="*/ 152 w 711"/>
                  <a:gd name="T67" fmla="*/ 487 h 971"/>
                  <a:gd name="T68" fmla="*/ 176 w 711"/>
                  <a:gd name="T69" fmla="*/ 401 h 971"/>
                  <a:gd name="T70" fmla="*/ 221 w 711"/>
                  <a:gd name="T71" fmla="*/ 248 h 971"/>
                  <a:gd name="T72" fmla="*/ 222 w 711"/>
                  <a:gd name="T73" fmla="*/ 204 h 971"/>
                  <a:gd name="T74" fmla="*/ 216 w 711"/>
                  <a:gd name="T75" fmla="*/ 204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1" h="971">
                    <a:moveTo>
                      <a:pt x="216" y="204"/>
                    </a:moveTo>
                    <a:cubicBezTo>
                      <a:pt x="178" y="263"/>
                      <a:pt x="140" y="322"/>
                      <a:pt x="102" y="381"/>
                    </a:cubicBezTo>
                    <a:cubicBezTo>
                      <a:pt x="83" y="410"/>
                      <a:pt x="51" y="415"/>
                      <a:pt x="24" y="395"/>
                    </a:cubicBezTo>
                    <a:cubicBezTo>
                      <a:pt x="6" y="382"/>
                      <a:pt x="0" y="363"/>
                      <a:pt x="12" y="343"/>
                    </a:cubicBezTo>
                    <a:cubicBezTo>
                      <a:pt x="64" y="255"/>
                      <a:pt x="117" y="166"/>
                      <a:pt x="170" y="79"/>
                    </a:cubicBezTo>
                    <a:cubicBezTo>
                      <a:pt x="189" y="49"/>
                      <a:pt x="214" y="23"/>
                      <a:pt x="248" y="10"/>
                    </a:cubicBezTo>
                    <a:cubicBezTo>
                      <a:pt x="263" y="4"/>
                      <a:pt x="280" y="4"/>
                      <a:pt x="295" y="4"/>
                    </a:cubicBezTo>
                    <a:cubicBezTo>
                      <a:pt x="333" y="3"/>
                      <a:pt x="371" y="7"/>
                      <a:pt x="409" y="4"/>
                    </a:cubicBezTo>
                    <a:cubicBezTo>
                      <a:pt x="448" y="0"/>
                      <a:pt x="481" y="11"/>
                      <a:pt x="506" y="39"/>
                    </a:cubicBezTo>
                    <a:cubicBezTo>
                      <a:pt x="530" y="67"/>
                      <a:pt x="552" y="97"/>
                      <a:pt x="571" y="128"/>
                    </a:cubicBezTo>
                    <a:cubicBezTo>
                      <a:pt x="613" y="196"/>
                      <a:pt x="654" y="266"/>
                      <a:pt x="695" y="335"/>
                    </a:cubicBezTo>
                    <a:cubicBezTo>
                      <a:pt x="711" y="364"/>
                      <a:pt x="707" y="383"/>
                      <a:pt x="682" y="398"/>
                    </a:cubicBezTo>
                    <a:cubicBezTo>
                      <a:pt x="657" y="414"/>
                      <a:pt x="627" y="409"/>
                      <a:pt x="611" y="384"/>
                    </a:cubicBezTo>
                    <a:cubicBezTo>
                      <a:pt x="578" y="334"/>
                      <a:pt x="547" y="284"/>
                      <a:pt x="514" y="234"/>
                    </a:cubicBezTo>
                    <a:cubicBezTo>
                      <a:pt x="508" y="224"/>
                      <a:pt x="501" y="214"/>
                      <a:pt x="492" y="204"/>
                    </a:cubicBezTo>
                    <a:cubicBezTo>
                      <a:pt x="485" y="237"/>
                      <a:pt x="491" y="268"/>
                      <a:pt x="500" y="298"/>
                    </a:cubicBezTo>
                    <a:cubicBezTo>
                      <a:pt x="516" y="349"/>
                      <a:pt x="535" y="399"/>
                      <a:pt x="551" y="449"/>
                    </a:cubicBezTo>
                    <a:cubicBezTo>
                      <a:pt x="555" y="462"/>
                      <a:pt x="558" y="475"/>
                      <a:pt x="559" y="488"/>
                    </a:cubicBezTo>
                    <a:cubicBezTo>
                      <a:pt x="562" y="524"/>
                      <a:pt x="550" y="541"/>
                      <a:pt x="514" y="546"/>
                    </a:cubicBezTo>
                    <a:cubicBezTo>
                      <a:pt x="497" y="549"/>
                      <a:pt x="493" y="555"/>
                      <a:pt x="494" y="572"/>
                    </a:cubicBezTo>
                    <a:cubicBezTo>
                      <a:pt x="496" y="681"/>
                      <a:pt x="498" y="789"/>
                      <a:pt x="499" y="898"/>
                    </a:cubicBezTo>
                    <a:cubicBezTo>
                      <a:pt x="499" y="921"/>
                      <a:pt x="492" y="939"/>
                      <a:pt x="470" y="950"/>
                    </a:cubicBezTo>
                    <a:cubicBezTo>
                      <a:pt x="448" y="961"/>
                      <a:pt x="428" y="959"/>
                      <a:pt x="409" y="946"/>
                    </a:cubicBezTo>
                    <a:cubicBezTo>
                      <a:pt x="390" y="933"/>
                      <a:pt x="386" y="914"/>
                      <a:pt x="386" y="893"/>
                    </a:cubicBezTo>
                    <a:cubicBezTo>
                      <a:pt x="387" y="801"/>
                      <a:pt x="387" y="709"/>
                      <a:pt x="387" y="617"/>
                    </a:cubicBezTo>
                    <a:cubicBezTo>
                      <a:pt x="387" y="600"/>
                      <a:pt x="385" y="583"/>
                      <a:pt x="385" y="565"/>
                    </a:cubicBezTo>
                    <a:cubicBezTo>
                      <a:pt x="385" y="554"/>
                      <a:pt x="382" y="548"/>
                      <a:pt x="369" y="549"/>
                    </a:cubicBezTo>
                    <a:cubicBezTo>
                      <a:pt x="321" y="550"/>
                      <a:pt x="326" y="541"/>
                      <a:pt x="326" y="589"/>
                    </a:cubicBezTo>
                    <a:cubicBezTo>
                      <a:pt x="325" y="689"/>
                      <a:pt x="325" y="790"/>
                      <a:pt x="325" y="891"/>
                    </a:cubicBezTo>
                    <a:cubicBezTo>
                      <a:pt x="325" y="916"/>
                      <a:pt x="320" y="937"/>
                      <a:pt x="296" y="950"/>
                    </a:cubicBezTo>
                    <a:cubicBezTo>
                      <a:pt x="256" y="971"/>
                      <a:pt x="212" y="946"/>
                      <a:pt x="213" y="900"/>
                    </a:cubicBezTo>
                    <a:cubicBezTo>
                      <a:pt x="213" y="791"/>
                      <a:pt x="215" y="682"/>
                      <a:pt x="217" y="573"/>
                    </a:cubicBezTo>
                    <a:cubicBezTo>
                      <a:pt x="218" y="555"/>
                      <a:pt x="213" y="549"/>
                      <a:pt x="196" y="546"/>
                    </a:cubicBezTo>
                    <a:cubicBezTo>
                      <a:pt x="161" y="541"/>
                      <a:pt x="146" y="522"/>
                      <a:pt x="152" y="487"/>
                    </a:cubicBezTo>
                    <a:cubicBezTo>
                      <a:pt x="157" y="458"/>
                      <a:pt x="168" y="430"/>
                      <a:pt x="176" y="401"/>
                    </a:cubicBezTo>
                    <a:cubicBezTo>
                      <a:pt x="191" y="350"/>
                      <a:pt x="207" y="299"/>
                      <a:pt x="221" y="248"/>
                    </a:cubicBezTo>
                    <a:cubicBezTo>
                      <a:pt x="225" y="234"/>
                      <a:pt x="222" y="218"/>
                      <a:pt x="222" y="204"/>
                    </a:cubicBezTo>
                    <a:cubicBezTo>
                      <a:pt x="220" y="204"/>
                      <a:pt x="218" y="204"/>
                      <a:pt x="216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9659667" y="3495733"/>
                <a:ext cx="287338" cy="290513"/>
              </a:xfrm>
              <a:custGeom>
                <a:avLst/>
                <a:gdLst>
                  <a:gd name="T0" fmla="*/ 373 w 373"/>
                  <a:gd name="T1" fmla="*/ 188 h 377"/>
                  <a:gd name="T2" fmla="*/ 187 w 373"/>
                  <a:gd name="T3" fmla="*/ 376 h 377"/>
                  <a:gd name="T4" fmla="*/ 0 w 373"/>
                  <a:gd name="T5" fmla="*/ 186 h 377"/>
                  <a:gd name="T6" fmla="*/ 186 w 373"/>
                  <a:gd name="T7" fmla="*/ 1 h 377"/>
                  <a:gd name="T8" fmla="*/ 373 w 373"/>
                  <a:gd name="T9" fmla="*/ 18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377">
                    <a:moveTo>
                      <a:pt x="373" y="188"/>
                    </a:moveTo>
                    <a:cubicBezTo>
                      <a:pt x="373" y="290"/>
                      <a:pt x="288" y="376"/>
                      <a:pt x="187" y="376"/>
                    </a:cubicBezTo>
                    <a:cubicBezTo>
                      <a:pt x="86" y="377"/>
                      <a:pt x="0" y="289"/>
                      <a:pt x="0" y="186"/>
                    </a:cubicBezTo>
                    <a:cubicBezTo>
                      <a:pt x="1" y="86"/>
                      <a:pt x="86" y="1"/>
                      <a:pt x="186" y="1"/>
                    </a:cubicBezTo>
                    <a:cubicBezTo>
                      <a:pt x="288" y="0"/>
                      <a:pt x="373" y="85"/>
                      <a:pt x="373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31"/>
              <p:cNvSpPr>
                <a:spLocks/>
              </p:cNvSpPr>
              <p:nvPr/>
            </p:nvSpPr>
            <p:spPr bwMode="auto">
              <a:xfrm>
                <a:off x="10770917" y="3571934"/>
                <a:ext cx="269875" cy="273049"/>
              </a:xfrm>
              <a:custGeom>
                <a:avLst/>
                <a:gdLst>
                  <a:gd name="T0" fmla="*/ 350 w 350"/>
                  <a:gd name="T1" fmla="*/ 177 h 354"/>
                  <a:gd name="T2" fmla="*/ 174 w 350"/>
                  <a:gd name="T3" fmla="*/ 354 h 354"/>
                  <a:gd name="T4" fmla="*/ 0 w 350"/>
                  <a:gd name="T5" fmla="*/ 178 h 354"/>
                  <a:gd name="T6" fmla="*/ 176 w 350"/>
                  <a:gd name="T7" fmla="*/ 1 h 354"/>
                  <a:gd name="T8" fmla="*/ 350 w 350"/>
                  <a:gd name="T9" fmla="*/ 17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354">
                    <a:moveTo>
                      <a:pt x="350" y="177"/>
                    </a:moveTo>
                    <a:cubicBezTo>
                      <a:pt x="349" y="272"/>
                      <a:pt x="267" y="354"/>
                      <a:pt x="174" y="354"/>
                    </a:cubicBezTo>
                    <a:cubicBezTo>
                      <a:pt x="81" y="353"/>
                      <a:pt x="0" y="271"/>
                      <a:pt x="0" y="178"/>
                    </a:cubicBezTo>
                    <a:cubicBezTo>
                      <a:pt x="0" y="83"/>
                      <a:pt x="82" y="0"/>
                      <a:pt x="176" y="1"/>
                    </a:cubicBezTo>
                    <a:cubicBezTo>
                      <a:pt x="268" y="2"/>
                      <a:pt x="350" y="84"/>
                      <a:pt x="350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10234342" y="3960870"/>
                <a:ext cx="239714" cy="244475"/>
              </a:xfrm>
              <a:custGeom>
                <a:avLst/>
                <a:gdLst>
                  <a:gd name="T0" fmla="*/ 311 w 311"/>
                  <a:gd name="T1" fmla="*/ 159 h 317"/>
                  <a:gd name="T2" fmla="*/ 156 w 311"/>
                  <a:gd name="T3" fmla="*/ 316 h 317"/>
                  <a:gd name="T4" fmla="*/ 1 w 311"/>
                  <a:gd name="T5" fmla="*/ 158 h 317"/>
                  <a:gd name="T6" fmla="*/ 157 w 311"/>
                  <a:gd name="T7" fmla="*/ 2 h 317"/>
                  <a:gd name="T8" fmla="*/ 311 w 311"/>
                  <a:gd name="T9" fmla="*/ 15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" h="317">
                    <a:moveTo>
                      <a:pt x="311" y="159"/>
                    </a:moveTo>
                    <a:cubicBezTo>
                      <a:pt x="310" y="243"/>
                      <a:pt x="238" y="316"/>
                      <a:pt x="156" y="316"/>
                    </a:cubicBezTo>
                    <a:cubicBezTo>
                      <a:pt x="73" y="317"/>
                      <a:pt x="0" y="243"/>
                      <a:pt x="1" y="158"/>
                    </a:cubicBezTo>
                    <a:cubicBezTo>
                      <a:pt x="1" y="72"/>
                      <a:pt x="73" y="0"/>
                      <a:pt x="157" y="2"/>
                    </a:cubicBezTo>
                    <a:cubicBezTo>
                      <a:pt x="241" y="3"/>
                      <a:pt x="311" y="75"/>
                      <a:pt x="311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1" name="Группа 39"/>
          <p:cNvGrpSpPr/>
          <p:nvPr/>
        </p:nvGrpSpPr>
        <p:grpSpPr>
          <a:xfrm>
            <a:off x="6572264" y="4857760"/>
            <a:ext cx="2081089" cy="1309824"/>
            <a:chOff x="132904" y="4754736"/>
            <a:chExt cx="2081088" cy="151216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171004" y="4754736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83AE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32904" y="4856460"/>
              <a:ext cx="2081088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сиротства</a:t>
              </a:r>
              <a:endParaRPr lang="ru-RU" dirty="0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669544" y="5618832"/>
              <a:ext cx="1015144" cy="423540"/>
            </a:xfrm>
            <a:prstGeom prst="roundRect">
              <a:avLst>
                <a:gd name="adj" fmla="val 31566"/>
              </a:avLst>
            </a:prstGeom>
            <a:solidFill>
              <a:srgbClr val="3F81D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4,1</a:t>
              </a:r>
              <a:endParaRPr lang="ru-RU" dirty="0"/>
            </a:p>
          </p:txBody>
        </p:sp>
      </p:grpSp>
      <p:cxnSp>
        <p:nvCxnSpPr>
          <p:cNvPr id="45" name="Прямая соединительная линия 44"/>
          <p:cNvCxnSpPr/>
          <p:nvPr/>
        </p:nvCxnSpPr>
        <p:spPr>
          <a:xfrm>
            <a:off x="4857752" y="5786454"/>
            <a:ext cx="1785950" cy="1588"/>
          </a:xfrm>
          <a:prstGeom prst="line">
            <a:avLst/>
          </a:prstGeom>
          <a:ln w="82550" cap="rnd">
            <a:solidFill>
              <a:srgbClr val="83AEE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23"/>
          <p:cNvGrpSpPr/>
          <p:nvPr/>
        </p:nvGrpSpPr>
        <p:grpSpPr>
          <a:xfrm>
            <a:off x="4500562" y="5357826"/>
            <a:ext cx="433119" cy="470598"/>
            <a:chOff x="6096001" y="5805265"/>
            <a:chExt cx="577492" cy="470598"/>
          </a:xfrm>
        </p:grpSpPr>
        <p:sp>
          <p:nvSpPr>
            <p:cNvPr id="47" name="Овал 46"/>
            <p:cNvSpPr/>
            <p:nvPr/>
          </p:nvSpPr>
          <p:spPr>
            <a:xfrm>
              <a:off x="6096001" y="5805265"/>
              <a:ext cx="576064" cy="470598"/>
            </a:xfrm>
            <a:prstGeom prst="ellipse">
              <a:avLst/>
            </a:prstGeom>
            <a:solidFill>
              <a:srgbClr val="83A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8" name="Группа 42"/>
            <p:cNvGrpSpPr/>
            <p:nvPr/>
          </p:nvGrpSpPr>
          <p:grpSpPr>
            <a:xfrm>
              <a:off x="6158724" y="5880213"/>
              <a:ext cx="514769" cy="330724"/>
              <a:chOff x="-2887671" y="7478713"/>
              <a:chExt cx="3921367" cy="335915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9" name="Freeform 38"/>
              <p:cNvSpPr>
                <a:spLocks/>
              </p:cNvSpPr>
              <p:nvPr/>
            </p:nvSpPr>
            <p:spPr bwMode="auto">
              <a:xfrm>
                <a:off x="-2887671" y="8061326"/>
                <a:ext cx="1716326" cy="2776537"/>
              </a:xfrm>
              <a:custGeom>
                <a:avLst/>
                <a:gdLst>
                  <a:gd name="T0" fmla="*/ 312 w 693"/>
                  <a:gd name="T1" fmla="*/ 743 h 872"/>
                  <a:gd name="T2" fmla="*/ 311 w 693"/>
                  <a:gd name="T3" fmla="*/ 803 h 872"/>
                  <a:gd name="T4" fmla="*/ 244 w 693"/>
                  <a:gd name="T5" fmla="*/ 870 h 872"/>
                  <a:gd name="T6" fmla="*/ 171 w 693"/>
                  <a:gd name="T7" fmla="*/ 807 h 872"/>
                  <a:gd name="T8" fmla="*/ 170 w 693"/>
                  <a:gd name="T9" fmla="*/ 691 h 872"/>
                  <a:gd name="T10" fmla="*/ 142 w 693"/>
                  <a:gd name="T11" fmla="*/ 661 h 872"/>
                  <a:gd name="T12" fmla="*/ 105 w 693"/>
                  <a:gd name="T13" fmla="*/ 617 h 872"/>
                  <a:gd name="T14" fmla="*/ 153 w 693"/>
                  <a:gd name="T15" fmla="*/ 275 h 872"/>
                  <a:gd name="T16" fmla="*/ 141 w 693"/>
                  <a:gd name="T17" fmla="*/ 244 h 872"/>
                  <a:gd name="T18" fmla="*/ 35 w 693"/>
                  <a:gd name="T19" fmla="*/ 136 h 872"/>
                  <a:gd name="T20" fmla="*/ 30 w 693"/>
                  <a:gd name="T21" fmla="*/ 30 h 872"/>
                  <a:gd name="T22" fmla="*/ 137 w 693"/>
                  <a:gd name="T23" fmla="*/ 35 h 872"/>
                  <a:gd name="T24" fmla="*/ 251 w 693"/>
                  <a:gd name="T25" fmla="*/ 150 h 872"/>
                  <a:gd name="T26" fmla="*/ 301 w 693"/>
                  <a:gd name="T27" fmla="*/ 170 h 872"/>
                  <a:gd name="T28" fmla="*/ 403 w 693"/>
                  <a:gd name="T29" fmla="*/ 169 h 872"/>
                  <a:gd name="T30" fmla="*/ 439 w 693"/>
                  <a:gd name="T31" fmla="*/ 154 h 872"/>
                  <a:gd name="T32" fmla="*/ 559 w 693"/>
                  <a:gd name="T33" fmla="*/ 36 h 872"/>
                  <a:gd name="T34" fmla="*/ 667 w 693"/>
                  <a:gd name="T35" fmla="*/ 36 h 872"/>
                  <a:gd name="T36" fmla="*/ 661 w 693"/>
                  <a:gd name="T37" fmla="*/ 137 h 872"/>
                  <a:gd name="T38" fmla="*/ 552 w 693"/>
                  <a:gd name="T39" fmla="*/ 246 h 872"/>
                  <a:gd name="T40" fmla="*/ 538 w 693"/>
                  <a:gd name="T41" fmla="*/ 287 h 872"/>
                  <a:gd name="T42" fmla="*/ 589 w 693"/>
                  <a:gd name="T43" fmla="*/ 638 h 872"/>
                  <a:gd name="T44" fmla="*/ 570 w 693"/>
                  <a:gd name="T45" fmla="*/ 661 h 872"/>
                  <a:gd name="T46" fmla="*/ 521 w 693"/>
                  <a:gd name="T47" fmla="*/ 711 h 872"/>
                  <a:gd name="T48" fmla="*/ 521 w 693"/>
                  <a:gd name="T49" fmla="*/ 795 h 872"/>
                  <a:gd name="T50" fmla="*/ 450 w 693"/>
                  <a:gd name="T51" fmla="*/ 870 h 872"/>
                  <a:gd name="T52" fmla="*/ 379 w 693"/>
                  <a:gd name="T53" fmla="*/ 796 h 872"/>
                  <a:gd name="T54" fmla="*/ 379 w 693"/>
                  <a:gd name="T55" fmla="*/ 680 h 872"/>
                  <a:gd name="T56" fmla="*/ 361 w 693"/>
                  <a:gd name="T57" fmla="*/ 661 h 872"/>
                  <a:gd name="T58" fmla="*/ 312 w 693"/>
                  <a:gd name="T59" fmla="*/ 709 h 872"/>
                  <a:gd name="T60" fmla="*/ 312 w 693"/>
                  <a:gd name="T61" fmla="*/ 743 h 872"/>
                  <a:gd name="T62" fmla="*/ 312 w 693"/>
                  <a:gd name="T63" fmla="*/ 743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93" h="872">
                    <a:moveTo>
                      <a:pt x="312" y="743"/>
                    </a:moveTo>
                    <a:cubicBezTo>
                      <a:pt x="312" y="763"/>
                      <a:pt x="312" y="783"/>
                      <a:pt x="311" y="803"/>
                    </a:cubicBezTo>
                    <a:cubicBezTo>
                      <a:pt x="310" y="841"/>
                      <a:pt x="282" y="869"/>
                      <a:pt x="244" y="870"/>
                    </a:cubicBezTo>
                    <a:cubicBezTo>
                      <a:pt x="205" y="872"/>
                      <a:pt x="173" y="845"/>
                      <a:pt x="171" y="807"/>
                    </a:cubicBezTo>
                    <a:cubicBezTo>
                      <a:pt x="169" y="768"/>
                      <a:pt x="169" y="730"/>
                      <a:pt x="170" y="691"/>
                    </a:cubicBezTo>
                    <a:cubicBezTo>
                      <a:pt x="171" y="665"/>
                      <a:pt x="168" y="661"/>
                      <a:pt x="142" y="661"/>
                    </a:cubicBezTo>
                    <a:cubicBezTo>
                      <a:pt x="92" y="661"/>
                      <a:pt x="98" y="666"/>
                      <a:pt x="105" y="617"/>
                    </a:cubicBezTo>
                    <a:cubicBezTo>
                      <a:pt x="121" y="503"/>
                      <a:pt x="138" y="389"/>
                      <a:pt x="153" y="275"/>
                    </a:cubicBezTo>
                    <a:cubicBezTo>
                      <a:pt x="155" y="265"/>
                      <a:pt x="149" y="252"/>
                      <a:pt x="141" y="244"/>
                    </a:cubicBezTo>
                    <a:cubicBezTo>
                      <a:pt x="107" y="207"/>
                      <a:pt x="70" y="172"/>
                      <a:pt x="35" y="136"/>
                    </a:cubicBezTo>
                    <a:cubicBezTo>
                      <a:pt x="2" y="103"/>
                      <a:pt x="0" y="59"/>
                      <a:pt x="30" y="30"/>
                    </a:cubicBezTo>
                    <a:cubicBezTo>
                      <a:pt x="60" y="0"/>
                      <a:pt x="103" y="2"/>
                      <a:pt x="137" y="35"/>
                    </a:cubicBezTo>
                    <a:cubicBezTo>
                      <a:pt x="175" y="73"/>
                      <a:pt x="213" y="111"/>
                      <a:pt x="251" y="150"/>
                    </a:cubicBezTo>
                    <a:cubicBezTo>
                      <a:pt x="265" y="164"/>
                      <a:pt x="281" y="171"/>
                      <a:pt x="301" y="170"/>
                    </a:cubicBezTo>
                    <a:cubicBezTo>
                      <a:pt x="335" y="169"/>
                      <a:pt x="369" y="171"/>
                      <a:pt x="403" y="169"/>
                    </a:cubicBezTo>
                    <a:cubicBezTo>
                      <a:pt x="415" y="168"/>
                      <a:pt x="430" y="163"/>
                      <a:pt x="439" y="154"/>
                    </a:cubicBezTo>
                    <a:cubicBezTo>
                      <a:pt x="480" y="116"/>
                      <a:pt x="518" y="75"/>
                      <a:pt x="559" y="36"/>
                    </a:cubicBezTo>
                    <a:cubicBezTo>
                      <a:pt x="592" y="4"/>
                      <a:pt x="638" y="4"/>
                      <a:pt x="667" y="36"/>
                    </a:cubicBezTo>
                    <a:cubicBezTo>
                      <a:pt x="693" y="65"/>
                      <a:pt x="691" y="107"/>
                      <a:pt x="661" y="137"/>
                    </a:cubicBezTo>
                    <a:cubicBezTo>
                      <a:pt x="625" y="174"/>
                      <a:pt x="589" y="210"/>
                      <a:pt x="552" y="246"/>
                    </a:cubicBezTo>
                    <a:cubicBezTo>
                      <a:pt x="540" y="258"/>
                      <a:pt x="536" y="270"/>
                      <a:pt x="538" y="287"/>
                    </a:cubicBezTo>
                    <a:cubicBezTo>
                      <a:pt x="556" y="404"/>
                      <a:pt x="572" y="521"/>
                      <a:pt x="589" y="638"/>
                    </a:cubicBezTo>
                    <a:cubicBezTo>
                      <a:pt x="592" y="655"/>
                      <a:pt x="588" y="661"/>
                      <a:pt x="570" y="661"/>
                    </a:cubicBezTo>
                    <a:cubicBezTo>
                      <a:pt x="522" y="662"/>
                      <a:pt x="522" y="662"/>
                      <a:pt x="521" y="711"/>
                    </a:cubicBezTo>
                    <a:cubicBezTo>
                      <a:pt x="521" y="739"/>
                      <a:pt x="521" y="767"/>
                      <a:pt x="521" y="795"/>
                    </a:cubicBezTo>
                    <a:cubicBezTo>
                      <a:pt x="521" y="840"/>
                      <a:pt x="493" y="869"/>
                      <a:pt x="450" y="870"/>
                    </a:cubicBezTo>
                    <a:cubicBezTo>
                      <a:pt x="407" y="870"/>
                      <a:pt x="379" y="840"/>
                      <a:pt x="379" y="796"/>
                    </a:cubicBezTo>
                    <a:cubicBezTo>
                      <a:pt x="379" y="757"/>
                      <a:pt x="379" y="719"/>
                      <a:pt x="379" y="680"/>
                    </a:cubicBezTo>
                    <a:cubicBezTo>
                      <a:pt x="379" y="667"/>
                      <a:pt x="375" y="661"/>
                      <a:pt x="361" y="661"/>
                    </a:cubicBezTo>
                    <a:cubicBezTo>
                      <a:pt x="303" y="662"/>
                      <a:pt x="313" y="653"/>
                      <a:pt x="312" y="709"/>
                    </a:cubicBezTo>
                    <a:cubicBezTo>
                      <a:pt x="312" y="720"/>
                      <a:pt x="312" y="731"/>
                      <a:pt x="312" y="743"/>
                    </a:cubicBezTo>
                    <a:cubicBezTo>
                      <a:pt x="312" y="743"/>
                      <a:pt x="312" y="743"/>
                      <a:pt x="312" y="7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9"/>
              <p:cNvSpPr>
                <a:spLocks/>
              </p:cNvSpPr>
              <p:nvPr/>
            </p:nvSpPr>
            <p:spPr bwMode="auto">
              <a:xfrm>
                <a:off x="-1171345" y="8067674"/>
                <a:ext cx="2205041" cy="2767009"/>
              </a:xfrm>
              <a:custGeom>
                <a:avLst/>
                <a:gdLst>
                  <a:gd name="T0" fmla="*/ 170 w 694"/>
                  <a:gd name="T1" fmla="*/ 542 h 869"/>
                  <a:gd name="T2" fmla="*/ 170 w 694"/>
                  <a:gd name="T3" fmla="*/ 294 h 869"/>
                  <a:gd name="T4" fmla="*/ 152 w 694"/>
                  <a:gd name="T5" fmla="*/ 252 h 869"/>
                  <a:gd name="T6" fmla="*/ 33 w 694"/>
                  <a:gd name="T7" fmla="*/ 133 h 869"/>
                  <a:gd name="T8" fmla="*/ 35 w 694"/>
                  <a:gd name="T9" fmla="*/ 24 h 869"/>
                  <a:gd name="T10" fmla="*/ 132 w 694"/>
                  <a:gd name="T11" fmla="*/ 29 h 869"/>
                  <a:gd name="T12" fmla="*/ 251 w 694"/>
                  <a:gd name="T13" fmla="*/ 148 h 869"/>
                  <a:gd name="T14" fmla="*/ 299 w 694"/>
                  <a:gd name="T15" fmla="*/ 168 h 869"/>
                  <a:gd name="T16" fmla="*/ 400 w 694"/>
                  <a:gd name="T17" fmla="*/ 168 h 869"/>
                  <a:gd name="T18" fmla="*/ 443 w 694"/>
                  <a:gd name="T19" fmla="*/ 151 h 869"/>
                  <a:gd name="T20" fmla="*/ 557 w 694"/>
                  <a:gd name="T21" fmla="*/ 36 h 869"/>
                  <a:gd name="T22" fmla="*/ 664 w 694"/>
                  <a:gd name="T23" fmla="*/ 31 h 869"/>
                  <a:gd name="T24" fmla="*/ 659 w 694"/>
                  <a:gd name="T25" fmla="*/ 138 h 869"/>
                  <a:gd name="T26" fmla="*/ 539 w 694"/>
                  <a:gd name="T27" fmla="*/ 258 h 869"/>
                  <a:gd name="T28" fmla="*/ 521 w 694"/>
                  <a:gd name="T29" fmla="*/ 302 h 869"/>
                  <a:gd name="T30" fmla="*/ 522 w 694"/>
                  <a:gd name="T31" fmla="*/ 710 h 869"/>
                  <a:gd name="T32" fmla="*/ 521 w 694"/>
                  <a:gd name="T33" fmla="*/ 802 h 869"/>
                  <a:gd name="T34" fmla="*/ 451 w 694"/>
                  <a:gd name="T35" fmla="*/ 869 h 869"/>
                  <a:gd name="T36" fmla="*/ 380 w 694"/>
                  <a:gd name="T37" fmla="*/ 802 h 869"/>
                  <a:gd name="T38" fmla="*/ 380 w 694"/>
                  <a:gd name="T39" fmla="*/ 614 h 869"/>
                  <a:gd name="T40" fmla="*/ 353 w 694"/>
                  <a:gd name="T41" fmla="*/ 589 h 869"/>
                  <a:gd name="T42" fmla="*/ 312 w 694"/>
                  <a:gd name="T43" fmla="*/ 630 h 869"/>
                  <a:gd name="T44" fmla="*/ 312 w 694"/>
                  <a:gd name="T45" fmla="*/ 796 h 869"/>
                  <a:gd name="T46" fmla="*/ 241 w 694"/>
                  <a:gd name="T47" fmla="*/ 869 h 869"/>
                  <a:gd name="T48" fmla="*/ 170 w 694"/>
                  <a:gd name="T49" fmla="*/ 796 h 869"/>
                  <a:gd name="T50" fmla="*/ 170 w 694"/>
                  <a:gd name="T51" fmla="*/ 542 h 869"/>
                  <a:gd name="T52" fmla="*/ 170 w 694"/>
                  <a:gd name="T53" fmla="*/ 54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4" h="869">
                    <a:moveTo>
                      <a:pt x="170" y="542"/>
                    </a:moveTo>
                    <a:cubicBezTo>
                      <a:pt x="170" y="460"/>
                      <a:pt x="169" y="377"/>
                      <a:pt x="170" y="294"/>
                    </a:cubicBezTo>
                    <a:cubicBezTo>
                      <a:pt x="170" y="277"/>
                      <a:pt x="165" y="264"/>
                      <a:pt x="152" y="252"/>
                    </a:cubicBezTo>
                    <a:cubicBezTo>
                      <a:pt x="112" y="213"/>
                      <a:pt x="73" y="173"/>
                      <a:pt x="33" y="133"/>
                    </a:cubicBezTo>
                    <a:cubicBezTo>
                      <a:pt x="0" y="99"/>
                      <a:pt x="1" y="53"/>
                      <a:pt x="35" y="24"/>
                    </a:cubicBezTo>
                    <a:cubicBezTo>
                      <a:pt x="63" y="0"/>
                      <a:pt x="103" y="0"/>
                      <a:pt x="132" y="29"/>
                    </a:cubicBezTo>
                    <a:cubicBezTo>
                      <a:pt x="173" y="67"/>
                      <a:pt x="212" y="107"/>
                      <a:pt x="251" y="148"/>
                    </a:cubicBezTo>
                    <a:cubicBezTo>
                      <a:pt x="265" y="162"/>
                      <a:pt x="279" y="168"/>
                      <a:pt x="299" y="168"/>
                    </a:cubicBezTo>
                    <a:cubicBezTo>
                      <a:pt x="332" y="167"/>
                      <a:pt x="366" y="167"/>
                      <a:pt x="400" y="168"/>
                    </a:cubicBezTo>
                    <a:cubicBezTo>
                      <a:pt x="418" y="168"/>
                      <a:pt x="431" y="163"/>
                      <a:pt x="443" y="151"/>
                    </a:cubicBezTo>
                    <a:cubicBezTo>
                      <a:pt x="481" y="112"/>
                      <a:pt x="519" y="74"/>
                      <a:pt x="557" y="36"/>
                    </a:cubicBezTo>
                    <a:cubicBezTo>
                      <a:pt x="590" y="3"/>
                      <a:pt x="635" y="1"/>
                      <a:pt x="664" y="31"/>
                    </a:cubicBezTo>
                    <a:cubicBezTo>
                      <a:pt x="694" y="61"/>
                      <a:pt x="692" y="105"/>
                      <a:pt x="659" y="138"/>
                    </a:cubicBezTo>
                    <a:cubicBezTo>
                      <a:pt x="619" y="178"/>
                      <a:pt x="580" y="218"/>
                      <a:pt x="539" y="258"/>
                    </a:cubicBezTo>
                    <a:cubicBezTo>
                      <a:pt x="526" y="270"/>
                      <a:pt x="521" y="284"/>
                      <a:pt x="521" y="302"/>
                    </a:cubicBezTo>
                    <a:cubicBezTo>
                      <a:pt x="521" y="438"/>
                      <a:pt x="522" y="574"/>
                      <a:pt x="522" y="710"/>
                    </a:cubicBezTo>
                    <a:cubicBezTo>
                      <a:pt x="522" y="740"/>
                      <a:pt x="521" y="771"/>
                      <a:pt x="521" y="802"/>
                    </a:cubicBezTo>
                    <a:cubicBezTo>
                      <a:pt x="520" y="839"/>
                      <a:pt x="489" y="869"/>
                      <a:pt x="451" y="869"/>
                    </a:cubicBezTo>
                    <a:cubicBezTo>
                      <a:pt x="412" y="869"/>
                      <a:pt x="380" y="840"/>
                      <a:pt x="380" y="802"/>
                    </a:cubicBezTo>
                    <a:cubicBezTo>
                      <a:pt x="379" y="740"/>
                      <a:pt x="378" y="677"/>
                      <a:pt x="380" y="614"/>
                    </a:cubicBezTo>
                    <a:cubicBezTo>
                      <a:pt x="380" y="594"/>
                      <a:pt x="373" y="588"/>
                      <a:pt x="353" y="589"/>
                    </a:cubicBezTo>
                    <a:cubicBezTo>
                      <a:pt x="306" y="590"/>
                      <a:pt x="312" y="586"/>
                      <a:pt x="312" y="630"/>
                    </a:cubicBezTo>
                    <a:cubicBezTo>
                      <a:pt x="312" y="685"/>
                      <a:pt x="312" y="740"/>
                      <a:pt x="312" y="796"/>
                    </a:cubicBezTo>
                    <a:cubicBezTo>
                      <a:pt x="312" y="838"/>
                      <a:pt x="282" y="869"/>
                      <a:pt x="241" y="869"/>
                    </a:cubicBezTo>
                    <a:cubicBezTo>
                      <a:pt x="201" y="869"/>
                      <a:pt x="170" y="839"/>
                      <a:pt x="170" y="796"/>
                    </a:cubicBezTo>
                    <a:cubicBezTo>
                      <a:pt x="169" y="711"/>
                      <a:pt x="170" y="627"/>
                      <a:pt x="170" y="542"/>
                    </a:cubicBezTo>
                    <a:cubicBezTo>
                      <a:pt x="170" y="542"/>
                      <a:pt x="170" y="542"/>
                      <a:pt x="170" y="5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40"/>
              <p:cNvSpPr>
                <a:spLocks/>
              </p:cNvSpPr>
              <p:nvPr/>
            </p:nvSpPr>
            <p:spPr bwMode="auto">
              <a:xfrm>
                <a:off x="-2816956" y="7478713"/>
                <a:ext cx="1582742" cy="919164"/>
              </a:xfrm>
              <a:custGeom>
                <a:avLst/>
                <a:gdLst>
                  <a:gd name="T0" fmla="*/ 356 w 498"/>
                  <a:gd name="T1" fmla="*/ 50 h 289"/>
                  <a:gd name="T2" fmla="*/ 432 w 498"/>
                  <a:gd name="T3" fmla="*/ 4 h 289"/>
                  <a:gd name="T4" fmla="*/ 495 w 498"/>
                  <a:gd name="T5" fmla="*/ 59 h 289"/>
                  <a:gd name="T6" fmla="*/ 481 w 498"/>
                  <a:gd name="T7" fmla="*/ 76 h 289"/>
                  <a:gd name="T8" fmla="*/ 377 w 498"/>
                  <a:gd name="T9" fmla="*/ 76 h 289"/>
                  <a:gd name="T10" fmla="*/ 341 w 498"/>
                  <a:gd name="T11" fmla="*/ 254 h 289"/>
                  <a:gd name="T12" fmla="*/ 235 w 498"/>
                  <a:gd name="T13" fmla="*/ 286 h 289"/>
                  <a:gd name="T14" fmla="*/ 125 w 498"/>
                  <a:gd name="T15" fmla="*/ 212 h 289"/>
                  <a:gd name="T16" fmla="*/ 124 w 498"/>
                  <a:gd name="T17" fmla="*/ 77 h 289"/>
                  <a:gd name="T18" fmla="*/ 29 w 498"/>
                  <a:gd name="T19" fmla="*/ 77 h 289"/>
                  <a:gd name="T20" fmla="*/ 10 w 498"/>
                  <a:gd name="T21" fmla="*/ 47 h 289"/>
                  <a:gd name="T22" fmla="*/ 65 w 498"/>
                  <a:gd name="T23" fmla="*/ 4 h 289"/>
                  <a:gd name="T24" fmla="*/ 132 w 498"/>
                  <a:gd name="T25" fmla="*/ 31 h 289"/>
                  <a:gd name="T26" fmla="*/ 145 w 498"/>
                  <a:gd name="T27" fmla="*/ 49 h 289"/>
                  <a:gd name="T28" fmla="*/ 250 w 498"/>
                  <a:gd name="T29" fmla="*/ 3 h 289"/>
                  <a:gd name="T30" fmla="*/ 356 w 498"/>
                  <a:gd name="T31" fmla="*/ 5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8" h="289">
                    <a:moveTo>
                      <a:pt x="356" y="50"/>
                    </a:moveTo>
                    <a:cubicBezTo>
                      <a:pt x="374" y="18"/>
                      <a:pt x="397" y="1"/>
                      <a:pt x="432" y="4"/>
                    </a:cubicBezTo>
                    <a:cubicBezTo>
                      <a:pt x="461" y="6"/>
                      <a:pt x="489" y="30"/>
                      <a:pt x="495" y="59"/>
                    </a:cubicBezTo>
                    <a:cubicBezTo>
                      <a:pt x="498" y="71"/>
                      <a:pt x="494" y="76"/>
                      <a:pt x="481" y="76"/>
                    </a:cubicBezTo>
                    <a:cubicBezTo>
                      <a:pt x="448" y="76"/>
                      <a:pt x="415" y="76"/>
                      <a:pt x="377" y="76"/>
                    </a:cubicBezTo>
                    <a:cubicBezTo>
                      <a:pt x="402" y="144"/>
                      <a:pt x="397" y="205"/>
                      <a:pt x="341" y="254"/>
                    </a:cubicBezTo>
                    <a:cubicBezTo>
                      <a:pt x="311" y="280"/>
                      <a:pt x="274" y="289"/>
                      <a:pt x="235" y="286"/>
                    </a:cubicBezTo>
                    <a:cubicBezTo>
                      <a:pt x="185" y="282"/>
                      <a:pt x="150" y="254"/>
                      <a:pt x="125" y="212"/>
                    </a:cubicBezTo>
                    <a:cubicBezTo>
                      <a:pt x="100" y="169"/>
                      <a:pt x="107" y="124"/>
                      <a:pt x="124" y="77"/>
                    </a:cubicBezTo>
                    <a:cubicBezTo>
                      <a:pt x="90" y="77"/>
                      <a:pt x="59" y="77"/>
                      <a:pt x="29" y="77"/>
                    </a:cubicBezTo>
                    <a:cubicBezTo>
                      <a:pt x="3" y="76"/>
                      <a:pt x="0" y="71"/>
                      <a:pt x="10" y="47"/>
                    </a:cubicBezTo>
                    <a:cubicBezTo>
                      <a:pt x="20" y="22"/>
                      <a:pt x="39" y="8"/>
                      <a:pt x="65" y="4"/>
                    </a:cubicBezTo>
                    <a:cubicBezTo>
                      <a:pt x="93" y="0"/>
                      <a:pt x="115" y="9"/>
                      <a:pt x="132" y="31"/>
                    </a:cubicBezTo>
                    <a:cubicBezTo>
                      <a:pt x="136" y="36"/>
                      <a:pt x="140" y="42"/>
                      <a:pt x="145" y="49"/>
                    </a:cubicBezTo>
                    <a:cubicBezTo>
                      <a:pt x="175" y="20"/>
                      <a:pt x="209" y="3"/>
                      <a:pt x="250" y="3"/>
                    </a:cubicBezTo>
                    <a:cubicBezTo>
                      <a:pt x="291" y="4"/>
                      <a:pt x="325" y="19"/>
                      <a:pt x="35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41"/>
              <p:cNvSpPr>
                <a:spLocks/>
              </p:cNvSpPr>
              <p:nvPr/>
            </p:nvSpPr>
            <p:spPr bwMode="auto">
              <a:xfrm>
                <a:off x="-523640" y="7491409"/>
                <a:ext cx="903287" cy="900110"/>
              </a:xfrm>
              <a:custGeom>
                <a:avLst/>
                <a:gdLst>
                  <a:gd name="T0" fmla="*/ 143 w 284"/>
                  <a:gd name="T1" fmla="*/ 0 h 283"/>
                  <a:gd name="T2" fmla="*/ 283 w 284"/>
                  <a:gd name="T3" fmla="*/ 141 h 283"/>
                  <a:gd name="T4" fmla="*/ 140 w 284"/>
                  <a:gd name="T5" fmla="*/ 282 h 283"/>
                  <a:gd name="T6" fmla="*/ 0 w 284"/>
                  <a:gd name="T7" fmla="*/ 140 h 283"/>
                  <a:gd name="T8" fmla="*/ 143 w 284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83">
                    <a:moveTo>
                      <a:pt x="143" y="0"/>
                    </a:moveTo>
                    <a:cubicBezTo>
                      <a:pt x="222" y="0"/>
                      <a:pt x="284" y="63"/>
                      <a:pt x="283" y="141"/>
                    </a:cubicBezTo>
                    <a:cubicBezTo>
                      <a:pt x="283" y="220"/>
                      <a:pt x="219" y="283"/>
                      <a:pt x="140" y="282"/>
                    </a:cubicBezTo>
                    <a:cubicBezTo>
                      <a:pt x="61" y="281"/>
                      <a:pt x="0" y="219"/>
                      <a:pt x="0" y="140"/>
                    </a:cubicBezTo>
                    <a:cubicBezTo>
                      <a:pt x="1" y="60"/>
                      <a:pt x="62" y="0"/>
                      <a:pt x="1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7452320" y="1124744"/>
            <a:ext cx="122379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4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57" name="AutoShape 2"/>
          <p:cNvSpPr>
            <a:spLocks noChangeArrowheads="1"/>
          </p:cNvSpPr>
          <p:nvPr/>
        </p:nvSpPr>
        <p:spPr bwMode="auto">
          <a:xfrm>
            <a:off x="1071538" y="142852"/>
            <a:ext cx="7358114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с учетом интересов целевых групп в социально-культурной сфере города-курорта Железноводска Ставропольского края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3441398"/>
          <a:ext cx="8643938" cy="2457672"/>
        </p:xfrm>
        <a:graphic>
          <a:graphicData uri="http://schemas.openxmlformats.org/drawingml/2006/table">
            <a:tbl>
              <a:tblPr/>
              <a:tblGrid>
                <a:gridCol w="2857500"/>
                <a:gridCol w="1071563"/>
                <a:gridCol w="857250"/>
                <a:gridCol w="1000125"/>
                <a:gridCol w="857250"/>
                <a:gridCol w="1071562"/>
                <a:gridCol w="928688"/>
              </a:tblGrid>
              <a:tr h="5591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1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тыс.руб.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622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доплата к пенсии гражданам, ставшим инвалидами при исполнении служебных обязанностей в районах боевых действий;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859,59 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 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859,59 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 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859,59 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 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89" y="1928802"/>
            <a:ext cx="714376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/>
              <a:t>Поддержка инвалидов</a:t>
            </a:r>
          </a:p>
          <a:p>
            <a:pPr indent="444500">
              <a:defRPr/>
            </a:pPr>
            <a:r>
              <a:rPr lang="ru-RU" sz="1600" dirty="0"/>
              <a:t>На предоставление мер социальной поддержки, социальное обеспечение инвалидов в </a:t>
            </a:r>
            <a:r>
              <a:rPr lang="ru-RU" sz="1600" dirty="0" smtClean="0"/>
              <a:t>2020 </a:t>
            </a:r>
            <a:r>
              <a:rPr lang="ru-RU" sz="1600" dirty="0"/>
              <a:t>году и плановый период </a:t>
            </a:r>
            <a:r>
              <a:rPr lang="ru-RU" sz="1600" dirty="0" smtClean="0"/>
              <a:t>2021-2022 гг.</a:t>
            </a:r>
            <a:endParaRPr lang="ru-RU" sz="1600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357290" y="142852"/>
            <a:ext cx="7072362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Сведения о расходах с учетом интересов целевых групп в социально-культурной сфере города-курорта Железноводска Ставропольского края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1" name="Группа 14"/>
          <p:cNvGrpSpPr/>
          <p:nvPr/>
        </p:nvGrpSpPr>
        <p:grpSpPr>
          <a:xfrm>
            <a:off x="7831283" y="2001770"/>
            <a:ext cx="906104" cy="784288"/>
            <a:chOff x="-9094704" y="-3608569"/>
            <a:chExt cx="10696296" cy="9258301"/>
          </a:xfrm>
          <a:solidFill>
            <a:schemeClr val="accent1">
              <a:lumMod val="75000"/>
            </a:schemeClr>
          </a:solidFill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-9094704" y="-2116318"/>
              <a:ext cx="9608854" cy="7766050"/>
            </a:xfrm>
            <a:custGeom>
              <a:avLst/>
              <a:gdLst>
                <a:gd name="T0" fmla="*/ 0 w 3578"/>
                <a:gd name="T1" fmla="*/ 1919 h 2441"/>
                <a:gd name="T2" fmla="*/ 2 w 3578"/>
                <a:gd name="T3" fmla="*/ 1916 h 2441"/>
                <a:gd name="T4" fmla="*/ 113 w 3578"/>
                <a:gd name="T5" fmla="*/ 1792 h 2441"/>
                <a:gd name="T6" fmla="*/ 335 w 3578"/>
                <a:gd name="T7" fmla="*/ 1671 h 2441"/>
                <a:gd name="T8" fmla="*/ 648 w 3578"/>
                <a:gd name="T9" fmla="*/ 1113 h 2441"/>
                <a:gd name="T10" fmla="*/ 651 w 3578"/>
                <a:gd name="T11" fmla="*/ 973 h 2441"/>
                <a:gd name="T12" fmla="*/ 690 w 3578"/>
                <a:gd name="T13" fmla="*/ 819 h 2441"/>
                <a:gd name="T14" fmla="*/ 1176 w 3578"/>
                <a:gd name="T15" fmla="*/ 87 h 2441"/>
                <a:gd name="T16" fmla="*/ 1399 w 3578"/>
                <a:gd name="T17" fmla="*/ 18 h 2441"/>
                <a:gd name="T18" fmla="*/ 1569 w 3578"/>
                <a:gd name="T19" fmla="*/ 146 h 2441"/>
                <a:gd name="T20" fmla="*/ 1589 w 3578"/>
                <a:gd name="T21" fmla="*/ 163 h 2441"/>
                <a:gd name="T22" fmla="*/ 2182 w 3578"/>
                <a:gd name="T23" fmla="*/ 459 h 2441"/>
                <a:gd name="T24" fmla="*/ 2253 w 3578"/>
                <a:gd name="T25" fmla="*/ 540 h 2441"/>
                <a:gd name="T26" fmla="*/ 2254 w 3578"/>
                <a:gd name="T27" fmla="*/ 608 h 2441"/>
                <a:gd name="T28" fmla="*/ 2275 w 3578"/>
                <a:gd name="T29" fmla="*/ 618 h 2441"/>
                <a:gd name="T30" fmla="*/ 2320 w 3578"/>
                <a:gd name="T31" fmla="*/ 681 h 2441"/>
                <a:gd name="T32" fmla="*/ 2341 w 3578"/>
                <a:gd name="T33" fmla="*/ 996 h 2441"/>
                <a:gd name="T34" fmla="*/ 2344 w 3578"/>
                <a:gd name="T35" fmla="*/ 1015 h 2441"/>
                <a:gd name="T36" fmla="*/ 2356 w 3578"/>
                <a:gd name="T37" fmla="*/ 1015 h 2441"/>
                <a:gd name="T38" fmla="*/ 2412 w 3578"/>
                <a:gd name="T39" fmla="*/ 1049 h 2441"/>
                <a:gd name="T40" fmla="*/ 2400 w 3578"/>
                <a:gd name="T41" fmla="*/ 1113 h 2441"/>
                <a:gd name="T42" fmla="*/ 2285 w 3578"/>
                <a:gd name="T43" fmla="*/ 1266 h 2441"/>
                <a:gd name="T44" fmla="*/ 2726 w 3578"/>
                <a:gd name="T45" fmla="*/ 2255 h 2441"/>
                <a:gd name="T46" fmla="*/ 3453 w 3578"/>
                <a:gd name="T47" fmla="*/ 1962 h 2441"/>
                <a:gd name="T48" fmla="*/ 3513 w 3578"/>
                <a:gd name="T49" fmla="*/ 1929 h 2441"/>
                <a:gd name="T50" fmla="*/ 3552 w 3578"/>
                <a:gd name="T51" fmla="*/ 2018 h 2441"/>
                <a:gd name="T52" fmla="*/ 3436 w 3578"/>
                <a:gd name="T53" fmla="*/ 2161 h 2441"/>
                <a:gd name="T54" fmla="*/ 2652 w 3578"/>
                <a:gd name="T55" fmla="*/ 2352 h 2441"/>
                <a:gd name="T56" fmla="*/ 2108 w 3578"/>
                <a:gd name="T57" fmla="*/ 1768 h 2441"/>
                <a:gd name="T58" fmla="*/ 2226 w 3578"/>
                <a:gd name="T59" fmla="*/ 1146 h 2441"/>
                <a:gd name="T60" fmla="*/ 2235 w 3578"/>
                <a:gd name="T61" fmla="*/ 1115 h 2441"/>
                <a:gd name="T62" fmla="*/ 2209 w 3578"/>
                <a:gd name="T63" fmla="*/ 737 h 2441"/>
                <a:gd name="T64" fmla="*/ 2203 w 3578"/>
                <a:gd name="T65" fmla="*/ 713 h 2441"/>
                <a:gd name="T66" fmla="*/ 2156 w 3578"/>
                <a:gd name="T67" fmla="*/ 699 h 2441"/>
                <a:gd name="T68" fmla="*/ 2053 w 3578"/>
                <a:gd name="T69" fmla="*/ 683 h 2441"/>
                <a:gd name="T70" fmla="*/ 1548 w 3578"/>
                <a:gd name="T71" fmla="*/ 431 h 2441"/>
                <a:gd name="T72" fmla="*/ 1526 w 3578"/>
                <a:gd name="T73" fmla="*/ 420 h 2441"/>
                <a:gd name="T74" fmla="*/ 1477 w 3578"/>
                <a:gd name="T75" fmla="*/ 483 h 2441"/>
                <a:gd name="T76" fmla="*/ 1148 w 3578"/>
                <a:gd name="T77" fmla="*/ 993 h 2441"/>
                <a:gd name="T78" fmla="*/ 1153 w 3578"/>
                <a:gd name="T79" fmla="*/ 1021 h 2441"/>
                <a:gd name="T80" fmla="*/ 1398 w 3578"/>
                <a:gd name="T81" fmla="*/ 1408 h 2441"/>
                <a:gd name="T82" fmla="*/ 1615 w 3578"/>
                <a:gd name="T83" fmla="*/ 2020 h 2441"/>
                <a:gd name="T84" fmla="*/ 1606 w 3578"/>
                <a:gd name="T85" fmla="*/ 2130 h 2441"/>
                <a:gd name="T86" fmla="*/ 1418 w 3578"/>
                <a:gd name="T87" fmla="*/ 2204 h 2441"/>
                <a:gd name="T88" fmla="*/ 1296 w 3578"/>
                <a:gd name="T89" fmla="*/ 2072 h 2441"/>
                <a:gd name="T90" fmla="*/ 1096 w 3578"/>
                <a:gd name="T91" fmla="*/ 1525 h 2441"/>
                <a:gd name="T92" fmla="*/ 956 w 3578"/>
                <a:gd name="T93" fmla="*/ 1299 h 2441"/>
                <a:gd name="T94" fmla="*/ 947 w 3578"/>
                <a:gd name="T95" fmla="*/ 1286 h 2441"/>
                <a:gd name="T96" fmla="*/ 938 w 3578"/>
                <a:gd name="T97" fmla="*/ 1323 h 2441"/>
                <a:gd name="T98" fmla="*/ 388 w 3578"/>
                <a:gd name="T99" fmla="*/ 2015 h 2441"/>
                <a:gd name="T100" fmla="*/ 205 w 3578"/>
                <a:gd name="T101" fmla="*/ 2097 h 2441"/>
                <a:gd name="T102" fmla="*/ 3 w 3578"/>
                <a:gd name="T103" fmla="*/ 1974 h 2441"/>
                <a:gd name="T104" fmla="*/ 0 w 3578"/>
                <a:gd name="T105" fmla="*/ 1967 h 2441"/>
                <a:gd name="T106" fmla="*/ 0 w 3578"/>
                <a:gd name="T107" fmla="*/ 1919 h 2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8" h="2441">
                  <a:moveTo>
                    <a:pt x="0" y="1919"/>
                  </a:moveTo>
                  <a:cubicBezTo>
                    <a:pt x="1" y="1918"/>
                    <a:pt x="2" y="1917"/>
                    <a:pt x="2" y="1916"/>
                  </a:cubicBezTo>
                  <a:cubicBezTo>
                    <a:pt x="15" y="1853"/>
                    <a:pt x="55" y="1815"/>
                    <a:pt x="113" y="1792"/>
                  </a:cubicBezTo>
                  <a:cubicBezTo>
                    <a:pt x="192" y="1761"/>
                    <a:pt x="266" y="1721"/>
                    <a:pt x="335" y="1671"/>
                  </a:cubicBezTo>
                  <a:cubicBezTo>
                    <a:pt x="523" y="1532"/>
                    <a:pt x="629" y="1347"/>
                    <a:pt x="648" y="1113"/>
                  </a:cubicBezTo>
                  <a:cubicBezTo>
                    <a:pt x="652" y="1067"/>
                    <a:pt x="652" y="1020"/>
                    <a:pt x="651" y="973"/>
                  </a:cubicBezTo>
                  <a:cubicBezTo>
                    <a:pt x="650" y="918"/>
                    <a:pt x="663" y="867"/>
                    <a:pt x="690" y="819"/>
                  </a:cubicBezTo>
                  <a:cubicBezTo>
                    <a:pt x="832" y="561"/>
                    <a:pt x="993" y="317"/>
                    <a:pt x="1176" y="87"/>
                  </a:cubicBezTo>
                  <a:cubicBezTo>
                    <a:pt x="1234" y="13"/>
                    <a:pt x="1313" y="0"/>
                    <a:pt x="1399" y="18"/>
                  </a:cubicBezTo>
                  <a:cubicBezTo>
                    <a:pt x="1475" y="33"/>
                    <a:pt x="1533" y="76"/>
                    <a:pt x="1569" y="146"/>
                  </a:cubicBezTo>
                  <a:cubicBezTo>
                    <a:pt x="1572" y="153"/>
                    <a:pt x="1581" y="159"/>
                    <a:pt x="1589" y="163"/>
                  </a:cubicBezTo>
                  <a:cubicBezTo>
                    <a:pt x="1787" y="262"/>
                    <a:pt x="1984" y="361"/>
                    <a:pt x="2182" y="459"/>
                  </a:cubicBezTo>
                  <a:cubicBezTo>
                    <a:pt x="2217" y="477"/>
                    <a:pt x="2246" y="499"/>
                    <a:pt x="2253" y="540"/>
                  </a:cubicBezTo>
                  <a:cubicBezTo>
                    <a:pt x="2257" y="561"/>
                    <a:pt x="2254" y="583"/>
                    <a:pt x="2254" y="608"/>
                  </a:cubicBezTo>
                  <a:cubicBezTo>
                    <a:pt x="2258" y="610"/>
                    <a:pt x="2266" y="615"/>
                    <a:pt x="2275" y="618"/>
                  </a:cubicBezTo>
                  <a:cubicBezTo>
                    <a:pt x="2305" y="628"/>
                    <a:pt x="2318" y="650"/>
                    <a:pt x="2320" y="681"/>
                  </a:cubicBezTo>
                  <a:cubicBezTo>
                    <a:pt x="2327" y="786"/>
                    <a:pt x="2334" y="891"/>
                    <a:pt x="2341" y="996"/>
                  </a:cubicBezTo>
                  <a:cubicBezTo>
                    <a:pt x="2341" y="1002"/>
                    <a:pt x="2343" y="1008"/>
                    <a:pt x="2344" y="1015"/>
                  </a:cubicBezTo>
                  <a:cubicBezTo>
                    <a:pt x="2348" y="1015"/>
                    <a:pt x="2352" y="1015"/>
                    <a:pt x="2356" y="1015"/>
                  </a:cubicBezTo>
                  <a:cubicBezTo>
                    <a:pt x="2382" y="1014"/>
                    <a:pt x="2401" y="1025"/>
                    <a:pt x="2412" y="1049"/>
                  </a:cubicBezTo>
                  <a:cubicBezTo>
                    <a:pt x="2422" y="1072"/>
                    <a:pt x="2418" y="1095"/>
                    <a:pt x="2400" y="1113"/>
                  </a:cubicBezTo>
                  <a:cubicBezTo>
                    <a:pt x="2355" y="1159"/>
                    <a:pt x="2316" y="1210"/>
                    <a:pt x="2285" y="1266"/>
                  </a:cubicBezTo>
                  <a:cubicBezTo>
                    <a:pt x="2068" y="1654"/>
                    <a:pt x="2292" y="2157"/>
                    <a:pt x="2726" y="2255"/>
                  </a:cubicBezTo>
                  <a:cubicBezTo>
                    <a:pt x="3011" y="2320"/>
                    <a:pt x="3290" y="2207"/>
                    <a:pt x="3453" y="1962"/>
                  </a:cubicBezTo>
                  <a:cubicBezTo>
                    <a:pt x="3467" y="1940"/>
                    <a:pt x="3485" y="1925"/>
                    <a:pt x="3513" y="1929"/>
                  </a:cubicBezTo>
                  <a:cubicBezTo>
                    <a:pt x="3556" y="1934"/>
                    <a:pt x="3578" y="1982"/>
                    <a:pt x="3552" y="2018"/>
                  </a:cubicBezTo>
                  <a:cubicBezTo>
                    <a:pt x="3516" y="2068"/>
                    <a:pt x="3481" y="2119"/>
                    <a:pt x="3436" y="2161"/>
                  </a:cubicBezTo>
                  <a:cubicBezTo>
                    <a:pt x="3212" y="2373"/>
                    <a:pt x="2946" y="2441"/>
                    <a:pt x="2652" y="2352"/>
                  </a:cubicBezTo>
                  <a:cubicBezTo>
                    <a:pt x="2362" y="2264"/>
                    <a:pt x="2179" y="2063"/>
                    <a:pt x="2108" y="1768"/>
                  </a:cubicBezTo>
                  <a:cubicBezTo>
                    <a:pt x="2055" y="1545"/>
                    <a:pt x="2099" y="1337"/>
                    <a:pt x="2226" y="1146"/>
                  </a:cubicBezTo>
                  <a:cubicBezTo>
                    <a:pt x="2232" y="1138"/>
                    <a:pt x="2236" y="1126"/>
                    <a:pt x="2235" y="1115"/>
                  </a:cubicBezTo>
                  <a:cubicBezTo>
                    <a:pt x="2227" y="989"/>
                    <a:pt x="2218" y="863"/>
                    <a:pt x="2209" y="737"/>
                  </a:cubicBezTo>
                  <a:cubicBezTo>
                    <a:pt x="2209" y="728"/>
                    <a:pt x="2208" y="715"/>
                    <a:pt x="2203" y="713"/>
                  </a:cubicBezTo>
                  <a:cubicBezTo>
                    <a:pt x="2188" y="706"/>
                    <a:pt x="2170" y="696"/>
                    <a:pt x="2156" y="699"/>
                  </a:cubicBezTo>
                  <a:cubicBezTo>
                    <a:pt x="2119" y="705"/>
                    <a:pt x="2086" y="700"/>
                    <a:pt x="2053" y="683"/>
                  </a:cubicBezTo>
                  <a:cubicBezTo>
                    <a:pt x="1885" y="599"/>
                    <a:pt x="1716" y="515"/>
                    <a:pt x="1548" y="431"/>
                  </a:cubicBezTo>
                  <a:cubicBezTo>
                    <a:pt x="1541" y="427"/>
                    <a:pt x="1535" y="424"/>
                    <a:pt x="1526" y="420"/>
                  </a:cubicBezTo>
                  <a:cubicBezTo>
                    <a:pt x="1510" y="441"/>
                    <a:pt x="1493" y="462"/>
                    <a:pt x="1477" y="483"/>
                  </a:cubicBezTo>
                  <a:cubicBezTo>
                    <a:pt x="1355" y="645"/>
                    <a:pt x="1248" y="817"/>
                    <a:pt x="1148" y="993"/>
                  </a:cubicBezTo>
                  <a:cubicBezTo>
                    <a:pt x="1140" y="1006"/>
                    <a:pt x="1146" y="1012"/>
                    <a:pt x="1153" y="1021"/>
                  </a:cubicBezTo>
                  <a:cubicBezTo>
                    <a:pt x="1247" y="1142"/>
                    <a:pt x="1328" y="1272"/>
                    <a:pt x="1398" y="1408"/>
                  </a:cubicBezTo>
                  <a:cubicBezTo>
                    <a:pt x="1498" y="1603"/>
                    <a:pt x="1569" y="1807"/>
                    <a:pt x="1615" y="2020"/>
                  </a:cubicBezTo>
                  <a:cubicBezTo>
                    <a:pt x="1623" y="2057"/>
                    <a:pt x="1622" y="2094"/>
                    <a:pt x="1606" y="2130"/>
                  </a:cubicBezTo>
                  <a:cubicBezTo>
                    <a:pt x="1575" y="2194"/>
                    <a:pt x="1495" y="2227"/>
                    <a:pt x="1418" y="2204"/>
                  </a:cubicBezTo>
                  <a:cubicBezTo>
                    <a:pt x="1351" y="2185"/>
                    <a:pt x="1311" y="2140"/>
                    <a:pt x="1296" y="2072"/>
                  </a:cubicBezTo>
                  <a:cubicBezTo>
                    <a:pt x="1255" y="1880"/>
                    <a:pt x="1191" y="1696"/>
                    <a:pt x="1096" y="1525"/>
                  </a:cubicBezTo>
                  <a:cubicBezTo>
                    <a:pt x="1053" y="1448"/>
                    <a:pt x="1003" y="1374"/>
                    <a:pt x="956" y="1299"/>
                  </a:cubicBezTo>
                  <a:cubicBezTo>
                    <a:pt x="954" y="1295"/>
                    <a:pt x="952" y="1293"/>
                    <a:pt x="947" y="1286"/>
                  </a:cubicBezTo>
                  <a:cubicBezTo>
                    <a:pt x="943" y="1300"/>
                    <a:pt x="940" y="1312"/>
                    <a:pt x="938" y="1323"/>
                  </a:cubicBezTo>
                  <a:cubicBezTo>
                    <a:pt x="858" y="1636"/>
                    <a:pt x="669" y="1862"/>
                    <a:pt x="388" y="2015"/>
                  </a:cubicBezTo>
                  <a:cubicBezTo>
                    <a:pt x="329" y="2047"/>
                    <a:pt x="268" y="2078"/>
                    <a:pt x="205" y="2097"/>
                  </a:cubicBezTo>
                  <a:cubicBezTo>
                    <a:pt x="107" y="2128"/>
                    <a:pt x="25" y="2075"/>
                    <a:pt x="3" y="1974"/>
                  </a:cubicBezTo>
                  <a:cubicBezTo>
                    <a:pt x="3" y="1972"/>
                    <a:pt x="1" y="1969"/>
                    <a:pt x="0" y="1967"/>
                  </a:cubicBezTo>
                  <a:cubicBezTo>
                    <a:pt x="0" y="1951"/>
                    <a:pt x="0" y="1935"/>
                    <a:pt x="0" y="19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-2367545" y="-1193978"/>
              <a:ext cx="3969137" cy="5924553"/>
            </a:xfrm>
            <a:custGeom>
              <a:avLst/>
              <a:gdLst>
                <a:gd name="T0" fmla="*/ 1478 w 1478"/>
                <a:gd name="T1" fmla="*/ 1725 h 1862"/>
                <a:gd name="T2" fmla="*/ 1475 w 1478"/>
                <a:gd name="T3" fmla="*/ 1732 h 1862"/>
                <a:gd name="T4" fmla="*/ 1369 w 1478"/>
                <a:gd name="T5" fmla="*/ 1846 h 1862"/>
                <a:gd name="T6" fmla="*/ 1211 w 1478"/>
                <a:gd name="T7" fmla="*/ 1798 h 1862"/>
                <a:gd name="T8" fmla="*/ 1170 w 1478"/>
                <a:gd name="T9" fmla="*/ 1730 h 1862"/>
                <a:gd name="T10" fmla="*/ 938 w 1478"/>
                <a:gd name="T11" fmla="*/ 1178 h 1862"/>
                <a:gd name="T12" fmla="*/ 930 w 1478"/>
                <a:gd name="T13" fmla="*/ 1160 h 1862"/>
                <a:gd name="T14" fmla="*/ 670 w 1478"/>
                <a:gd name="T15" fmla="*/ 1160 h 1862"/>
                <a:gd name="T16" fmla="*/ 189 w 1478"/>
                <a:gd name="T17" fmla="*/ 1157 h 1862"/>
                <a:gd name="T18" fmla="*/ 3 w 1478"/>
                <a:gd name="T19" fmla="*/ 977 h 1862"/>
                <a:gd name="T20" fmla="*/ 12 w 1478"/>
                <a:gd name="T21" fmla="*/ 780 h 1862"/>
                <a:gd name="T22" fmla="*/ 94 w 1478"/>
                <a:gd name="T23" fmla="*/ 202 h 1862"/>
                <a:gd name="T24" fmla="*/ 273 w 1478"/>
                <a:gd name="T25" fmla="*/ 21 h 1862"/>
                <a:gd name="T26" fmla="*/ 497 w 1478"/>
                <a:gd name="T27" fmla="*/ 90 h 1862"/>
                <a:gd name="T28" fmla="*/ 723 w 1478"/>
                <a:gd name="T29" fmla="*/ 341 h 1862"/>
                <a:gd name="T30" fmla="*/ 974 w 1478"/>
                <a:gd name="T31" fmla="*/ 601 h 1862"/>
                <a:gd name="T32" fmla="*/ 946 w 1478"/>
                <a:gd name="T33" fmla="*/ 831 h 1862"/>
                <a:gd name="T34" fmla="*/ 929 w 1478"/>
                <a:gd name="T35" fmla="*/ 841 h 1862"/>
                <a:gd name="T36" fmla="*/ 1005 w 1478"/>
                <a:gd name="T37" fmla="*/ 845 h 1862"/>
                <a:gd name="T38" fmla="*/ 1188 w 1478"/>
                <a:gd name="T39" fmla="*/ 973 h 1862"/>
                <a:gd name="T40" fmla="*/ 1458 w 1478"/>
                <a:gd name="T41" fmla="*/ 1611 h 1862"/>
                <a:gd name="T42" fmla="*/ 1478 w 1478"/>
                <a:gd name="T43" fmla="*/ 1673 h 1862"/>
                <a:gd name="T44" fmla="*/ 1478 w 1478"/>
                <a:gd name="T45" fmla="*/ 1725 h 1862"/>
                <a:gd name="T46" fmla="*/ 492 w 1478"/>
                <a:gd name="T47" fmla="*/ 836 h 1862"/>
                <a:gd name="T48" fmla="*/ 817 w 1478"/>
                <a:gd name="T49" fmla="*/ 843 h 1862"/>
                <a:gd name="T50" fmla="*/ 525 w 1478"/>
                <a:gd name="T51" fmla="*/ 555 h 1862"/>
                <a:gd name="T52" fmla="*/ 492 w 1478"/>
                <a:gd name="T53" fmla="*/ 836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78" h="1862">
                  <a:moveTo>
                    <a:pt x="1478" y="1725"/>
                  </a:moveTo>
                  <a:cubicBezTo>
                    <a:pt x="1477" y="1727"/>
                    <a:pt x="1475" y="1730"/>
                    <a:pt x="1475" y="1732"/>
                  </a:cubicBezTo>
                  <a:cubicBezTo>
                    <a:pt x="1464" y="1793"/>
                    <a:pt x="1428" y="1831"/>
                    <a:pt x="1369" y="1846"/>
                  </a:cubicBezTo>
                  <a:cubicBezTo>
                    <a:pt x="1306" y="1862"/>
                    <a:pt x="1253" y="1845"/>
                    <a:pt x="1211" y="1798"/>
                  </a:cubicBezTo>
                  <a:cubicBezTo>
                    <a:pt x="1194" y="1778"/>
                    <a:pt x="1180" y="1754"/>
                    <a:pt x="1170" y="1730"/>
                  </a:cubicBezTo>
                  <a:cubicBezTo>
                    <a:pt x="1092" y="1546"/>
                    <a:pt x="1015" y="1362"/>
                    <a:pt x="938" y="1178"/>
                  </a:cubicBezTo>
                  <a:cubicBezTo>
                    <a:pt x="935" y="1171"/>
                    <a:pt x="932" y="1165"/>
                    <a:pt x="930" y="1160"/>
                  </a:cubicBezTo>
                  <a:cubicBezTo>
                    <a:pt x="842" y="1160"/>
                    <a:pt x="756" y="1160"/>
                    <a:pt x="670" y="1160"/>
                  </a:cubicBezTo>
                  <a:cubicBezTo>
                    <a:pt x="510" y="1159"/>
                    <a:pt x="349" y="1159"/>
                    <a:pt x="189" y="1157"/>
                  </a:cubicBezTo>
                  <a:cubicBezTo>
                    <a:pt x="85" y="1155"/>
                    <a:pt x="9" y="1083"/>
                    <a:pt x="3" y="977"/>
                  </a:cubicBezTo>
                  <a:cubicBezTo>
                    <a:pt x="0" y="911"/>
                    <a:pt x="4" y="845"/>
                    <a:pt x="12" y="780"/>
                  </a:cubicBezTo>
                  <a:cubicBezTo>
                    <a:pt x="37" y="587"/>
                    <a:pt x="65" y="394"/>
                    <a:pt x="94" y="202"/>
                  </a:cubicBezTo>
                  <a:cubicBezTo>
                    <a:pt x="107" y="111"/>
                    <a:pt x="176" y="44"/>
                    <a:pt x="273" y="21"/>
                  </a:cubicBezTo>
                  <a:cubicBezTo>
                    <a:pt x="362" y="0"/>
                    <a:pt x="436" y="26"/>
                    <a:pt x="497" y="90"/>
                  </a:cubicBezTo>
                  <a:cubicBezTo>
                    <a:pt x="574" y="172"/>
                    <a:pt x="646" y="259"/>
                    <a:pt x="723" y="341"/>
                  </a:cubicBezTo>
                  <a:cubicBezTo>
                    <a:pt x="805" y="429"/>
                    <a:pt x="887" y="519"/>
                    <a:pt x="974" y="601"/>
                  </a:cubicBezTo>
                  <a:cubicBezTo>
                    <a:pt x="1067" y="688"/>
                    <a:pt x="1019" y="791"/>
                    <a:pt x="946" y="831"/>
                  </a:cubicBezTo>
                  <a:cubicBezTo>
                    <a:pt x="942" y="833"/>
                    <a:pt x="938" y="836"/>
                    <a:pt x="929" y="841"/>
                  </a:cubicBezTo>
                  <a:cubicBezTo>
                    <a:pt x="958" y="842"/>
                    <a:pt x="981" y="843"/>
                    <a:pt x="1005" y="845"/>
                  </a:cubicBezTo>
                  <a:cubicBezTo>
                    <a:pt x="1093" y="849"/>
                    <a:pt x="1153" y="891"/>
                    <a:pt x="1188" y="973"/>
                  </a:cubicBezTo>
                  <a:cubicBezTo>
                    <a:pt x="1277" y="1186"/>
                    <a:pt x="1368" y="1398"/>
                    <a:pt x="1458" y="1611"/>
                  </a:cubicBezTo>
                  <a:cubicBezTo>
                    <a:pt x="1466" y="1631"/>
                    <a:pt x="1471" y="1652"/>
                    <a:pt x="1478" y="1673"/>
                  </a:cubicBezTo>
                  <a:cubicBezTo>
                    <a:pt x="1478" y="1690"/>
                    <a:pt x="1478" y="1708"/>
                    <a:pt x="1478" y="1725"/>
                  </a:cubicBezTo>
                  <a:close/>
                  <a:moveTo>
                    <a:pt x="492" y="836"/>
                  </a:moveTo>
                  <a:cubicBezTo>
                    <a:pt x="603" y="838"/>
                    <a:pt x="710" y="840"/>
                    <a:pt x="817" y="843"/>
                  </a:cubicBezTo>
                  <a:cubicBezTo>
                    <a:pt x="712" y="755"/>
                    <a:pt x="621" y="656"/>
                    <a:pt x="525" y="555"/>
                  </a:cubicBezTo>
                  <a:cubicBezTo>
                    <a:pt x="514" y="651"/>
                    <a:pt x="503" y="742"/>
                    <a:pt x="492" y="8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-6338857" y="-3608569"/>
              <a:ext cx="1531024" cy="1727204"/>
            </a:xfrm>
            <a:custGeom>
              <a:avLst/>
              <a:gdLst>
                <a:gd name="T0" fmla="*/ 315 w 570"/>
                <a:gd name="T1" fmla="*/ 0 h 543"/>
                <a:gd name="T2" fmla="*/ 381 w 570"/>
                <a:gd name="T3" fmla="*/ 20 h 543"/>
                <a:gd name="T4" fmla="*/ 546 w 570"/>
                <a:gd name="T5" fmla="*/ 321 h 543"/>
                <a:gd name="T6" fmla="*/ 288 w 570"/>
                <a:gd name="T7" fmla="*/ 539 h 543"/>
                <a:gd name="T8" fmla="*/ 13 w 570"/>
                <a:gd name="T9" fmla="*/ 288 h 543"/>
                <a:gd name="T10" fmla="*/ 238 w 570"/>
                <a:gd name="T11" fmla="*/ 4 h 543"/>
                <a:gd name="T12" fmla="*/ 251 w 570"/>
                <a:gd name="T13" fmla="*/ 0 h 543"/>
                <a:gd name="T14" fmla="*/ 315 w 570"/>
                <a:gd name="T15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43">
                  <a:moveTo>
                    <a:pt x="315" y="0"/>
                  </a:moveTo>
                  <a:cubicBezTo>
                    <a:pt x="337" y="6"/>
                    <a:pt x="360" y="11"/>
                    <a:pt x="381" y="20"/>
                  </a:cubicBezTo>
                  <a:cubicBezTo>
                    <a:pt x="503" y="68"/>
                    <a:pt x="570" y="192"/>
                    <a:pt x="546" y="321"/>
                  </a:cubicBezTo>
                  <a:cubicBezTo>
                    <a:pt x="524" y="444"/>
                    <a:pt x="414" y="536"/>
                    <a:pt x="288" y="539"/>
                  </a:cubicBezTo>
                  <a:cubicBezTo>
                    <a:pt x="145" y="543"/>
                    <a:pt x="27" y="435"/>
                    <a:pt x="13" y="288"/>
                  </a:cubicBezTo>
                  <a:cubicBezTo>
                    <a:pt x="0" y="154"/>
                    <a:pt x="101" y="26"/>
                    <a:pt x="238" y="4"/>
                  </a:cubicBezTo>
                  <a:cubicBezTo>
                    <a:pt x="242" y="3"/>
                    <a:pt x="247" y="1"/>
                    <a:pt x="251" y="0"/>
                  </a:cubicBezTo>
                  <a:cubicBezTo>
                    <a:pt x="272" y="0"/>
                    <a:pt x="294" y="0"/>
                    <a:pt x="3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-2652727" y="-3064052"/>
              <a:ext cx="1496137" cy="1768470"/>
            </a:xfrm>
            <a:custGeom>
              <a:avLst/>
              <a:gdLst>
                <a:gd name="T0" fmla="*/ 278 w 557"/>
                <a:gd name="T1" fmla="*/ 0 h 556"/>
                <a:gd name="T2" fmla="*/ 556 w 557"/>
                <a:gd name="T3" fmla="*/ 279 h 556"/>
                <a:gd name="T4" fmla="*/ 278 w 557"/>
                <a:gd name="T5" fmla="*/ 556 h 556"/>
                <a:gd name="T6" fmla="*/ 0 w 557"/>
                <a:gd name="T7" fmla="*/ 278 h 556"/>
                <a:gd name="T8" fmla="*/ 278 w 557"/>
                <a:gd name="T9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" h="556">
                  <a:moveTo>
                    <a:pt x="278" y="0"/>
                  </a:moveTo>
                  <a:cubicBezTo>
                    <a:pt x="432" y="0"/>
                    <a:pt x="557" y="125"/>
                    <a:pt x="556" y="279"/>
                  </a:cubicBezTo>
                  <a:cubicBezTo>
                    <a:pt x="555" y="431"/>
                    <a:pt x="431" y="556"/>
                    <a:pt x="278" y="556"/>
                  </a:cubicBezTo>
                  <a:cubicBezTo>
                    <a:pt x="125" y="556"/>
                    <a:pt x="0" y="432"/>
                    <a:pt x="0" y="278"/>
                  </a:cubicBezTo>
                  <a:cubicBezTo>
                    <a:pt x="0" y="124"/>
                    <a:pt x="124" y="0"/>
                    <a:pt x="2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14414" y="142852"/>
            <a:ext cx="6643734" cy="6477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28938" y="5715000"/>
            <a:ext cx="5572125" cy="8191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Муниципальный долг</a:t>
            </a:r>
            <a:r>
              <a:rPr lang="ru-RU" sz="1400" b="1" dirty="0">
                <a:solidFill>
                  <a:schemeClr val="tx1"/>
                </a:solidFill>
              </a:rPr>
              <a:t> – обязательства, возникающие из муниципальных заимствований, принятые на себя муниципальным образованием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50" y="928670"/>
            <a:ext cx="7929563" cy="5000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Межбюджетные трансферты</a:t>
            </a:r>
            <a:r>
              <a:rPr lang="ru-RU" sz="1400" b="1" dirty="0">
                <a:solidFill>
                  <a:schemeClr val="tx1"/>
                </a:solidFill>
              </a:rPr>
              <a:t> – средства предоставляемые одним бюджетом бюджетной системы Российской Федерации другому бюджету бюджетной системы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13" y="2000250"/>
            <a:ext cx="2000250" cy="24288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Дотации</a:t>
            </a:r>
            <a:r>
              <a:rPr lang="ru-RU" sz="1400" b="1" dirty="0">
                <a:solidFill>
                  <a:schemeClr val="tx1"/>
                </a:solidFill>
              </a:rPr>
              <a:t> – межбюджетные трансферты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7875" y="2000250"/>
            <a:ext cx="2928938" cy="33575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u="sng" dirty="0">
                <a:solidFill>
                  <a:schemeClr val="tx1"/>
                </a:solidFill>
              </a:rPr>
              <a:t>Субвенции</a:t>
            </a:r>
            <a:r>
              <a:rPr lang="ru-RU" sz="1400" b="1" dirty="0">
                <a:solidFill>
                  <a:schemeClr val="tx1"/>
                </a:solidFill>
              </a:rPr>
              <a:t> – межбюджетные трансферты, предоставляемые местному бюджету в целях финансового обеспечения расходных обязательств муниципального образования, возникающих при выполнении государственных полномочий Российской Федерации, субъекта Российской Федерации, переданных для осуществления органам местного самоуправления в установленном порядке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43188" y="2000250"/>
            <a:ext cx="2857500" cy="26431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Субсидии</a:t>
            </a:r>
            <a:r>
              <a:rPr lang="ru-RU" sz="1400" b="1" dirty="0">
                <a:solidFill>
                  <a:schemeClr val="tx1"/>
                </a:solidFill>
              </a:rPr>
              <a:t> – межбюджетные трансферты, предоставляемые местному бюджету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46" name="Picture 2" descr="https://zakonoved.su/wp-content/uploads/2019/02/%D0%A1%D1%83%D0%B1%D1%81%D0%B8%D0%B4%D0%B8%D0%B8-%D0%BD%D0%B0-%D0%BE%D1%82%D0%BA%D1%80%D1%8B%D1%82%D0%B8%D0%B5-%D0%B8-%D0%BF%D0%BE%D0%B4%D0%B4%D0%B5%D1%80%D0%B6%D0%BA%D1%83-%D0%BC%D0%B0%D0%BB%D0%BE%D0%B3%D0%BE-%D0%B1%D0%B8%D0%B7%D0%BD%D0%B5%D1%81%D0%B0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2857500" cy="1905000"/>
          </a:xfrm>
          <a:prstGeom prst="rect">
            <a:avLst/>
          </a:prstGeom>
          <a:noFill/>
        </p:spPr>
      </p:pic>
      <p:sp>
        <p:nvSpPr>
          <p:cNvPr id="14" name="Стрелка вниз 13"/>
          <p:cNvSpPr/>
          <p:nvPr/>
        </p:nvSpPr>
        <p:spPr>
          <a:xfrm>
            <a:off x="1071538" y="1500174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3929058" y="1500174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215206" y="1500174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58" y="1071546"/>
            <a:ext cx="8429625" cy="71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>
              <a:defRPr/>
            </a:pPr>
            <a:r>
              <a:rPr lang="ru-RU" sz="1600" dirty="0" smtClean="0"/>
              <a:t>На </a:t>
            </a:r>
            <a:r>
              <a:rPr lang="ru-RU" sz="1600" dirty="0"/>
              <a:t>предоставление мер социальной поддержки, социальное обеспечение отдельных категорий граждан ( ветеранов, пенсионеров и других категорий населения ) в </a:t>
            </a:r>
            <a:r>
              <a:rPr lang="ru-RU" sz="1600" dirty="0" smtClean="0"/>
              <a:t>2020 </a:t>
            </a:r>
            <a:r>
              <a:rPr lang="ru-RU" sz="1600" dirty="0"/>
              <a:t>году и плановый период </a:t>
            </a:r>
            <a:r>
              <a:rPr lang="ru-RU" sz="1600" dirty="0" smtClean="0"/>
              <a:t>2021-2022 годах.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1866084"/>
          <a:ext cx="8358188" cy="4754880"/>
        </p:xfrm>
        <a:graphic>
          <a:graphicData uri="http://schemas.openxmlformats.org/drawingml/2006/table">
            <a:tbl>
              <a:tblPr/>
              <a:tblGrid>
                <a:gridCol w="2441575"/>
                <a:gridCol w="1536700"/>
                <a:gridCol w="922338"/>
                <a:gridCol w="922337"/>
                <a:gridCol w="844550"/>
                <a:gridCol w="846138"/>
                <a:gridCol w="844550"/>
              </a:tblGrid>
              <a:tr h="18021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0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3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26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ветеранам труда и труженикам тыла;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3092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1660,68 руб.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58364,38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1660,68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58364,38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месяц 1660,68 руб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58364,38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44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ветеранам труда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2128 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месяц 1660,68 руб.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38579,45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1660,68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38579,45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месяц 1660,68 руб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35561,96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26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реабилитированным лицам и лицам, признанным пострадавшими от политических репрессий;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месяц 1660,68 руб.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1666,10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1660,68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1666,10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месяц 1660,68 руб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1666,10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44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семьям погибших ветеранов боевых действий;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месяц 859,59 руб.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73,19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859,59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73,19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месяц 859,59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76,66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26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социальная помощь малоимущим семьям и малоимущим одиноко проживающим гражданам;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 человек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1149,56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1149,56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1149,56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357290" y="142852"/>
            <a:ext cx="7072362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отдельных категорий  граждан на 2020 год и плановый период 2021-2022 годы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2214565"/>
          <a:ext cx="8501063" cy="4357707"/>
        </p:xfrm>
        <a:graphic>
          <a:graphicData uri="http://schemas.openxmlformats.org/drawingml/2006/table">
            <a:tbl>
              <a:tblPr/>
              <a:tblGrid>
                <a:gridCol w="2482850"/>
                <a:gridCol w="1562100"/>
                <a:gridCol w="939800"/>
                <a:gridCol w="938213"/>
                <a:gridCol w="858837"/>
                <a:gridCol w="860425"/>
                <a:gridCol w="858838"/>
              </a:tblGrid>
              <a:tr h="27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07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расходов по оплате жилищно-коммунальных услуг отдельным категориям граждан;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2799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человек.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29935,33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29935,33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29935,33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компенсация расходов на уплату взноса на капитальный ремонт общего имущества  в многоквартирном доме отдельным категориям граждан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576 человека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1680,13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1255,40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1255,40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Ежегодная денежная выплата лицам, награжденным знаком «Почетный донор СССР», «Почетный донор России».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В месяц 12373,0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3066,15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3188,48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3316,35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58" y="1285860"/>
            <a:ext cx="842962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>
              <a:defRPr/>
            </a:pPr>
            <a:r>
              <a:rPr lang="ru-RU" sz="1600" b="1" dirty="0" smtClean="0"/>
              <a:t>На </a:t>
            </a:r>
            <a:r>
              <a:rPr lang="ru-RU" sz="1600" b="1" dirty="0"/>
              <a:t>предоставление мер социальной поддержки, социальное обеспечение отдельных категорий граждан </a:t>
            </a:r>
            <a:r>
              <a:rPr lang="ru-RU" sz="1600" b="1" dirty="0" smtClean="0"/>
              <a:t>(ветеранов, пенсионеров и других категорий населения) в 2020 году и плановый период 2021-2022 годах.</a:t>
            </a:r>
            <a:endParaRPr lang="ru-RU" sz="1400" b="1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428728" y="142852"/>
            <a:ext cx="7072362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отдельных категорий  граждан на 2020 год и плановый период 2021-2022 годы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500306"/>
          <a:ext cx="8286750" cy="2883218"/>
        </p:xfrm>
        <a:graphic>
          <a:graphicData uri="http://schemas.openxmlformats.org/drawingml/2006/table">
            <a:tbl>
              <a:tblPr/>
              <a:tblGrid>
                <a:gridCol w="3071812"/>
                <a:gridCol w="1000125"/>
                <a:gridCol w="785813"/>
                <a:gridCol w="857250"/>
                <a:gridCol w="785812"/>
                <a:gridCol w="857250"/>
                <a:gridCol w="928688"/>
              </a:tblGrid>
              <a:tr h="152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субсидии на оплату жилого помещения и  коммунальных услуг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1080 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32335,58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39809,90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42087,79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0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 на выплату ежегодной денежной компенсации многодетным семьям  на каждого из детей не старше 18-ти лет, обучающихся в общеобразовательных организациях, на приобретение комплекта школьной одежды, спортивной одежды и обуви и школьных принадлежностей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528 заявителей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Разовая выплата-1161,97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636,40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661,86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688,34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58" y="1428736"/>
            <a:ext cx="8429625" cy="78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>
              <a:defRPr/>
            </a:pPr>
            <a:r>
              <a:rPr lang="ru-RU" sz="1600" b="1" dirty="0" smtClean="0"/>
              <a:t>На </a:t>
            </a:r>
            <a:r>
              <a:rPr lang="ru-RU" sz="1600" b="1" dirty="0"/>
              <a:t>предоставление мер социальной поддержки, социальное обеспечение отдельных категорий граждан </a:t>
            </a:r>
            <a:r>
              <a:rPr lang="ru-RU" sz="1600" b="1" dirty="0" smtClean="0"/>
              <a:t>(ветеранов</a:t>
            </a:r>
            <a:r>
              <a:rPr lang="ru-RU" sz="1600" b="1" dirty="0"/>
              <a:t>, пенсионеров и других категорий </a:t>
            </a:r>
            <a:r>
              <a:rPr lang="ru-RU" sz="1600" b="1" dirty="0" smtClean="0"/>
              <a:t>населения) </a:t>
            </a:r>
            <a:r>
              <a:rPr lang="ru-RU" sz="1600" b="1" dirty="0"/>
              <a:t>в </a:t>
            </a:r>
            <a:r>
              <a:rPr lang="ru-RU" sz="1600" b="1" dirty="0" smtClean="0"/>
              <a:t>2019 </a:t>
            </a:r>
            <a:r>
              <a:rPr lang="ru-RU" sz="1600" b="1" dirty="0"/>
              <a:t>году и плановый период </a:t>
            </a:r>
            <a:r>
              <a:rPr lang="ru-RU" sz="1600" b="1" dirty="0" smtClean="0"/>
              <a:t>2020-2021 годах.</a:t>
            </a:r>
            <a:endParaRPr lang="ru-RU" sz="1400" b="1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428728" y="214290"/>
            <a:ext cx="7072362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отдельных категорий  граждан на 2020 год и плановый период 2021-2022 годы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8" y="1874542"/>
          <a:ext cx="8429625" cy="4932046"/>
        </p:xfrm>
        <a:graphic>
          <a:graphicData uri="http://schemas.openxmlformats.org/drawingml/2006/table">
            <a:tbl>
              <a:tblPr/>
              <a:tblGrid>
                <a:gridCol w="2928937"/>
                <a:gridCol w="1143000"/>
                <a:gridCol w="785813"/>
                <a:gridCol w="1071562"/>
                <a:gridCol w="785813"/>
                <a:gridCol w="1000125"/>
                <a:gridCol w="714375"/>
              </a:tblGrid>
              <a:tr h="255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4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ежемесячного пособия на ребенка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1375 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16974,22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17641,34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18350,18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выплата многодетным семьям;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528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В месяц 700,00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14166,38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15398,50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16732,81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ежегодного социального пособия на проезд учащимся (студентам)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В месяц 582,55 руб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19,58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20,36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21,18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 нуждающимся в поддержке семьям, назначаемая в случае рождения в них после 31 декабря 2012 года третьего ребенка или последующих детей до достижения ребенком возраста трех лет;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183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В месяц 9843,00 руб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31399,03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32877,09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33419,12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пособия по уходу за ребенком до достижения им возраста полутора лет лицам, не подлежащим обязательному социальному страхованию на случай временной нетрудоспособности и в связи с материнством;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1964 человек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реб- 4852,00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реб - 6803,98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20506,81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22207,27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23133,97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071538" y="142852"/>
            <a:ext cx="6357982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материнства и детства на 2020 год и плановый период 2021-2022 годы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7158" y="1142984"/>
            <a:ext cx="8215369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>
              <a:defRPr/>
            </a:pPr>
            <a:r>
              <a:rPr lang="ru-RU" sz="1600" b="1" dirty="0" smtClean="0"/>
              <a:t>На </a:t>
            </a:r>
            <a:r>
              <a:rPr lang="ru-RU" sz="1600" b="1" dirty="0"/>
              <a:t>предоставление мер социальной </a:t>
            </a:r>
            <a:r>
              <a:rPr lang="ru-RU" sz="1600" b="1" dirty="0" smtClean="0"/>
              <a:t>поддержки семьям с детьми </a:t>
            </a:r>
            <a:r>
              <a:rPr lang="ru-RU" sz="1600" b="1" dirty="0"/>
              <a:t>в </a:t>
            </a:r>
            <a:r>
              <a:rPr lang="ru-RU" sz="1600" b="1" dirty="0" smtClean="0"/>
              <a:t>2020 </a:t>
            </a:r>
            <a:r>
              <a:rPr lang="ru-RU" sz="1600" b="1" dirty="0"/>
              <a:t>году и плановый период </a:t>
            </a:r>
            <a:r>
              <a:rPr lang="ru-RU" sz="1600" b="1" dirty="0" smtClean="0"/>
              <a:t>2021-2022 годах.</a:t>
            </a:r>
            <a:endParaRPr lang="ru-RU" sz="1400" b="1" dirty="0"/>
          </a:p>
        </p:txBody>
      </p:sp>
      <p:grpSp>
        <p:nvGrpSpPr>
          <p:cNvPr id="10" name="Группа 34"/>
          <p:cNvGrpSpPr/>
          <p:nvPr/>
        </p:nvGrpSpPr>
        <p:grpSpPr>
          <a:xfrm>
            <a:off x="7929586" y="357166"/>
            <a:ext cx="1009476" cy="765247"/>
            <a:chOff x="9426304" y="3495733"/>
            <a:chExt cx="1844676" cy="1473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9426304" y="3795771"/>
              <a:ext cx="765176" cy="1173162"/>
            </a:xfrm>
            <a:custGeom>
              <a:avLst/>
              <a:gdLst>
                <a:gd name="T0" fmla="*/ 674 w 991"/>
                <a:gd name="T1" fmla="*/ 344 h 1522"/>
                <a:gd name="T2" fmla="*/ 674 w 991"/>
                <a:gd name="T3" fmla="*/ 369 h 1522"/>
                <a:gd name="T4" fmla="*/ 689 w 991"/>
                <a:gd name="T5" fmla="*/ 1244 h 1522"/>
                <a:gd name="T6" fmla="*/ 691 w 991"/>
                <a:gd name="T7" fmla="*/ 1412 h 1522"/>
                <a:gd name="T8" fmla="*/ 603 w 991"/>
                <a:gd name="T9" fmla="*/ 1502 h 1522"/>
                <a:gd name="T10" fmla="*/ 512 w 991"/>
                <a:gd name="T11" fmla="*/ 1417 h 1522"/>
                <a:gd name="T12" fmla="*/ 512 w 991"/>
                <a:gd name="T13" fmla="*/ 1215 h 1522"/>
                <a:gd name="T14" fmla="*/ 506 w 991"/>
                <a:gd name="T15" fmla="*/ 833 h 1522"/>
                <a:gd name="T16" fmla="*/ 495 w 991"/>
                <a:gd name="T17" fmla="*/ 749 h 1522"/>
                <a:gd name="T18" fmla="*/ 485 w 991"/>
                <a:gd name="T19" fmla="*/ 749 h 1522"/>
                <a:gd name="T20" fmla="*/ 476 w 991"/>
                <a:gd name="T21" fmla="*/ 793 h 1522"/>
                <a:gd name="T22" fmla="*/ 465 w 991"/>
                <a:gd name="T23" fmla="*/ 1107 h 1522"/>
                <a:gd name="T24" fmla="*/ 466 w 991"/>
                <a:gd name="T25" fmla="*/ 1409 h 1522"/>
                <a:gd name="T26" fmla="*/ 336 w 991"/>
                <a:gd name="T27" fmla="*/ 1493 h 1522"/>
                <a:gd name="T28" fmla="*/ 287 w 991"/>
                <a:gd name="T29" fmla="*/ 1412 h 1522"/>
                <a:gd name="T30" fmla="*/ 290 w 991"/>
                <a:gd name="T31" fmla="*/ 1102 h 1522"/>
                <a:gd name="T32" fmla="*/ 304 w 991"/>
                <a:gd name="T33" fmla="*/ 359 h 1522"/>
                <a:gd name="T34" fmla="*/ 300 w 991"/>
                <a:gd name="T35" fmla="*/ 341 h 1522"/>
                <a:gd name="T36" fmla="*/ 249 w 991"/>
                <a:gd name="T37" fmla="*/ 420 h 1522"/>
                <a:gd name="T38" fmla="*/ 130 w 991"/>
                <a:gd name="T39" fmla="*/ 605 h 1522"/>
                <a:gd name="T40" fmla="*/ 64 w 991"/>
                <a:gd name="T41" fmla="*/ 642 h 1522"/>
                <a:gd name="T42" fmla="*/ 3 w 991"/>
                <a:gd name="T43" fmla="*/ 592 h 1522"/>
                <a:gd name="T44" fmla="*/ 9 w 991"/>
                <a:gd name="T45" fmla="*/ 543 h 1522"/>
                <a:gd name="T46" fmla="*/ 235 w 991"/>
                <a:gd name="T47" fmla="*/ 131 h 1522"/>
                <a:gd name="T48" fmla="*/ 273 w 991"/>
                <a:gd name="T49" fmla="*/ 77 h 1522"/>
                <a:gd name="T50" fmla="*/ 432 w 991"/>
                <a:gd name="T51" fmla="*/ 10 h 1522"/>
                <a:gd name="T52" fmla="*/ 537 w 991"/>
                <a:gd name="T53" fmla="*/ 11 h 1522"/>
                <a:gd name="T54" fmla="*/ 715 w 991"/>
                <a:gd name="T55" fmla="*/ 91 h 1522"/>
                <a:gd name="T56" fmla="*/ 827 w 991"/>
                <a:gd name="T57" fmla="*/ 283 h 1522"/>
                <a:gd name="T58" fmla="*/ 966 w 991"/>
                <a:gd name="T59" fmla="*/ 539 h 1522"/>
                <a:gd name="T60" fmla="*/ 922 w 991"/>
                <a:gd name="T61" fmla="*/ 640 h 1522"/>
                <a:gd name="T62" fmla="*/ 851 w 991"/>
                <a:gd name="T63" fmla="*/ 610 h 1522"/>
                <a:gd name="T64" fmla="*/ 695 w 991"/>
                <a:gd name="T65" fmla="*/ 367 h 1522"/>
                <a:gd name="T66" fmla="*/ 679 w 991"/>
                <a:gd name="T67" fmla="*/ 343 h 1522"/>
                <a:gd name="T68" fmla="*/ 674 w 991"/>
                <a:gd name="T69" fmla="*/ 344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91" h="1522">
                  <a:moveTo>
                    <a:pt x="674" y="344"/>
                  </a:moveTo>
                  <a:cubicBezTo>
                    <a:pt x="674" y="352"/>
                    <a:pt x="674" y="360"/>
                    <a:pt x="674" y="369"/>
                  </a:cubicBezTo>
                  <a:cubicBezTo>
                    <a:pt x="679" y="661"/>
                    <a:pt x="684" y="952"/>
                    <a:pt x="689" y="1244"/>
                  </a:cubicBezTo>
                  <a:cubicBezTo>
                    <a:pt x="690" y="1300"/>
                    <a:pt x="691" y="1356"/>
                    <a:pt x="691" y="1412"/>
                  </a:cubicBezTo>
                  <a:cubicBezTo>
                    <a:pt x="691" y="1464"/>
                    <a:pt x="655" y="1501"/>
                    <a:pt x="603" y="1502"/>
                  </a:cubicBezTo>
                  <a:cubicBezTo>
                    <a:pt x="553" y="1504"/>
                    <a:pt x="513" y="1468"/>
                    <a:pt x="512" y="1417"/>
                  </a:cubicBezTo>
                  <a:cubicBezTo>
                    <a:pt x="510" y="1349"/>
                    <a:pt x="513" y="1282"/>
                    <a:pt x="512" y="1215"/>
                  </a:cubicBezTo>
                  <a:cubicBezTo>
                    <a:pt x="511" y="1088"/>
                    <a:pt x="509" y="960"/>
                    <a:pt x="506" y="833"/>
                  </a:cubicBezTo>
                  <a:cubicBezTo>
                    <a:pt x="505" y="805"/>
                    <a:pt x="499" y="777"/>
                    <a:pt x="495" y="749"/>
                  </a:cubicBezTo>
                  <a:cubicBezTo>
                    <a:pt x="492" y="749"/>
                    <a:pt x="488" y="749"/>
                    <a:pt x="485" y="749"/>
                  </a:cubicBezTo>
                  <a:cubicBezTo>
                    <a:pt x="482" y="764"/>
                    <a:pt x="476" y="778"/>
                    <a:pt x="476" y="793"/>
                  </a:cubicBezTo>
                  <a:cubicBezTo>
                    <a:pt x="471" y="898"/>
                    <a:pt x="467" y="1002"/>
                    <a:pt x="465" y="1107"/>
                  </a:cubicBezTo>
                  <a:cubicBezTo>
                    <a:pt x="464" y="1207"/>
                    <a:pt x="467" y="1308"/>
                    <a:pt x="466" y="1409"/>
                  </a:cubicBezTo>
                  <a:cubicBezTo>
                    <a:pt x="466" y="1481"/>
                    <a:pt x="402" y="1522"/>
                    <a:pt x="336" y="1493"/>
                  </a:cubicBezTo>
                  <a:cubicBezTo>
                    <a:pt x="301" y="1477"/>
                    <a:pt x="287" y="1449"/>
                    <a:pt x="287" y="1412"/>
                  </a:cubicBezTo>
                  <a:cubicBezTo>
                    <a:pt x="288" y="1309"/>
                    <a:pt x="289" y="1206"/>
                    <a:pt x="290" y="1102"/>
                  </a:cubicBezTo>
                  <a:cubicBezTo>
                    <a:pt x="295" y="854"/>
                    <a:pt x="300" y="607"/>
                    <a:pt x="304" y="359"/>
                  </a:cubicBezTo>
                  <a:cubicBezTo>
                    <a:pt x="304" y="353"/>
                    <a:pt x="304" y="347"/>
                    <a:pt x="300" y="341"/>
                  </a:cubicBezTo>
                  <a:cubicBezTo>
                    <a:pt x="283" y="367"/>
                    <a:pt x="266" y="394"/>
                    <a:pt x="249" y="420"/>
                  </a:cubicBezTo>
                  <a:cubicBezTo>
                    <a:pt x="209" y="482"/>
                    <a:pt x="169" y="544"/>
                    <a:pt x="130" y="605"/>
                  </a:cubicBezTo>
                  <a:cubicBezTo>
                    <a:pt x="115" y="630"/>
                    <a:pt x="93" y="645"/>
                    <a:pt x="64" y="642"/>
                  </a:cubicBezTo>
                  <a:cubicBezTo>
                    <a:pt x="34" y="638"/>
                    <a:pt x="9" y="623"/>
                    <a:pt x="3" y="592"/>
                  </a:cubicBezTo>
                  <a:cubicBezTo>
                    <a:pt x="0" y="577"/>
                    <a:pt x="2" y="557"/>
                    <a:pt x="9" y="543"/>
                  </a:cubicBezTo>
                  <a:cubicBezTo>
                    <a:pt x="84" y="405"/>
                    <a:pt x="159" y="268"/>
                    <a:pt x="235" y="131"/>
                  </a:cubicBezTo>
                  <a:cubicBezTo>
                    <a:pt x="246" y="112"/>
                    <a:pt x="259" y="95"/>
                    <a:pt x="273" y="77"/>
                  </a:cubicBezTo>
                  <a:cubicBezTo>
                    <a:pt x="313" y="25"/>
                    <a:pt x="365" y="2"/>
                    <a:pt x="432" y="10"/>
                  </a:cubicBezTo>
                  <a:cubicBezTo>
                    <a:pt x="467" y="14"/>
                    <a:pt x="503" y="16"/>
                    <a:pt x="537" y="11"/>
                  </a:cubicBezTo>
                  <a:cubicBezTo>
                    <a:pt x="615" y="0"/>
                    <a:pt x="674" y="27"/>
                    <a:pt x="715" y="91"/>
                  </a:cubicBezTo>
                  <a:cubicBezTo>
                    <a:pt x="755" y="153"/>
                    <a:pt x="791" y="218"/>
                    <a:pt x="827" y="283"/>
                  </a:cubicBezTo>
                  <a:cubicBezTo>
                    <a:pt x="874" y="367"/>
                    <a:pt x="920" y="453"/>
                    <a:pt x="966" y="539"/>
                  </a:cubicBezTo>
                  <a:cubicBezTo>
                    <a:pt x="991" y="584"/>
                    <a:pt x="972" y="628"/>
                    <a:pt x="922" y="640"/>
                  </a:cubicBezTo>
                  <a:cubicBezTo>
                    <a:pt x="895" y="647"/>
                    <a:pt x="868" y="637"/>
                    <a:pt x="851" y="610"/>
                  </a:cubicBezTo>
                  <a:cubicBezTo>
                    <a:pt x="799" y="529"/>
                    <a:pt x="747" y="448"/>
                    <a:pt x="695" y="367"/>
                  </a:cubicBezTo>
                  <a:cubicBezTo>
                    <a:pt x="689" y="359"/>
                    <a:pt x="684" y="351"/>
                    <a:pt x="679" y="343"/>
                  </a:cubicBezTo>
                  <a:cubicBezTo>
                    <a:pt x="677" y="343"/>
                    <a:pt x="676" y="343"/>
                    <a:pt x="674" y="3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10547080" y="3856092"/>
              <a:ext cx="723900" cy="1100136"/>
            </a:xfrm>
            <a:custGeom>
              <a:avLst/>
              <a:gdLst>
                <a:gd name="T0" fmla="*/ 303 w 937"/>
                <a:gd name="T1" fmla="*/ 263 h 1426"/>
                <a:gd name="T2" fmla="*/ 243 w 937"/>
                <a:gd name="T3" fmla="*/ 366 h 1426"/>
                <a:gd name="T4" fmla="*/ 121 w 937"/>
                <a:gd name="T5" fmla="*/ 575 h 1426"/>
                <a:gd name="T6" fmla="*/ 57 w 937"/>
                <a:gd name="T7" fmla="*/ 606 h 1426"/>
                <a:gd name="T8" fmla="*/ 1 w 937"/>
                <a:gd name="T9" fmla="*/ 552 h 1426"/>
                <a:gd name="T10" fmla="*/ 9 w 937"/>
                <a:gd name="T11" fmla="*/ 512 h 1426"/>
                <a:gd name="T12" fmla="*/ 257 w 937"/>
                <a:gd name="T13" fmla="*/ 94 h 1426"/>
                <a:gd name="T14" fmla="*/ 341 w 937"/>
                <a:gd name="T15" fmla="*/ 15 h 1426"/>
                <a:gd name="T16" fmla="*/ 401 w 937"/>
                <a:gd name="T17" fmla="*/ 6 h 1426"/>
                <a:gd name="T18" fmla="*/ 515 w 937"/>
                <a:gd name="T19" fmla="*/ 5 h 1426"/>
                <a:gd name="T20" fmla="*/ 640 w 937"/>
                <a:gd name="T21" fmla="*/ 56 h 1426"/>
                <a:gd name="T22" fmla="*/ 728 w 937"/>
                <a:gd name="T23" fmla="*/ 191 h 1426"/>
                <a:gd name="T24" fmla="*/ 915 w 937"/>
                <a:gd name="T25" fmla="*/ 505 h 1426"/>
                <a:gd name="T26" fmla="*/ 895 w 937"/>
                <a:gd name="T27" fmla="*/ 597 h 1426"/>
                <a:gd name="T28" fmla="*/ 805 w 937"/>
                <a:gd name="T29" fmla="*/ 572 h 1426"/>
                <a:gd name="T30" fmla="*/ 631 w 937"/>
                <a:gd name="T31" fmla="*/ 276 h 1426"/>
                <a:gd name="T32" fmla="*/ 620 w 937"/>
                <a:gd name="T33" fmla="*/ 260 h 1426"/>
                <a:gd name="T34" fmla="*/ 615 w 937"/>
                <a:gd name="T35" fmla="*/ 432 h 1426"/>
                <a:gd name="T36" fmla="*/ 728 w 937"/>
                <a:gd name="T37" fmla="*/ 756 h 1426"/>
                <a:gd name="T38" fmla="*/ 698 w 937"/>
                <a:gd name="T39" fmla="*/ 814 h 1426"/>
                <a:gd name="T40" fmla="*/ 622 w 937"/>
                <a:gd name="T41" fmla="*/ 814 h 1426"/>
                <a:gd name="T42" fmla="*/ 622 w 937"/>
                <a:gd name="T43" fmla="*/ 838 h 1426"/>
                <a:gd name="T44" fmla="*/ 629 w 937"/>
                <a:gd name="T45" fmla="*/ 1336 h 1426"/>
                <a:gd name="T46" fmla="*/ 621 w 937"/>
                <a:gd name="T47" fmla="*/ 1381 h 1426"/>
                <a:gd name="T48" fmla="*/ 564 w 937"/>
                <a:gd name="T49" fmla="*/ 1423 h 1426"/>
                <a:gd name="T50" fmla="*/ 506 w 937"/>
                <a:gd name="T51" fmla="*/ 1382 h 1426"/>
                <a:gd name="T52" fmla="*/ 496 w 937"/>
                <a:gd name="T53" fmla="*/ 1321 h 1426"/>
                <a:gd name="T54" fmla="*/ 494 w 937"/>
                <a:gd name="T55" fmla="*/ 841 h 1426"/>
                <a:gd name="T56" fmla="*/ 494 w 937"/>
                <a:gd name="T57" fmla="*/ 816 h 1426"/>
                <a:gd name="T58" fmla="*/ 442 w 937"/>
                <a:gd name="T59" fmla="*/ 817 h 1426"/>
                <a:gd name="T60" fmla="*/ 433 w 937"/>
                <a:gd name="T61" fmla="*/ 834 h 1426"/>
                <a:gd name="T62" fmla="*/ 430 w 937"/>
                <a:gd name="T63" fmla="*/ 1046 h 1426"/>
                <a:gd name="T64" fmla="*/ 431 w 937"/>
                <a:gd name="T65" fmla="*/ 1331 h 1426"/>
                <a:gd name="T66" fmla="*/ 414 w 937"/>
                <a:gd name="T67" fmla="*/ 1394 h 1426"/>
                <a:gd name="T68" fmla="*/ 357 w 937"/>
                <a:gd name="T69" fmla="*/ 1422 h 1426"/>
                <a:gd name="T70" fmla="*/ 306 w 937"/>
                <a:gd name="T71" fmla="*/ 1380 h 1426"/>
                <a:gd name="T72" fmla="*/ 298 w 937"/>
                <a:gd name="T73" fmla="*/ 1314 h 1426"/>
                <a:gd name="T74" fmla="*/ 306 w 937"/>
                <a:gd name="T75" fmla="*/ 842 h 1426"/>
                <a:gd name="T76" fmla="*/ 306 w 937"/>
                <a:gd name="T77" fmla="*/ 817 h 1426"/>
                <a:gd name="T78" fmla="*/ 224 w 937"/>
                <a:gd name="T79" fmla="*/ 813 h 1426"/>
                <a:gd name="T80" fmla="*/ 197 w 937"/>
                <a:gd name="T81" fmla="*/ 759 h 1426"/>
                <a:gd name="T82" fmla="*/ 280 w 937"/>
                <a:gd name="T83" fmla="*/ 578 h 1426"/>
                <a:gd name="T84" fmla="*/ 310 w 937"/>
                <a:gd name="T85" fmla="*/ 274 h 1426"/>
                <a:gd name="T86" fmla="*/ 308 w 937"/>
                <a:gd name="T87" fmla="*/ 265 h 1426"/>
                <a:gd name="T88" fmla="*/ 303 w 937"/>
                <a:gd name="T89" fmla="*/ 263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7" h="1426">
                  <a:moveTo>
                    <a:pt x="303" y="263"/>
                  </a:moveTo>
                  <a:cubicBezTo>
                    <a:pt x="283" y="298"/>
                    <a:pt x="263" y="332"/>
                    <a:pt x="243" y="366"/>
                  </a:cubicBezTo>
                  <a:cubicBezTo>
                    <a:pt x="202" y="436"/>
                    <a:pt x="162" y="505"/>
                    <a:pt x="121" y="575"/>
                  </a:cubicBezTo>
                  <a:cubicBezTo>
                    <a:pt x="106" y="600"/>
                    <a:pt x="82" y="611"/>
                    <a:pt x="57" y="606"/>
                  </a:cubicBezTo>
                  <a:cubicBezTo>
                    <a:pt x="27" y="600"/>
                    <a:pt x="4" y="580"/>
                    <a:pt x="1" y="552"/>
                  </a:cubicBezTo>
                  <a:cubicBezTo>
                    <a:pt x="0" y="539"/>
                    <a:pt x="2" y="523"/>
                    <a:pt x="9" y="512"/>
                  </a:cubicBezTo>
                  <a:cubicBezTo>
                    <a:pt x="91" y="372"/>
                    <a:pt x="173" y="233"/>
                    <a:pt x="257" y="94"/>
                  </a:cubicBezTo>
                  <a:cubicBezTo>
                    <a:pt x="277" y="61"/>
                    <a:pt x="302" y="29"/>
                    <a:pt x="341" y="15"/>
                  </a:cubicBezTo>
                  <a:cubicBezTo>
                    <a:pt x="360" y="8"/>
                    <a:pt x="381" y="6"/>
                    <a:pt x="401" y="6"/>
                  </a:cubicBezTo>
                  <a:cubicBezTo>
                    <a:pt x="439" y="5"/>
                    <a:pt x="477" y="10"/>
                    <a:pt x="515" y="5"/>
                  </a:cubicBezTo>
                  <a:cubicBezTo>
                    <a:pt x="567" y="0"/>
                    <a:pt x="610" y="16"/>
                    <a:pt x="640" y="56"/>
                  </a:cubicBezTo>
                  <a:cubicBezTo>
                    <a:pt x="672" y="99"/>
                    <a:pt x="700" y="145"/>
                    <a:pt x="728" y="191"/>
                  </a:cubicBezTo>
                  <a:cubicBezTo>
                    <a:pt x="791" y="295"/>
                    <a:pt x="853" y="400"/>
                    <a:pt x="915" y="505"/>
                  </a:cubicBezTo>
                  <a:cubicBezTo>
                    <a:pt x="937" y="541"/>
                    <a:pt x="928" y="577"/>
                    <a:pt x="895" y="597"/>
                  </a:cubicBezTo>
                  <a:cubicBezTo>
                    <a:pt x="860" y="617"/>
                    <a:pt x="827" y="608"/>
                    <a:pt x="805" y="572"/>
                  </a:cubicBezTo>
                  <a:cubicBezTo>
                    <a:pt x="747" y="473"/>
                    <a:pt x="689" y="374"/>
                    <a:pt x="631" y="276"/>
                  </a:cubicBezTo>
                  <a:cubicBezTo>
                    <a:pt x="629" y="271"/>
                    <a:pt x="626" y="268"/>
                    <a:pt x="620" y="260"/>
                  </a:cubicBezTo>
                  <a:cubicBezTo>
                    <a:pt x="609" y="320"/>
                    <a:pt x="609" y="376"/>
                    <a:pt x="615" y="432"/>
                  </a:cubicBezTo>
                  <a:cubicBezTo>
                    <a:pt x="628" y="549"/>
                    <a:pt x="669" y="656"/>
                    <a:pt x="728" y="756"/>
                  </a:cubicBezTo>
                  <a:cubicBezTo>
                    <a:pt x="754" y="799"/>
                    <a:pt x="749" y="809"/>
                    <a:pt x="698" y="814"/>
                  </a:cubicBezTo>
                  <a:cubicBezTo>
                    <a:pt x="674" y="816"/>
                    <a:pt x="649" y="814"/>
                    <a:pt x="622" y="814"/>
                  </a:cubicBezTo>
                  <a:cubicBezTo>
                    <a:pt x="622" y="824"/>
                    <a:pt x="622" y="831"/>
                    <a:pt x="622" y="838"/>
                  </a:cubicBezTo>
                  <a:cubicBezTo>
                    <a:pt x="624" y="1004"/>
                    <a:pt x="627" y="1170"/>
                    <a:pt x="629" y="1336"/>
                  </a:cubicBezTo>
                  <a:cubicBezTo>
                    <a:pt x="629" y="1351"/>
                    <a:pt x="626" y="1367"/>
                    <a:pt x="621" y="1381"/>
                  </a:cubicBezTo>
                  <a:cubicBezTo>
                    <a:pt x="613" y="1406"/>
                    <a:pt x="588" y="1423"/>
                    <a:pt x="564" y="1423"/>
                  </a:cubicBezTo>
                  <a:cubicBezTo>
                    <a:pt x="540" y="1423"/>
                    <a:pt x="513" y="1406"/>
                    <a:pt x="506" y="1382"/>
                  </a:cubicBezTo>
                  <a:cubicBezTo>
                    <a:pt x="499" y="1362"/>
                    <a:pt x="496" y="1341"/>
                    <a:pt x="496" y="1321"/>
                  </a:cubicBezTo>
                  <a:cubicBezTo>
                    <a:pt x="495" y="1161"/>
                    <a:pt x="495" y="1001"/>
                    <a:pt x="494" y="841"/>
                  </a:cubicBezTo>
                  <a:cubicBezTo>
                    <a:pt x="494" y="834"/>
                    <a:pt x="494" y="827"/>
                    <a:pt x="494" y="816"/>
                  </a:cubicBezTo>
                  <a:cubicBezTo>
                    <a:pt x="476" y="816"/>
                    <a:pt x="458" y="815"/>
                    <a:pt x="442" y="817"/>
                  </a:cubicBezTo>
                  <a:cubicBezTo>
                    <a:pt x="438" y="817"/>
                    <a:pt x="434" y="828"/>
                    <a:pt x="433" y="834"/>
                  </a:cubicBezTo>
                  <a:cubicBezTo>
                    <a:pt x="432" y="904"/>
                    <a:pt x="430" y="975"/>
                    <a:pt x="430" y="1046"/>
                  </a:cubicBezTo>
                  <a:cubicBezTo>
                    <a:pt x="430" y="1141"/>
                    <a:pt x="432" y="1236"/>
                    <a:pt x="431" y="1331"/>
                  </a:cubicBezTo>
                  <a:cubicBezTo>
                    <a:pt x="430" y="1352"/>
                    <a:pt x="424" y="1375"/>
                    <a:pt x="414" y="1394"/>
                  </a:cubicBezTo>
                  <a:cubicBezTo>
                    <a:pt x="404" y="1415"/>
                    <a:pt x="382" y="1426"/>
                    <a:pt x="357" y="1422"/>
                  </a:cubicBezTo>
                  <a:cubicBezTo>
                    <a:pt x="332" y="1419"/>
                    <a:pt x="313" y="1405"/>
                    <a:pt x="306" y="1380"/>
                  </a:cubicBezTo>
                  <a:cubicBezTo>
                    <a:pt x="300" y="1359"/>
                    <a:pt x="298" y="1336"/>
                    <a:pt x="298" y="1314"/>
                  </a:cubicBezTo>
                  <a:cubicBezTo>
                    <a:pt x="300" y="1156"/>
                    <a:pt x="303" y="999"/>
                    <a:pt x="306" y="842"/>
                  </a:cubicBezTo>
                  <a:cubicBezTo>
                    <a:pt x="306" y="834"/>
                    <a:pt x="306" y="826"/>
                    <a:pt x="306" y="817"/>
                  </a:cubicBezTo>
                  <a:cubicBezTo>
                    <a:pt x="277" y="816"/>
                    <a:pt x="251" y="816"/>
                    <a:pt x="224" y="813"/>
                  </a:cubicBezTo>
                  <a:cubicBezTo>
                    <a:pt x="179" y="808"/>
                    <a:pt x="174" y="799"/>
                    <a:pt x="197" y="759"/>
                  </a:cubicBezTo>
                  <a:cubicBezTo>
                    <a:pt x="231" y="701"/>
                    <a:pt x="260" y="642"/>
                    <a:pt x="280" y="578"/>
                  </a:cubicBezTo>
                  <a:cubicBezTo>
                    <a:pt x="311" y="479"/>
                    <a:pt x="326" y="378"/>
                    <a:pt x="310" y="274"/>
                  </a:cubicBezTo>
                  <a:cubicBezTo>
                    <a:pt x="310" y="271"/>
                    <a:pt x="309" y="268"/>
                    <a:pt x="308" y="265"/>
                  </a:cubicBezTo>
                  <a:cubicBezTo>
                    <a:pt x="307" y="265"/>
                    <a:pt x="305" y="264"/>
                    <a:pt x="303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auto">
            <a:xfrm>
              <a:off x="10080354" y="4214868"/>
              <a:ext cx="547688" cy="749298"/>
            </a:xfrm>
            <a:custGeom>
              <a:avLst/>
              <a:gdLst>
                <a:gd name="T0" fmla="*/ 216 w 711"/>
                <a:gd name="T1" fmla="*/ 204 h 971"/>
                <a:gd name="T2" fmla="*/ 102 w 711"/>
                <a:gd name="T3" fmla="*/ 381 h 971"/>
                <a:gd name="T4" fmla="*/ 24 w 711"/>
                <a:gd name="T5" fmla="*/ 395 h 971"/>
                <a:gd name="T6" fmla="*/ 12 w 711"/>
                <a:gd name="T7" fmla="*/ 343 h 971"/>
                <a:gd name="T8" fmla="*/ 170 w 711"/>
                <a:gd name="T9" fmla="*/ 79 h 971"/>
                <a:gd name="T10" fmla="*/ 248 w 711"/>
                <a:gd name="T11" fmla="*/ 10 h 971"/>
                <a:gd name="T12" fmla="*/ 295 w 711"/>
                <a:gd name="T13" fmla="*/ 4 h 971"/>
                <a:gd name="T14" fmla="*/ 409 w 711"/>
                <a:gd name="T15" fmla="*/ 4 h 971"/>
                <a:gd name="T16" fmla="*/ 506 w 711"/>
                <a:gd name="T17" fmla="*/ 39 h 971"/>
                <a:gd name="T18" fmla="*/ 571 w 711"/>
                <a:gd name="T19" fmla="*/ 128 h 971"/>
                <a:gd name="T20" fmla="*/ 695 w 711"/>
                <a:gd name="T21" fmla="*/ 335 h 971"/>
                <a:gd name="T22" fmla="*/ 682 w 711"/>
                <a:gd name="T23" fmla="*/ 398 h 971"/>
                <a:gd name="T24" fmla="*/ 611 w 711"/>
                <a:gd name="T25" fmla="*/ 384 h 971"/>
                <a:gd name="T26" fmla="*/ 514 w 711"/>
                <a:gd name="T27" fmla="*/ 234 h 971"/>
                <a:gd name="T28" fmla="*/ 492 w 711"/>
                <a:gd name="T29" fmla="*/ 204 h 971"/>
                <a:gd name="T30" fmla="*/ 500 w 711"/>
                <a:gd name="T31" fmla="*/ 298 h 971"/>
                <a:gd name="T32" fmla="*/ 551 w 711"/>
                <a:gd name="T33" fmla="*/ 449 h 971"/>
                <a:gd name="T34" fmla="*/ 559 w 711"/>
                <a:gd name="T35" fmla="*/ 488 h 971"/>
                <a:gd name="T36" fmla="*/ 514 w 711"/>
                <a:gd name="T37" fmla="*/ 546 h 971"/>
                <a:gd name="T38" fmla="*/ 494 w 711"/>
                <a:gd name="T39" fmla="*/ 572 h 971"/>
                <a:gd name="T40" fmla="*/ 499 w 711"/>
                <a:gd name="T41" fmla="*/ 898 h 971"/>
                <a:gd name="T42" fmla="*/ 470 w 711"/>
                <a:gd name="T43" fmla="*/ 950 h 971"/>
                <a:gd name="T44" fmla="*/ 409 w 711"/>
                <a:gd name="T45" fmla="*/ 946 h 971"/>
                <a:gd name="T46" fmla="*/ 386 w 711"/>
                <a:gd name="T47" fmla="*/ 893 h 971"/>
                <a:gd name="T48" fmla="*/ 387 w 711"/>
                <a:gd name="T49" fmla="*/ 617 h 971"/>
                <a:gd name="T50" fmla="*/ 385 w 711"/>
                <a:gd name="T51" fmla="*/ 565 h 971"/>
                <a:gd name="T52" fmla="*/ 369 w 711"/>
                <a:gd name="T53" fmla="*/ 549 h 971"/>
                <a:gd name="T54" fmla="*/ 326 w 711"/>
                <a:gd name="T55" fmla="*/ 589 h 971"/>
                <a:gd name="T56" fmla="*/ 325 w 711"/>
                <a:gd name="T57" fmla="*/ 891 h 971"/>
                <a:gd name="T58" fmla="*/ 296 w 711"/>
                <a:gd name="T59" fmla="*/ 950 h 971"/>
                <a:gd name="T60" fmla="*/ 213 w 711"/>
                <a:gd name="T61" fmla="*/ 900 h 971"/>
                <a:gd name="T62" fmla="*/ 217 w 711"/>
                <a:gd name="T63" fmla="*/ 573 h 971"/>
                <a:gd name="T64" fmla="*/ 196 w 711"/>
                <a:gd name="T65" fmla="*/ 546 h 971"/>
                <a:gd name="T66" fmla="*/ 152 w 711"/>
                <a:gd name="T67" fmla="*/ 487 h 971"/>
                <a:gd name="T68" fmla="*/ 176 w 711"/>
                <a:gd name="T69" fmla="*/ 401 h 971"/>
                <a:gd name="T70" fmla="*/ 221 w 711"/>
                <a:gd name="T71" fmla="*/ 248 h 971"/>
                <a:gd name="T72" fmla="*/ 222 w 711"/>
                <a:gd name="T73" fmla="*/ 204 h 971"/>
                <a:gd name="T74" fmla="*/ 216 w 711"/>
                <a:gd name="T75" fmla="*/ 204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1" h="971">
                  <a:moveTo>
                    <a:pt x="216" y="204"/>
                  </a:moveTo>
                  <a:cubicBezTo>
                    <a:pt x="178" y="263"/>
                    <a:pt x="140" y="322"/>
                    <a:pt x="102" y="381"/>
                  </a:cubicBezTo>
                  <a:cubicBezTo>
                    <a:pt x="83" y="410"/>
                    <a:pt x="51" y="415"/>
                    <a:pt x="24" y="395"/>
                  </a:cubicBezTo>
                  <a:cubicBezTo>
                    <a:pt x="6" y="382"/>
                    <a:pt x="0" y="363"/>
                    <a:pt x="12" y="343"/>
                  </a:cubicBezTo>
                  <a:cubicBezTo>
                    <a:pt x="64" y="255"/>
                    <a:pt x="117" y="166"/>
                    <a:pt x="170" y="79"/>
                  </a:cubicBezTo>
                  <a:cubicBezTo>
                    <a:pt x="189" y="49"/>
                    <a:pt x="214" y="23"/>
                    <a:pt x="248" y="10"/>
                  </a:cubicBezTo>
                  <a:cubicBezTo>
                    <a:pt x="263" y="4"/>
                    <a:pt x="280" y="4"/>
                    <a:pt x="295" y="4"/>
                  </a:cubicBezTo>
                  <a:cubicBezTo>
                    <a:pt x="333" y="3"/>
                    <a:pt x="371" y="7"/>
                    <a:pt x="409" y="4"/>
                  </a:cubicBezTo>
                  <a:cubicBezTo>
                    <a:pt x="448" y="0"/>
                    <a:pt x="481" y="11"/>
                    <a:pt x="506" y="39"/>
                  </a:cubicBezTo>
                  <a:cubicBezTo>
                    <a:pt x="530" y="67"/>
                    <a:pt x="552" y="97"/>
                    <a:pt x="571" y="128"/>
                  </a:cubicBezTo>
                  <a:cubicBezTo>
                    <a:pt x="613" y="196"/>
                    <a:pt x="654" y="266"/>
                    <a:pt x="695" y="335"/>
                  </a:cubicBezTo>
                  <a:cubicBezTo>
                    <a:pt x="711" y="364"/>
                    <a:pt x="707" y="383"/>
                    <a:pt x="682" y="398"/>
                  </a:cubicBezTo>
                  <a:cubicBezTo>
                    <a:pt x="657" y="414"/>
                    <a:pt x="627" y="409"/>
                    <a:pt x="611" y="384"/>
                  </a:cubicBezTo>
                  <a:cubicBezTo>
                    <a:pt x="578" y="334"/>
                    <a:pt x="547" y="284"/>
                    <a:pt x="514" y="234"/>
                  </a:cubicBezTo>
                  <a:cubicBezTo>
                    <a:pt x="508" y="224"/>
                    <a:pt x="501" y="214"/>
                    <a:pt x="492" y="204"/>
                  </a:cubicBezTo>
                  <a:cubicBezTo>
                    <a:pt x="485" y="237"/>
                    <a:pt x="491" y="268"/>
                    <a:pt x="500" y="298"/>
                  </a:cubicBezTo>
                  <a:cubicBezTo>
                    <a:pt x="516" y="349"/>
                    <a:pt x="535" y="399"/>
                    <a:pt x="551" y="449"/>
                  </a:cubicBezTo>
                  <a:cubicBezTo>
                    <a:pt x="555" y="462"/>
                    <a:pt x="558" y="475"/>
                    <a:pt x="559" y="488"/>
                  </a:cubicBezTo>
                  <a:cubicBezTo>
                    <a:pt x="562" y="524"/>
                    <a:pt x="550" y="541"/>
                    <a:pt x="514" y="546"/>
                  </a:cubicBezTo>
                  <a:cubicBezTo>
                    <a:pt x="497" y="549"/>
                    <a:pt x="493" y="555"/>
                    <a:pt x="494" y="572"/>
                  </a:cubicBezTo>
                  <a:cubicBezTo>
                    <a:pt x="496" y="681"/>
                    <a:pt x="498" y="789"/>
                    <a:pt x="499" y="898"/>
                  </a:cubicBezTo>
                  <a:cubicBezTo>
                    <a:pt x="499" y="921"/>
                    <a:pt x="492" y="939"/>
                    <a:pt x="470" y="950"/>
                  </a:cubicBezTo>
                  <a:cubicBezTo>
                    <a:pt x="448" y="961"/>
                    <a:pt x="428" y="959"/>
                    <a:pt x="409" y="946"/>
                  </a:cubicBezTo>
                  <a:cubicBezTo>
                    <a:pt x="390" y="933"/>
                    <a:pt x="386" y="914"/>
                    <a:pt x="386" y="893"/>
                  </a:cubicBezTo>
                  <a:cubicBezTo>
                    <a:pt x="387" y="801"/>
                    <a:pt x="387" y="709"/>
                    <a:pt x="387" y="617"/>
                  </a:cubicBezTo>
                  <a:cubicBezTo>
                    <a:pt x="387" y="600"/>
                    <a:pt x="385" y="583"/>
                    <a:pt x="385" y="565"/>
                  </a:cubicBezTo>
                  <a:cubicBezTo>
                    <a:pt x="385" y="554"/>
                    <a:pt x="382" y="548"/>
                    <a:pt x="369" y="549"/>
                  </a:cubicBezTo>
                  <a:cubicBezTo>
                    <a:pt x="321" y="550"/>
                    <a:pt x="326" y="541"/>
                    <a:pt x="326" y="589"/>
                  </a:cubicBezTo>
                  <a:cubicBezTo>
                    <a:pt x="325" y="689"/>
                    <a:pt x="325" y="790"/>
                    <a:pt x="325" y="891"/>
                  </a:cubicBezTo>
                  <a:cubicBezTo>
                    <a:pt x="325" y="916"/>
                    <a:pt x="320" y="937"/>
                    <a:pt x="296" y="950"/>
                  </a:cubicBezTo>
                  <a:cubicBezTo>
                    <a:pt x="256" y="971"/>
                    <a:pt x="212" y="946"/>
                    <a:pt x="213" y="900"/>
                  </a:cubicBezTo>
                  <a:cubicBezTo>
                    <a:pt x="213" y="791"/>
                    <a:pt x="215" y="682"/>
                    <a:pt x="217" y="573"/>
                  </a:cubicBezTo>
                  <a:cubicBezTo>
                    <a:pt x="218" y="555"/>
                    <a:pt x="213" y="549"/>
                    <a:pt x="196" y="546"/>
                  </a:cubicBezTo>
                  <a:cubicBezTo>
                    <a:pt x="161" y="541"/>
                    <a:pt x="146" y="522"/>
                    <a:pt x="152" y="487"/>
                  </a:cubicBezTo>
                  <a:cubicBezTo>
                    <a:pt x="157" y="458"/>
                    <a:pt x="168" y="430"/>
                    <a:pt x="176" y="401"/>
                  </a:cubicBezTo>
                  <a:cubicBezTo>
                    <a:pt x="191" y="350"/>
                    <a:pt x="207" y="299"/>
                    <a:pt x="221" y="248"/>
                  </a:cubicBezTo>
                  <a:cubicBezTo>
                    <a:pt x="225" y="234"/>
                    <a:pt x="222" y="218"/>
                    <a:pt x="222" y="204"/>
                  </a:cubicBezTo>
                  <a:cubicBezTo>
                    <a:pt x="220" y="204"/>
                    <a:pt x="218" y="204"/>
                    <a:pt x="216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9659667" y="3495733"/>
              <a:ext cx="287338" cy="290513"/>
            </a:xfrm>
            <a:custGeom>
              <a:avLst/>
              <a:gdLst>
                <a:gd name="T0" fmla="*/ 373 w 373"/>
                <a:gd name="T1" fmla="*/ 188 h 377"/>
                <a:gd name="T2" fmla="*/ 187 w 373"/>
                <a:gd name="T3" fmla="*/ 376 h 377"/>
                <a:gd name="T4" fmla="*/ 0 w 373"/>
                <a:gd name="T5" fmla="*/ 186 h 377"/>
                <a:gd name="T6" fmla="*/ 186 w 373"/>
                <a:gd name="T7" fmla="*/ 1 h 377"/>
                <a:gd name="T8" fmla="*/ 373 w 373"/>
                <a:gd name="T9" fmla="*/ 18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377">
                  <a:moveTo>
                    <a:pt x="373" y="188"/>
                  </a:moveTo>
                  <a:cubicBezTo>
                    <a:pt x="373" y="290"/>
                    <a:pt x="288" y="376"/>
                    <a:pt x="187" y="376"/>
                  </a:cubicBezTo>
                  <a:cubicBezTo>
                    <a:pt x="86" y="377"/>
                    <a:pt x="0" y="289"/>
                    <a:pt x="0" y="186"/>
                  </a:cubicBezTo>
                  <a:cubicBezTo>
                    <a:pt x="1" y="86"/>
                    <a:pt x="86" y="1"/>
                    <a:pt x="186" y="1"/>
                  </a:cubicBezTo>
                  <a:cubicBezTo>
                    <a:pt x="288" y="0"/>
                    <a:pt x="373" y="85"/>
                    <a:pt x="373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10770917" y="3571934"/>
              <a:ext cx="269875" cy="273049"/>
            </a:xfrm>
            <a:custGeom>
              <a:avLst/>
              <a:gdLst>
                <a:gd name="T0" fmla="*/ 350 w 350"/>
                <a:gd name="T1" fmla="*/ 177 h 354"/>
                <a:gd name="T2" fmla="*/ 174 w 350"/>
                <a:gd name="T3" fmla="*/ 354 h 354"/>
                <a:gd name="T4" fmla="*/ 0 w 350"/>
                <a:gd name="T5" fmla="*/ 178 h 354"/>
                <a:gd name="T6" fmla="*/ 176 w 350"/>
                <a:gd name="T7" fmla="*/ 1 h 354"/>
                <a:gd name="T8" fmla="*/ 350 w 350"/>
                <a:gd name="T9" fmla="*/ 17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354">
                  <a:moveTo>
                    <a:pt x="350" y="177"/>
                  </a:moveTo>
                  <a:cubicBezTo>
                    <a:pt x="349" y="272"/>
                    <a:pt x="267" y="354"/>
                    <a:pt x="174" y="354"/>
                  </a:cubicBezTo>
                  <a:cubicBezTo>
                    <a:pt x="81" y="353"/>
                    <a:pt x="0" y="271"/>
                    <a:pt x="0" y="178"/>
                  </a:cubicBezTo>
                  <a:cubicBezTo>
                    <a:pt x="0" y="83"/>
                    <a:pt x="82" y="0"/>
                    <a:pt x="176" y="1"/>
                  </a:cubicBezTo>
                  <a:cubicBezTo>
                    <a:pt x="268" y="2"/>
                    <a:pt x="350" y="84"/>
                    <a:pt x="350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10234342" y="3960870"/>
              <a:ext cx="239714" cy="244475"/>
            </a:xfrm>
            <a:custGeom>
              <a:avLst/>
              <a:gdLst>
                <a:gd name="T0" fmla="*/ 311 w 311"/>
                <a:gd name="T1" fmla="*/ 159 h 317"/>
                <a:gd name="T2" fmla="*/ 156 w 311"/>
                <a:gd name="T3" fmla="*/ 316 h 317"/>
                <a:gd name="T4" fmla="*/ 1 w 311"/>
                <a:gd name="T5" fmla="*/ 158 h 317"/>
                <a:gd name="T6" fmla="*/ 157 w 311"/>
                <a:gd name="T7" fmla="*/ 2 h 317"/>
                <a:gd name="T8" fmla="*/ 311 w 311"/>
                <a:gd name="T9" fmla="*/ 15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7">
                  <a:moveTo>
                    <a:pt x="311" y="159"/>
                  </a:moveTo>
                  <a:cubicBezTo>
                    <a:pt x="310" y="243"/>
                    <a:pt x="238" y="316"/>
                    <a:pt x="156" y="316"/>
                  </a:cubicBezTo>
                  <a:cubicBezTo>
                    <a:pt x="73" y="317"/>
                    <a:pt x="0" y="243"/>
                    <a:pt x="1" y="158"/>
                  </a:cubicBezTo>
                  <a:cubicBezTo>
                    <a:pt x="1" y="72"/>
                    <a:pt x="73" y="0"/>
                    <a:pt x="157" y="2"/>
                  </a:cubicBezTo>
                  <a:cubicBezTo>
                    <a:pt x="241" y="3"/>
                    <a:pt x="311" y="75"/>
                    <a:pt x="31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214554"/>
          <a:ext cx="8501063" cy="3740150"/>
        </p:xfrm>
        <a:graphic>
          <a:graphicData uri="http://schemas.openxmlformats.org/drawingml/2006/table">
            <a:tbl>
              <a:tblPr/>
              <a:tblGrid>
                <a:gridCol w="2786063"/>
                <a:gridCol w="1357312"/>
                <a:gridCol w="714375"/>
                <a:gridCol w="928688"/>
                <a:gridCol w="820737"/>
                <a:gridCol w="947738"/>
                <a:gridCol w="946150"/>
              </a:tblGrid>
              <a:tr h="222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4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единовременного пособия при рождении ребенка лицам, не подлежащим обязательному социальному страхованию на случай временной нетрудоспособности и в связи с материнством;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112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разовая выплата 18143,96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2032,12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2032,12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2032,12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Выплате денежных средств на содержание ребенка опекуну (попечителю);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В месяц 5455,0 руб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2674,04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3815,66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3815,66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Выплаты единовременных пособий усыновителям.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 1 чел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разовая выплата 150,0тыс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570,0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427,50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427,50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214414" y="142852"/>
            <a:ext cx="6357982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материнства и детства на 2020 год и плановый период 2021-2022 годы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6" name="Группа 34"/>
          <p:cNvGrpSpPr/>
          <p:nvPr/>
        </p:nvGrpSpPr>
        <p:grpSpPr>
          <a:xfrm>
            <a:off x="7929586" y="357166"/>
            <a:ext cx="1009476" cy="765247"/>
            <a:chOff x="9426304" y="3495733"/>
            <a:chExt cx="1844676" cy="1473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9426304" y="3795771"/>
              <a:ext cx="765176" cy="1173162"/>
            </a:xfrm>
            <a:custGeom>
              <a:avLst/>
              <a:gdLst>
                <a:gd name="T0" fmla="*/ 674 w 991"/>
                <a:gd name="T1" fmla="*/ 344 h 1522"/>
                <a:gd name="T2" fmla="*/ 674 w 991"/>
                <a:gd name="T3" fmla="*/ 369 h 1522"/>
                <a:gd name="T4" fmla="*/ 689 w 991"/>
                <a:gd name="T5" fmla="*/ 1244 h 1522"/>
                <a:gd name="T6" fmla="*/ 691 w 991"/>
                <a:gd name="T7" fmla="*/ 1412 h 1522"/>
                <a:gd name="T8" fmla="*/ 603 w 991"/>
                <a:gd name="T9" fmla="*/ 1502 h 1522"/>
                <a:gd name="T10" fmla="*/ 512 w 991"/>
                <a:gd name="T11" fmla="*/ 1417 h 1522"/>
                <a:gd name="T12" fmla="*/ 512 w 991"/>
                <a:gd name="T13" fmla="*/ 1215 h 1522"/>
                <a:gd name="T14" fmla="*/ 506 w 991"/>
                <a:gd name="T15" fmla="*/ 833 h 1522"/>
                <a:gd name="T16" fmla="*/ 495 w 991"/>
                <a:gd name="T17" fmla="*/ 749 h 1522"/>
                <a:gd name="T18" fmla="*/ 485 w 991"/>
                <a:gd name="T19" fmla="*/ 749 h 1522"/>
                <a:gd name="T20" fmla="*/ 476 w 991"/>
                <a:gd name="T21" fmla="*/ 793 h 1522"/>
                <a:gd name="T22" fmla="*/ 465 w 991"/>
                <a:gd name="T23" fmla="*/ 1107 h 1522"/>
                <a:gd name="T24" fmla="*/ 466 w 991"/>
                <a:gd name="T25" fmla="*/ 1409 h 1522"/>
                <a:gd name="T26" fmla="*/ 336 w 991"/>
                <a:gd name="T27" fmla="*/ 1493 h 1522"/>
                <a:gd name="T28" fmla="*/ 287 w 991"/>
                <a:gd name="T29" fmla="*/ 1412 h 1522"/>
                <a:gd name="T30" fmla="*/ 290 w 991"/>
                <a:gd name="T31" fmla="*/ 1102 h 1522"/>
                <a:gd name="T32" fmla="*/ 304 w 991"/>
                <a:gd name="T33" fmla="*/ 359 h 1522"/>
                <a:gd name="T34" fmla="*/ 300 w 991"/>
                <a:gd name="T35" fmla="*/ 341 h 1522"/>
                <a:gd name="T36" fmla="*/ 249 w 991"/>
                <a:gd name="T37" fmla="*/ 420 h 1522"/>
                <a:gd name="T38" fmla="*/ 130 w 991"/>
                <a:gd name="T39" fmla="*/ 605 h 1522"/>
                <a:gd name="T40" fmla="*/ 64 w 991"/>
                <a:gd name="T41" fmla="*/ 642 h 1522"/>
                <a:gd name="T42" fmla="*/ 3 w 991"/>
                <a:gd name="T43" fmla="*/ 592 h 1522"/>
                <a:gd name="T44" fmla="*/ 9 w 991"/>
                <a:gd name="T45" fmla="*/ 543 h 1522"/>
                <a:gd name="T46" fmla="*/ 235 w 991"/>
                <a:gd name="T47" fmla="*/ 131 h 1522"/>
                <a:gd name="T48" fmla="*/ 273 w 991"/>
                <a:gd name="T49" fmla="*/ 77 h 1522"/>
                <a:gd name="T50" fmla="*/ 432 w 991"/>
                <a:gd name="T51" fmla="*/ 10 h 1522"/>
                <a:gd name="T52" fmla="*/ 537 w 991"/>
                <a:gd name="T53" fmla="*/ 11 h 1522"/>
                <a:gd name="T54" fmla="*/ 715 w 991"/>
                <a:gd name="T55" fmla="*/ 91 h 1522"/>
                <a:gd name="T56" fmla="*/ 827 w 991"/>
                <a:gd name="T57" fmla="*/ 283 h 1522"/>
                <a:gd name="T58" fmla="*/ 966 w 991"/>
                <a:gd name="T59" fmla="*/ 539 h 1522"/>
                <a:gd name="T60" fmla="*/ 922 w 991"/>
                <a:gd name="T61" fmla="*/ 640 h 1522"/>
                <a:gd name="T62" fmla="*/ 851 w 991"/>
                <a:gd name="T63" fmla="*/ 610 h 1522"/>
                <a:gd name="T64" fmla="*/ 695 w 991"/>
                <a:gd name="T65" fmla="*/ 367 h 1522"/>
                <a:gd name="T66" fmla="*/ 679 w 991"/>
                <a:gd name="T67" fmla="*/ 343 h 1522"/>
                <a:gd name="T68" fmla="*/ 674 w 991"/>
                <a:gd name="T69" fmla="*/ 344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91" h="1522">
                  <a:moveTo>
                    <a:pt x="674" y="344"/>
                  </a:moveTo>
                  <a:cubicBezTo>
                    <a:pt x="674" y="352"/>
                    <a:pt x="674" y="360"/>
                    <a:pt x="674" y="369"/>
                  </a:cubicBezTo>
                  <a:cubicBezTo>
                    <a:pt x="679" y="661"/>
                    <a:pt x="684" y="952"/>
                    <a:pt x="689" y="1244"/>
                  </a:cubicBezTo>
                  <a:cubicBezTo>
                    <a:pt x="690" y="1300"/>
                    <a:pt x="691" y="1356"/>
                    <a:pt x="691" y="1412"/>
                  </a:cubicBezTo>
                  <a:cubicBezTo>
                    <a:pt x="691" y="1464"/>
                    <a:pt x="655" y="1501"/>
                    <a:pt x="603" y="1502"/>
                  </a:cubicBezTo>
                  <a:cubicBezTo>
                    <a:pt x="553" y="1504"/>
                    <a:pt x="513" y="1468"/>
                    <a:pt x="512" y="1417"/>
                  </a:cubicBezTo>
                  <a:cubicBezTo>
                    <a:pt x="510" y="1349"/>
                    <a:pt x="513" y="1282"/>
                    <a:pt x="512" y="1215"/>
                  </a:cubicBezTo>
                  <a:cubicBezTo>
                    <a:pt x="511" y="1088"/>
                    <a:pt x="509" y="960"/>
                    <a:pt x="506" y="833"/>
                  </a:cubicBezTo>
                  <a:cubicBezTo>
                    <a:pt x="505" y="805"/>
                    <a:pt x="499" y="777"/>
                    <a:pt x="495" y="749"/>
                  </a:cubicBezTo>
                  <a:cubicBezTo>
                    <a:pt x="492" y="749"/>
                    <a:pt x="488" y="749"/>
                    <a:pt x="485" y="749"/>
                  </a:cubicBezTo>
                  <a:cubicBezTo>
                    <a:pt x="482" y="764"/>
                    <a:pt x="476" y="778"/>
                    <a:pt x="476" y="793"/>
                  </a:cubicBezTo>
                  <a:cubicBezTo>
                    <a:pt x="471" y="898"/>
                    <a:pt x="467" y="1002"/>
                    <a:pt x="465" y="1107"/>
                  </a:cubicBezTo>
                  <a:cubicBezTo>
                    <a:pt x="464" y="1207"/>
                    <a:pt x="467" y="1308"/>
                    <a:pt x="466" y="1409"/>
                  </a:cubicBezTo>
                  <a:cubicBezTo>
                    <a:pt x="466" y="1481"/>
                    <a:pt x="402" y="1522"/>
                    <a:pt x="336" y="1493"/>
                  </a:cubicBezTo>
                  <a:cubicBezTo>
                    <a:pt x="301" y="1477"/>
                    <a:pt x="287" y="1449"/>
                    <a:pt x="287" y="1412"/>
                  </a:cubicBezTo>
                  <a:cubicBezTo>
                    <a:pt x="288" y="1309"/>
                    <a:pt x="289" y="1206"/>
                    <a:pt x="290" y="1102"/>
                  </a:cubicBezTo>
                  <a:cubicBezTo>
                    <a:pt x="295" y="854"/>
                    <a:pt x="300" y="607"/>
                    <a:pt x="304" y="359"/>
                  </a:cubicBezTo>
                  <a:cubicBezTo>
                    <a:pt x="304" y="353"/>
                    <a:pt x="304" y="347"/>
                    <a:pt x="300" y="341"/>
                  </a:cubicBezTo>
                  <a:cubicBezTo>
                    <a:pt x="283" y="367"/>
                    <a:pt x="266" y="394"/>
                    <a:pt x="249" y="420"/>
                  </a:cubicBezTo>
                  <a:cubicBezTo>
                    <a:pt x="209" y="482"/>
                    <a:pt x="169" y="544"/>
                    <a:pt x="130" y="605"/>
                  </a:cubicBezTo>
                  <a:cubicBezTo>
                    <a:pt x="115" y="630"/>
                    <a:pt x="93" y="645"/>
                    <a:pt x="64" y="642"/>
                  </a:cubicBezTo>
                  <a:cubicBezTo>
                    <a:pt x="34" y="638"/>
                    <a:pt x="9" y="623"/>
                    <a:pt x="3" y="592"/>
                  </a:cubicBezTo>
                  <a:cubicBezTo>
                    <a:pt x="0" y="577"/>
                    <a:pt x="2" y="557"/>
                    <a:pt x="9" y="543"/>
                  </a:cubicBezTo>
                  <a:cubicBezTo>
                    <a:pt x="84" y="405"/>
                    <a:pt x="159" y="268"/>
                    <a:pt x="235" y="131"/>
                  </a:cubicBezTo>
                  <a:cubicBezTo>
                    <a:pt x="246" y="112"/>
                    <a:pt x="259" y="95"/>
                    <a:pt x="273" y="77"/>
                  </a:cubicBezTo>
                  <a:cubicBezTo>
                    <a:pt x="313" y="25"/>
                    <a:pt x="365" y="2"/>
                    <a:pt x="432" y="10"/>
                  </a:cubicBezTo>
                  <a:cubicBezTo>
                    <a:pt x="467" y="14"/>
                    <a:pt x="503" y="16"/>
                    <a:pt x="537" y="11"/>
                  </a:cubicBezTo>
                  <a:cubicBezTo>
                    <a:pt x="615" y="0"/>
                    <a:pt x="674" y="27"/>
                    <a:pt x="715" y="91"/>
                  </a:cubicBezTo>
                  <a:cubicBezTo>
                    <a:pt x="755" y="153"/>
                    <a:pt x="791" y="218"/>
                    <a:pt x="827" y="283"/>
                  </a:cubicBezTo>
                  <a:cubicBezTo>
                    <a:pt x="874" y="367"/>
                    <a:pt x="920" y="453"/>
                    <a:pt x="966" y="539"/>
                  </a:cubicBezTo>
                  <a:cubicBezTo>
                    <a:pt x="991" y="584"/>
                    <a:pt x="972" y="628"/>
                    <a:pt x="922" y="640"/>
                  </a:cubicBezTo>
                  <a:cubicBezTo>
                    <a:pt x="895" y="647"/>
                    <a:pt x="868" y="637"/>
                    <a:pt x="851" y="610"/>
                  </a:cubicBezTo>
                  <a:cubicBezTo>
                    <a:pt x="799" y="529"/>
                    <a:pt x="747" y="448"/>
                    <a:pt x="695" y="367"/>
                  </a:cubicBezTo>
                  <a:cubicBezTo>
                    <a:pt x="689" y="359"/>
                    <a:pt x="684" y="351"/>
                    <a:pt x="679" y="343"/>
                  </a:cubicBezTo>
                  <a:cubicBezTo>
                    <a:pt x="677" y="343"/>
                    <a:pt x="676" y="343"/>
                    <a:pt x="674" y="3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28"/>
            <p:cNvSpPr>
              <a:spLocks/>
            </p:cNvSpPr>
            <p:nvPr/>
          </p:nvSpPr>
          <p:spPr bwMode="auto">
            <a:xfrm>
              <a:off x="10547080" y="3856092"/>
              <a:ext cx="723900" cy="1100136"/>
            </a:xfrm>
            <a:custGeom>
              <a:avLst/>
              <a:gdLst>
                <a:gd name="T0" fmla="*/ 303 w 937"/>
                <a:gd name="T1" fmla="*/ 263 h 1426"/>
                <a:gd name="T2" fmla="*/ 243 w 937"/>
                <a:gd name="T3" fmla="*/ 366 h 1426"/>
                <a:gd name="T4" fmla="*/ 121 w 937"/>
                <a:gd name="T5" fmla="*/ 575 h 1426"/>
                <a:gd name="T6" fmla="*/ 57 w 937"/>
                <a:gd name="T7" fmla="*/ 606 h 1426"/>
                <a:gd name="T8" fmla="*/ 1 w 937"/>
                <a:gd name="T9" fmla="*/ 552 h 1426"/>
                <a:gd name="T10" fmla="*/ 9 w 937"/>
                <a:gd name="T11" fmla="*/ 512 h 1426"/>
                <a:gd name="T12" fmla="*/ 257 w 937"/>
                <a:gd name="T13" fmla="*/ 94 h 1426"/>
                <a:gd name="T14" fmla="*/ 341 w 937"/>
                <a:gd name="T15" fmla="*/ 15 h 1426"/>
                <a:gd name="T16" fmla="*/ 401 w 937"/>
                <a:gd name="T17" fmla="*/ 6 h 1426"/>
                <a:gd name="T18" fmla="*/ 515 w 937"/>
                <a:gd name="T19" fmla="*/ 5 h 1426"/>
                <a:gd name="T20" fmla="*/ 640 w 937"/>
                <a:gd name="T21" fmla="*/ 56 h 1426"/>
                <a:gd name="T22" fmla="*/ 728 w 937"/>
                <a:gd name="T23" fmla="*/ 191 h 1426"/>
                <a:gd name="T24" fmla="*/ 915 w 937"/>
                <a:gd name="T25" fmla="*/ 505 h 1426"/>
                <a:gd name="T26" fmla="*/ 895 w 937"/>
                <a:gd name="T27" fmla="*/ 597 h 1426"/>
                <a:gd name="T28" fmla="*/ 805 w 937"/>
                <a:gd name="T29" fmla="*/ 572 h 1426"/>
                <a:gd name="T30" fmla="*/ 631 w 937"/>
                <a:gd name="T31" fmla="*/ 276 h 1426"/>
                <a:gd name="T32" fmla="*/ 620 w 937"/>
                <a:gd name="T33" fmla="*/ 260 h 1426"/>
                <a:gd name="T34" fmla="*/ 615 w 937"/>
                <a:gd name="T35" fmla="*/ 432 h 1426"/>
                <a:gd name="T36" fmla="*/ 728 w 937"/>
                <a:gd name="T37" fmla="*/ 756 h 1426"/>
                <a:gd name="T38" fmla="*/ 698 w 937"/>
                <a:gd name="T39" fmla="*/ 814 h 1426"/>
                <a:gd name="T40" fmla="*/ 622 w 937"/>
                <a:gd name="T41" fmla="*/ 814 h 1426"/>
                <a:gd name="T42" fmla="*/ 622 w 937"/>
                <a:gd name="T43" fmla="*/ 838 h 1426"/>
                <a:gd name="T44" fmla="*/ 629 w 937"/>
                <a:gd name="T45" fmla="*/ 1336 h 1426"/>
                <a:gd name="T46" fmla="*/ 621 w 937"/>
                <a:gd name="T47" fmla="*/ 1381 h 1426"/>
                <a:gd name="T48" fmla="*/ 564 w 937"/>
                <a:gd name="T49" fmla="*/ 1423 h 1426"/>
                <a:gd name="T50" fmla="*/ 506 w 937"/>
                <a:gd name="T51" fmla="*/ 1382 h 1426"/>
                <a:gd name="T52" fmla="*/ 496 w 937"/>
                <a:gd name="T53" fmla="*/ 1321 h 1426"/>
                <a:gd name="T54" fmla="*/ 494 w 937"/>
                <a:gd name="T55" fmla="*/ 841 h 1426"/>
                <a:gd name="T56" fmla="*/ 494 w 937"/>
                <a:gd name="T57" fmla="*/ 816 h 1426"/>
                <a:gd name="T58" fmla="*/ 442 w 937"/>
                <a:gd name="T59" fmla="*/ 817 h 1426"/>
                <a:gd name="T60" fmla="*/ 433 w 937"/>
                <a:gd name="T61" fmla="*/ 834 h 1426"/>
                <a:gd name="T62" fmla="*/ 430 w 937"/>
                <a:gd name="T63" fmla="*/ 1046 h 1426"/>
                <a:gd name="T64" fmla="*/ 431 w 937"/>
                <a:gd name="T65" fmla="*/ 1331 h 1426"/>
                <a:gd name="T66" fmla="*/ 414 w 937"/>
                <a:gd name="T67" fmla="*/ 1394 h 1426"/>
                <a:gd name="T68" fmla="*/ 357 w 937"/>
                <a:gd name="T69" fmla="*/ 1422 h 1426"/>
                <a:gd name="T70" fmla="*/ 306 w 937"/>
                <a:gd name="T71" fmla="*/ 1380 h 1426"/>
                <a:gd name="T72" fmla="*/ 298 w 937"/>
                <a:gd name="T73" fmla="*/ 1314 h 1426"/>
                <a:gd name="T74" fmla="*/ 306 w 937"/>
                <a:gd name="T75" fmla="*/ 842 h 1426"/>
                <a:gd name="T76" fmla="*/ 306 w 937"/>
                <a:gd name="T77" fmla="*/ 817 h 1426"/>
                <a:gd name="T78" fmla="*/ 224 w 937"/>
                <a:gd name="T79" fmla="*/ 813 h 1426"/>
                <a:gd name="T80" fmla="*/ 197 w 937"/>
                <a:gd name="T81" fmla="*/ 759 h 1426"/>
                <a:gd name="T82" fmla="*/ 280 w 937"/>
                <a:gd name="T83" fmla="*/ 578 h 1426"/>
                <a:gd name="T84" fmla="*/ 310 w 937"/>
                <a:gd name="T85" fmla="*/ 274 h 1426"/>
                <a:gd name="T86" fmla="*/ 308 w 937"/>
                <a:gd name="T87" fmla="*/ 265 h 1426"/>
                <a:gd name="T88" fmla="*/ 303 w 937"/>
                <a:gd name="T89" fmla="*/ 263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7" h="1426">
                  <a:moveTo>
                    <a:pt x="303" y="263"/>
                  </a:moveTo>
                  <a:cubicBezTo>
                    <a:pt x="283" y="298"/>
                    <a:pt x="263" y="332"/>
                    <a:pt x="243" y="366"/>
                  </a:cubicBezTo>
                  <a:cubicBezTo>
                    <a:pt x="202" y="436"/>
                    <a:pt x="162" y="505"/>
                    <a:pt x="121" y="575"/>
                  </a:cubicBezTo>
                  <a:cubicBezTo>
                    <a:pt x="106" y="600"/>
                    <a:pt x="82" y="611"/>
                    <a:pt x="57" y="606"/>
                  </a:cubicBezTo>
                  <a:cubicBezTo>
                    <a:pt x="27" y="600"/>
                    <a:pt x="4" y="580"/>
                    <a:pt x="1" y="552"/>
                  </a:cubicBezTo>
                  <a:cubicBezTo>
                    <a:pt x="0" y="539"/>
                    <a:pt x="2" y="523"/>
                    <a:pt x="9" y="512"/>
                  </a:cubicBezTo>
                  <a:cubicBezTo>
                    <a:pt x="91" y="372"/>
                    <a:pt x="173" y="233"/>
                    <a:pt x="257" y="94"/>
                  </a:cubicBezTo>
                  <a:cubicBezTo>
                    <a:pt x="277" y="61"/>
                    <a:pt x="302" y="29"/>
                    <a:pt x="341" y="15"/>
                  </a:cubicBezTo>
                  <a:cubicBezTo>
                    <a:pt x="360" y="8"/>
                    <a:pt x="381" y="6"/>
                    <a:pt x="401" y="6"/>
                  </a:cubicBezTo>
                  <a:cubicBezTo>
                    <a:pt x="439" y="5"/>
                    <a:pt x="477" y="10"/>
                    <a:pt x="515" y="5"/>
                  </a:cubicBezTo>
                  <a:cubicBezTo>
                    <a:pt x="567" y="0"/>
                    <a:pt x="610" y="16"/>
                    <a:pt x="640" y="56"/>
                  </a:cubicBezTo>
                  <a:cubicBezTo>
                    <a:pt x="672" y="99"/>
                    <a:pt x="700" y="145"/>
                    <a:pt x="728" y="191"/>
                  </a:cubicBezTo>
                  <a:cubicBezTo>
                    <a:pt x="791" y="295"/>
                    <a:pt x="853" y="400"/>
                    <a:pt x="915" y="505"/>
                  </a:cubicBezTo>
                  <a:cubicBezTo>
                    <a:pt x="937" y="541"/>
                    <a:pt x="928" y="577"/>
                    <a:pt x="895" y="597"/>
                  </a:cubicBezTo>
                  <a:cubicBezTo>
                    <a:pt x="860" y="617"/>
                    <a:pt x="827" y="608"/>
                    <a:pt x="805" y="572"/>
                  </a:cubicBezTo>
                  <a:cubicBezTo>
                    <a:pt x="747" y="473"/>
                    <a:pt x="689" y="374"/>
                    <a:pt x="631" y="276"/>
                  </a:cubicBezTo>
                  <a:cubicBezTo>
                    <a:pt x="629" y="271"/>
                    <a:pt x="626" y="268"/>
                    <a:pt x="620" y="260"/>
                  </a:cubicBezTo>
                  <a:cubicBezTo>
                    <a:pt x="609" y="320"/>
                    <a:pt x="609" y="376"/>
                    <a:pt x="615" y="432"/>
                  </a:cubicBezTo>
                  <a:cubicBezTo>
                    <a:pt x="628" y="549"/>
                    <a:pt x="669" y="656"/>
                    <a:pt x="728" y="756"/>
                  </a:cubicBezTo>
                  <a:cubicBezTo>
                    <a:pt x="754" y="799"/>
                    <a:pt x="749" y="809"/>
                    <a:pt x="698" y="814"/>
                  </a:cubicBezTo>
                  <a:cubicBezTo>
                    <a:pt x="674" y="816"/>
                    <a:pt x="649" y="814"/>
                    <a:pt x="622" y="814"/>
                  </a:cubicBezTo>
                  <a:cubicBezTo>
                    <a:pt x="622" y="824"/>
                    <a:pt x="622" y="831"/>
                    <a:pt x="622" y="838"/>
                  </a:cubicBezTo>
                  <a:cubicBezTo>
                    <a:pt x="624" y="1004"/>
                    <a:pt x="627" y="1170"/>
                    <a:pt x="629" y="1336"/>
                  </a:cubicBezTo>
                  <a:cubicBezTo>
                    <a:pt x="629" y="1351"/>
                    <a:pt x="626" y="1367"/>
                    <a:pt x="621" y="1381"/>
                  </a:cubicBezTo>
                  <a:cubicBezTo>
                    <a:pt x="613" y="1406"/>
                    <a:pt x="588" y="1423"/>
                    <a:pt x="564" y="1423"/>
                  </a:cubicBezTo>
                  <a:cubicBezTo>
                    <a:pt x="540" y="1423"/>
                    <a:pt x="513" y="1406"/>
                    <a:pt x="506" y="1382"/>
                  </a:cubicBezTo>
                  <a:cubicBezTo>
                    <a:pt x="499" y="1362"/>
                    <a:pt x="496" y="1341"/>
                    <a:pt x="496" y="1321"/>
                  </a:cubicBezTo>
                  <a:cubicBezTo>
                    <a:pt x="495" y="1161"/>
                    <a:pt x="495" y="1001"/>
                    <a:pt x="494" y="841"/>
                  </a:cubicBezTo>
                  <a:cubicBezTo>
                    <a:pt x="494" y="834"/>
                    <a:pt x="494" y="827"/>
                    <a:pt x="494" y="816"/>
                  </a:cubicBezTo>
                  <a:cubicBezTo>
                    <a:pt x="476" y="816"/>
                    <a:pt x="458" y="815"/>
                    <a:pt x="442" y="817"/>
                  </a:cubicBezTo>
                  <a:cubicBezTo>
                    <a:pt x="438" y="817"/>
                    <a:pt x="434" y="828"/>
                    <a:pt x="433" y="834"/>
                  </a:cubicBezTo>
                  <a:cubicBezTo>
                    <a:pt x="432" y="904"/>
                    <a:pt x="430" y="975"/>
                    <a:pt x="430" y="1046"/>
                  </a:cubicBezTo>
                  <a:cubicBezTo>
                    <a:pt x="430" y="1141"/>
                    <a:pt x="432" y="1236"/>
                    <a:pt x="431" y="1331"/>
                  </a:cubicBezTo>
                  <a:cubicBezTo>
                    <a:pt x="430" y="1352"/>
                    <a:pt x="424" y="1375"/>
                    <a:pt x="414" y="1394"/>
                  </a:cubicBezTo>
                  <a:cubicBezTo>
                    <a:pt x="404" y="1415"/>
                    <a:pt x="382" y="1426"/>
                    <a:pt x="357" y="1422"/>
                  </a:cubicBezTo>
                  <a:cubicBezTo>
                    <a:pt x="332" y="1419"/>
                    <a:pt x="313" y="1405"/>
                    <a:pt x="306" y="1380"/>
                  </a:cubicBezTo>
                  <a:cubicBezTo>
                    <a:pt x="300" y="1359"/>
                    <a:pt x="298" y="1336"/>
                    <a:pt x="298" y="1314"/>
                  </a:cubicBezTo>
                  <a:cubicBezTo>
                    <a:pt x="300" y="1156"/>
                    <a:pt x="303" y="999"/>
                    <a:pt x="306" y="842"/>
                  </a:cubicBezTo>
                  <a:cubicBezTo>
                    <a:pt x="306" y="834"/>
                    <a:pt x="306" y="826"/>
                    <a:pt x="306" y="817"/>
                  </a:cubicBezTo>
                  <a:cubicBezTo>
                    <a:pt x="277" y="816"/>
                    <a:pt x="251" y="816"/>
                    <a:pt x="224" y="813"/>
                  </a:cubicBezTo>
                  <a:cubicBezTo>
                    <a:pt x="179" y="808"/>
                    <a:pt x="174" y="799"/>
                    <a:pt x="197" y="759"/>
                  </a:cubicBezTo>
                  <a:cubicBezTo>
                    <a:pt x="231" y="701"/>
                    <a:pt x="260" y="642"/>
                    <a:pt x="280" y="578"/>
                  </a:cubicBezTo>
                  <a:cubicBezTo>
                    <a:pt x="311" y="479"/>
                    <a:pt x="326" y="378"/>
                    <a:pt x="310" y="274"/>
                  </a:cubicBezTo>
                  <a:cubicBezTo>
                    <a:pt x="310" y="271"/>
                    <a:pt x="309" y="268"/>
                    <a:pt x="308" y="265"/>
                  </a:cubicBezTo>
                  <a:cubicBezTo>
                    <a:pt x="307" y="265"/>
                    <a:pt x="305" y="264"/>
                    <a:pt x="303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10080354" y="4214868"/>
              <a:ext cx="547688" cy="749298"/>
            </a:xfrm>
            <a:custGeom>
              <a:avLst/>
              <a:gdLst>
                <a:gd name="T0" fmla="*/ 216 w 711"/>
                <a:gd name="T1" fmla="*/ 204 h 971"/>
                <a:gd name="T2" fmla="*/ 102 w 711"/>
                <a:gd name="T3" fmla="*/ 381 h 971"/>
                <a:gd name="T4" fmla="*/ 24 w 711"/>
                <a:gd name="T5" fmla="*/ 395 h 971"/>
                <a:gd name="T6" fmla="*/ 12 w 711"/>
                <a:gd name="T7" fmla="*/ 343 h 971"/>
                <a:gd name="T8" fmla="*/ 170 w 711"/>
                <a:gd name="T9" fmla="*/ 79 h 971"/>
                <a:gd name="T10" fmla="*/ 248 w 711"/>
                <a:gd name="T11" fmla="*/ 10 h 971"/>
                <a:gd name="T12" fmla="*/ 295 w 711"/>
                <a:gd name="T13" fmla="*/ 4 h 971"/>
                <a:gd name="T14" fmla="*/ 409 w 711"/>
                <a:gd name="T15" fmla="*/ 4 h 971"/>
                <a:gd name="T16" fmla="*/ 506 w 711"/>
                <a:gd name="T17" fmla="*/ 39 h 971"/>
                <a:gd name="T18" fmla="*/ 571 w 711"/>
                <a:gd name="T19" fmla="*/ 128 h 971"/>
                <a:gd name="T20" fmla="*/ 695 w 711"/>
                <a:gd name="T21" fmla="*/ 335 h 971"/>
                <a:gd name="T22" fmla="*/ 682 w 711"/>
                <a:gd name="T23" fmla="*/ 398 h 971"/>
                <a:gd name="T24" fmla="*/ 611 w 711"/>
                <a:gd name="T25" fmla="*/ 384 h 971"/>
                <a:gd name="T26" fmla="*/ 514 w 711"/>
                <a:gd name="T27" fmla="*/ 234 h 971"/>
                <a:gd name="T28" fmla="*/ 492 w 711"/>
                <a:gd name="T29" fmla="*/ 204 h 971"/>
                <a:gd name="T30" fmla="*/ 500 w 711"/>
                <a:gd name="T31" fmla="*/ 298 h 971"/>
                <a:gd name="T32" fmla="*/ 551 w 711"/>
                <a:gd name="T33" fmla="*/ 449 h 971"/>
                <a:gd name="T34" fmla="*/ 559 w 711"/>
                <a:gd name="T35" fmla="*/ 488 h 971"/>
                <a:gd name="T36" fmla="*/ 514 w 711"/>
                <a:gd name="T37" fmla="*/ 546 h 971"/>
                <a:gd name="T38" fmla="*/ 494 w 711"/>
                <a:gd name="T39" fmla="*/ 572 h 971"/>
                <a:gd name="T40" fmla="*/ 499 w 711"/>
                <a:gd name="T41" fmla="*/ 898 h 971"/>
                <a:gd name="T42" fmla="*/ 470 w 711"/>
                <a:gd name="T43" fmla="*/ 950 h 971"/>
                <a:gd name="T44" fmla="*/ 409 w 711"/>
                <a:gd name="T45" fmla="*/ 946 h 971"/>
                <a:gd name="T46" fmla="*/ 386 w 711"/>
                <a:gd name="T47" fmla="*/ 893 h 971"/>
                <a:gd name="T48" fmla="*/ 387 w 711"/>
                <a:gd name="T49" fmla="*/ 617 h 971"/>
                <a:gd name="T50" fmla="*/ 385 w 711"/>
                <a:gd name="T51" fmla="*/ 565 h 971"/>
                <a:gd name="T52" fmla="*/ 369 w 711"/>
                <a:gd name="T53" fmla="*/ 549 h 971"/>
                <a:gd name="T54" fmla="*/ 326 w 711"/>
                <a:gd name="T55" fmla="*/ 589 h 971"/>
                <a:gd name="T56" fmla="*/ 325 w 711"/>
                <a:gd name="T57" fmla="*/ 891 h 971"/>
                <a:gd name="T58" fmla="*/ 296 w 711"/>
                <a:gd name="T59" fmla="*/ 950 h 971"/>
                <a:gd name="T60" fmla="*/ 213 w 711"/>
                <a:gd name="T61" fmla="*/ 900 h 971"/>
                <a:gd name="T62" fmla="*/ 217 w 711"/>
                <a:gd name="T63" fmla="*/ 573 h 971"/>
                <a:gd name="T64" fmla="*/ 196 w 711"/>
                <a:gd name="T65" fmla="*/ 546 h 971"/>
                <a:gd name="T66" fmla="*/ 152 w 711"/>
                <a:gd name="T67" fmla="*/ 487 h 971"/>
                <a:gd name="T68" fmla="*/ 176 w 711"/>
                <a:gd name="T69" fmla="*/ 401 h 971"/>
                <a:gd name="T70" fmla="*/ 221 w 711"/>
                <a:gd name="T71" fmla="*/ 248 h 971"/>
                <a:gd name="T72" fmla="*/ 222 w 711"/>
                <a:gd name="T73" fmla="*/ 204 h 971"/>
                <a:gd name="T74" fmla="*/ 216 w 711"/>
                <a:gd name="T75" fmla="*/ 204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1" h="971">
                  <a:moveTo>
                    <a:pt x="216" y="204"/>
                  </a:moveTo>
                  <a:cubicBezTo>
                    <a:pt x="178" y="263"/>
                    <a:pt x="140" y="322"/>
                    <a:pt x="102" y="381"/>
                  </a:cubicBezTo>
                  <a:cubicBezTo>
                    <a:pt x="83" y="410"/>
                    <a:pt x="51" y="415"/>
                    <a:pt x="24" y="395"/>
                  </a:cubicBezTo>
                  <a:cubicBezTo>
                    <a:pt x="6" y="382"/>
                    <a:pt x="0" y="363"/>
                    <a:pt x="12" y="343"/>
                  </a:cubicBezTo>
                  <a:cubicBezTo>
                    <a:pt x="64" y="255"/>
                    <a:pt x="117" y="166"/>
                    <a:pt x="170" y="79"/>
                  </a:cubicBezTo>
                  <a:cubicBezTo>
                    <a:pt x="189" y="49"/>
                    <a:pt x="214" y="23"/>
                    <a:pt x="248" y="10"/>
                  </a:cubicBezTo>
                  <a:cubicBezTo>
                    <a:pt x="263" y="4"/>
                    <a:pt x="280" y="4"/>
                    <a:pt x="295" y="4"/>
                  </a:cubicBezTo>
                  <a:cubicBezTo>
                    <a:pt x="333" y="3"/>
                    <a:pt x="371" y="7"/>
                    <a:pt x="409" y="4"/>
                  </a:cubicBezTo>
                  <a:cubicBezTo>
                    <a:pt x="448" y="0"/>
                    <a:pt x="481" y="11"/>
                    <a:pt x="506" y="39"/>
                  </a:cubicBezTo>
                  <a:cubicBezTo>
                    <a:pt x="530" y="67"/>
                    <a:pt x="552" y="97"/>
                    <a:pt x="571" y="128"/>
                  </a:cubicBezTo>
                  <a:cubicBezTo>
                    <a:pt x="613" y="196"/>
                    <a:pt x="654" y="266"/>
                    <a:pt x="695" y="335"/>
                  </a:cubicBezTo>
                  <a:cubicBezTo>
                    <a:pt x="711" y="364"/>
                    <a:pt x="707" y="383"/>
                    <a:pt x="682" y="398"/>
                  </a:cubicBezTo>
                  <a:cubicBezTo>
                    <a:pt x="657" y="414"/>
                    <a:pt x="627" y="409"/>
                    <a:pt x="611" y="384"/>
                  </a:cubicBezTo>
                  <a:cubicBezTo>
                    <a:pt x="578" y="334"/>
                    <a:pt x="547" y="284"/>
                    <a:pt x="514" y="234"/>
                  </a:cubicBezTo>
                  <a:cubicBezTo>
                    <a:pt x="508" y="224"/>
                    <a:pt x="501" y="214"/>
                    <a:pt x="492" y="204"/>
                  </a:cubicBezTo>
                  <a:cubicBezTo>
                    <a:pt x="485" y="237"/>
                    <a:pt x="491" y="268"/>
                    <a:pt x="500" y="298"/>
                  </a:cubicBezTo>
                  <a:cubicBezTo>
                    <a:pt x="516" y="349"/>
                    <a:pt x="535" y="399"/>
                    <a:pt x="551" y="449"/>
                  </a:cubicBezTo>
                  <a:cubicBezTo>
                    <a:pt x="555" y="462"/>
                    <a:pt x="558" y="475"/>
                    <a:pt x="559" y="488"/>
                  </a:cubicBezTo>
                  <a:cubicBezTo>
                    <a:pt x="562" y="524"/>
                    <a:pt x="550" y="541"/>
                    <a:pt x="514" y="546"/>
                  </a:cubicBezTo>
                  <a:cubicBezTo>
                    <a:pt x="497" y="549"/>
                    <a:pt x="493" y="555"/>
                    <a:pt x="494" y="572"/>
                  </a:cubicBezTo>
                  <a:cubicBezTo>
                    <a:pt x="496" y="681"/>
                    <a:pt x="498" y="789"/>
                    <a:pt x="499" y="898"/>
                  </a:cubicBezTo>
                  <a:cubicBezTo>
                    <a:pt x="499" y="921"/>
                    <a:pt x="492" y="939"/>
                    <a:pt x="470" y="950"/>
                  </a:cubicBezTo>
                  <a:cubicBezTo>
                    <a:pt x="448" y="961"/>
                    <a:pt x="428" y="959"/>
                    <a:pt x="409" y="946"/>
                  </a:cubicBezTo>
                  <a:cubicBezTo>
                    <a:pt x="390" y="933"/>
                    <a:pt x="386" y="914"/>
                    <a:pt x="386" y="893"/>
                  </a:cubicBezTo>
                  <a:cubicBezTo>
                    <a:pt x="387" y="801"/>
                    <a:pt x="387" y="709"/>
                    <a:pt x="387" y="617"/>
                  </a:cubicBezTo>
                  <a:cubicBezTo>
                    <a:pt x="387" y="600"/>
                    <a:pt x="385" y="583"/>
                    <a:pt x="385" y="565"/>
                  </a:cubicBezTo>
                  <a:cubicBezTo>
                    <a:pt x="385" y="554"/>
                    <a:pt x="382" y="548"/>
                    <a:pt x="369" y="549"/>
                  </a:cubicBezTo>
                  <a:cubicBezTo>
                    <a:pt x="321" y="550"/>
                    <a:pt x="326" y="541"/>
                    <a:pt x="326" y="589"/>
                  </a:cubicBezTo>
                  <a:cubicBezTo>
                    <a:pt x="325" y="689"/>
                    <a:pt x="325" y="790"/>
                    <a:pt x="325" y="891"/>
                  </a:cubicBezTo>
                  <a:cubicBezTo>
                    <a:pt x="325" y="916"/>
                    <a:pt x="320" y="937"/>
                    <a:pt x="296" y="950"/>
                  </a:cubicBezTo>
                  <a:cubicBezTo>
                    <a:pt x="256" y="971"/>
                    <a:pt x="212" y="946"/>
                    <a:pt x="213" y="900"/>
                  </a:cubicBezTo>
                  <a:cubicBezTo>
                    <a:pt x="213" y="791"/>
                    <a:pt x="215" y="682"/>
                    <a:pt x="217" y="573"/>
                  </a:cubicBezTo>
                  <a:cubicBezTo>
                    <a:pt x="218" y="555"/>
                    <a:pt x="213" y="549"/>
                    <a:pt x="196" y="546"/>
                  </a:cubicBezTo>
                  <a:cubicBezTo>
                    <a:pt x="161" y="541"/>
                    <a:pt x="146" y="522"/>
                    <a:pt x="152" y="487"/>
                  </a:cubicBezTo>
                  <a:cubicBezTo>
                    <a:pt x="157" y="458"/>
                    <a:pt x="168" y="430"/>
                    <a:pt x="176" y="401"/>
                  </a:cubicBezTo>
                  <a:cubicBezTo>
                    <a:pt x="191" y="350"/>
                    <a:pt x="207" y="299"/>
                    <a:pt x="221" y="248"/>
                  </a:cubicBezTo>
                  <a:cubicBezTo>
                    <a:pt x="225" y="234"/>
                    <a:pt x="222" y="218"/>
                    <a:pt x="222" y="204"/>
                  </a:cubicBezTo>
                  <a:cubicBezTo>
                    <a:pt x="220" y="204"/>
                    <a:pt x="218" y="204"/>
                    <a:pt x="216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9659667" y="3495733"/>
              <a:ext cx="287338" cy="290513"/>
            </a:xfrm>
            <a:custGeom>
              <a:avLst/>
              <a:gdLst>
                <a:gd name="T0" fmla="*/ 373 w 373"/>
                <a:gd name="T1" fmla="*/ 188 h 377"/>
                <a:gd name="T2" fmla="*/ 187 w 373"/>
                <a:gd name="T3" fmla="*/ 376 h 377"/>
                <a:gd name="T4" fmla="*/ 0 w 373"/>
                <a:gd name="T5" fmla="*/ 186 h 377"/>
                <a:gd name="T6" fmla="*/ 186 w 373"/>
                <a:gd name="T7" fmla="*/ 1 h 377"/>
                <a:gd name="T8" fmla="*/ 373 w 373"/>
                <a:gd name="T9" fmla="*/ 18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377">
                  <a:moveTo>
                    <a:pt x="373" y="188"/>
                  </a:moveTo>
                  <a:cubicBezTo>
                    <a:pt x="373" y="290"/>
                    <a:pt x="288" y="376"/>
                    <a:pt x="187" y="376"/>
                  </a:cubicBezTo>
                  <a:cubicBezTo>
                    <a:pt x="86" y="377"/>
                    <a:pt x="0" y="289"/>
                    <a:pt x="0" y="186"/>
                  </a:cubicBezTo>
                  <a:cubicBezTo>
                    <a:pt x="1" y="86"/>
                    <a:pt x="86" y="1"/>
                    <a:pt x="186" y="1"/>
                  </a:cubicBezTo>
                  <a:cubicBezTo>
                    <a:pt x="288" y="0"/>
                    <a:pt x="373" y="85"/>
                    <a:pt x="373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10770917" y="3571934"/>
              <a:ext cx="269875" cy="273049"/>
            </a:xfrm>
            <a:custGeom>
              <a:avLst/>
              <a:gdLst>
                <a:gd name="T0" fmla="*/ 350 w 350"/>
                <a:gd name="T1" fmla="*/ 177 h 354"/>
                <a:gd name="T2" fmla="*/ 174 w 350"/>
                <a:gd name="T3" fmla="*/ 354 h 354"/>
                <a:gd name="T4" fmla="*/ 0 w 350"/>
                <a:gd name="T5" fmla="*/ 178 h 354"/>
                <a:gd name="T6" fmla="*/ 176 w 350"/>
                <a:gd name="T7" fmla="*/ 1 h 354"/>
                <a:gd name="T8" fmla="*/ 350 w 350"/>
                <a:gd name="T9" fmla="*/ 17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354">
                  <a:moveTo>
                    <a:pt x="350" y="177"/>
                  </a:moveTo>
                  <a:cubicBezTo>
                    <a:pt x="349" y="272"/>
                    <a:pt x="267" y="354"/>
                    <a:pt x="174" y="354"/>
                  </a:cubicBezTo>
                  <a:cubicBezTo>
                    <a:pt x="81" y="353"/>
                    <a:pt x="0" y="271"/>
                    <a:pt x="0" y="178"/>
                  </a:cubicBezTo>
                  <a:cubicBezTo>
                    <a:pt x="0" y="83"/>
                    <a:pt x="82" y="0"/>
                    <a:pt x="176" y="1"/>
                  </a:cubicBezTo>
                  <a:cubicBezTo>
                    <a:pt x="268" y="2"/>
                    <a:pt x="350" y="84"/>
                    <a:pt x="350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10234342" y="3960870"/>
              <a:ext cx="239714" cy="244475"/>
            </a:xfrm>
            <a:custGeom>
              <a:avLst/>
              <a:gdLst>
                <a:gd name="T0" fmla="*/ 311 w 311"/>
                <a:gd name="T1" fmla="*/ 159 h 317"/>
                <a:gd name="T2" fmla="*/ 156 w 311"/>
                <a:gd name="T3" fmla="*/ 316 h 317"/>
                <a:gd name="T4" fmla="*/ 1 w 311"/>
                <a:gd name="T5" fmla="*/ 158 h 317"/>
                <a:gd name="T6" fmla="*/ 157 w 311"/>
                <a:gd name="T7" fmla="*/ 2 h 317"/>
                <a:gd name="T8" fmla="*/ 311 w 311"/>
                <a:gd name="T9" fmla="*/ 15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7">
                  <a:moveTo>
                    <a:pt x="311" y="159"/>
                  </a:moveTo>
                  <a:cubicBezTo>
                    <a:pt x="310" y="243"/>
                    <a:pt x="238" y="316"/>
                    <a:pt x="156" y="316"/>
                  </a:cubicBezTo>
                  <a:cubicBezTo>
                    <a:pt x="73" y="317"/>
                    <a:pt x="0" y="243"/>
                    <a:pt x="1" y="158"/>
                  </a:cubicBezTo>
                  <a:cubicBezTo>
                    <a:pt x="1" y="72"/>
                    <a:pt x="73" y="0"/>
                    <a:pt x="157" y="2"/>
                  </a:cubicBezTo>
                  <a:cubicBezTo>
                    <a:pt x="241" y="3"/>
                    <a:pt x="311" y="75"/>
                    <a:pt x="31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642910" y="1285860"/>
            <a:ext cx="78581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>
              <a:defRPr/>
            </a:pPr>
            <a:r>
              <a:rPr lang="ru-RU" sz="1600" dirty="0"/>
              <a:t>Отрасль физической культуры и спорта в городе-курорте Железноводске Ставропольского края представляет спортивно-оздоровительный комплекс МБУ «Железноводск».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88" y="3500438"/>
          <a:ext cx="8501092" cy="2924176"/>
        </p:xfrm>
        <a:graphic>
          <a:graphicData uri="http://schemas.openxmlformats.org/drawingml/2006/table">
            <a:tbl>
              <a:tblPr/>
              <a:tblGrid>
                <a:gridCol w="896509"/>
                <a:gridCol w="2682891"/>
                <a:gridCol w="1064040"/>
                <a:gridCol w="1000132"/>
                <a:gridCol w="1000132"/>
                <a:gridCol w="1000132"/>
                <a:gridCol w="857256"/>
              </a:tblGrid>
              <a:tr h="495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(тыс.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(факт)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35 781,50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97 479,16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188 676,29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15 711,88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15 627,79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24 241,82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46 305,54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13 837,27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13 082,98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12 980,29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725,20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49 602,70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172 909,20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756,92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741,93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 высших достижений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9 003,96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1 810,52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1 570,92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1 929,82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1 871,98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1 905,57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857356" y="285728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Раздел «Физическая культура и спорт»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14282" y="2643182"/>
            <a:ext cx="871543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flatTx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по физической культуре и спорту в 2018-2022 годах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428625" y="1214438"/>
            <a:ext cx="8429625" cy="107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dirty="0">
                <a:solidFill>
                  <a:srgbClr val="FF0000"/>
                </a:solidFill>
              </a:rPr>
              <a:t> </a:t>
            </a:r>
            <a:r>
              <a:rPr lang="ru-RU" sz="1400" dirty="0" smtClean="0"/>
              <a:t>Увеличение расходов </a:t>
            </a:r>
            <a:r>
              <a:rPr lang="ru-RU" sz="1400" dirty="0"/>
              <a:t>на физическую культуру и спорт </a:t>
            </a:r>
            <a:r>
              <a:rPr lang="ru-RU" sz="1400" dirty="0" smtClean="0"/>
              <a:t>в 2020 году обусловлено </a:t>
            </a:r>
            <a:r>
              <a:rPr lang="ru-RU" sz="1400" dirty="0"/>
              <a:t>выделением </a:t>
            </a:r>
            <a:r>
              <a:rPr lang="ru-RU" sz="1400" dirty="0" smtClean="0"/>
              <a:t>ассигнований на строительство (реконструкцию) объектов спорта города Железноводска, в том числе на реализацию мероприятий, связанных с эффективным использованием тренировочных площадок после проведения чемпионата </a:t>
            </a:r>
            <a:r>
              <a:rPr lang="ru-RU" sz="1400" dirty="0"/>
              <a:t>мира по футболу </a:t>
            </a:r>
            <a:r>
              <a:rPr lang="ru-RU" sz="1400" dirty="0" smtClean="0"/>
              <a:t>2018 года </a:t>
            </a:r>
            <a:r>
              <a:rPr lang="ru-RU" sz="1400" dirty="0"/>
              <a:t>в Российской </a:t>
            </a:r>
            <a:r>
              <a:rPr lang="ru-RU" sz="1400" dirty="0" smtClean="0"/>
              <a:t>Федерации. </a:t>
            </a:r>
            <a:endParaRPr lang="ru-RU" sz="1400" dirty="0"/>
          </a:p>
        </p:txBody>
      </p:sp>
      <p:graphicFrame>
        <p:nvGraphicFramePr>
          <p:cNvPr id="14338" name="Object 12"/>
          <p:cNvGraphicFramePr>
            <a:graphicFrameLocks noGrp="1" noChangeAspect="1"/>
          </p:cNvGraphicFramePr>
          <p:nvPr/>
        </p:nvGraphicFramePr>
        <p:xfrm>
          <a:off x="357188" y="2262188"/>
          <a:ext cx="8569325" cy="4246562"/>
        </p:xfrm>
        <a:graphic>
          <a:graphicData uri="http://schemas.openxmlformats.org/presentationml/2006/ole">
            <p:oleObj spid="_x0000_s14338" name="Worksheet" r:id="rId4" imgW="6343610" imgH="3143377" progId="Excel.Sheet.8">
              <p:embed/>
            </p:oleObj>
          </a:graphicData>
        </a:graphic>
      </p:graphicFrame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572264" y="2857496"/>
            <a:ext cx="12938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 dirty="0"/>
              <a:t>млн. рублей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857356" y="285728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Раздел «Физическая культура и спорт»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7429520" y="1357298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/>
              <a:t>рублей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643042" y="214290"/>
            <a:ext cx="6929486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на Физическую культуру в расчете на 1 жителя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/>
        </p:nvGraphicFramePr>
        <p:xfrm>
          <a:off x="744538" y="2076450"/>
          <a:ext cx="7608887" cy="3224213"/>
        </p:xfrm>
        <a:graphic>
          <a:graphicData uri="http://schemas.openxmlformats.org/presentationml/2006/ole">
            <p:oleObj spid="_x0000_s15363" name="Worksheet" r:id="rId4" imgW="6153032" imgH="24574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305"/>
            <a:ext cx="9144000" cy="6865305"/>
          </a:xfrm>
          <a:prstGeom prst="rect">
            <a:avLst/>
          </a:prstGeom>
          <a:noFill/>
        </p:spPr>
      </p:pic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1428728" y="214290"/>
            <a:ext cx="7429552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Реализация проектов развития территорий,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основанных на местных инициативах в 2020 году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6" name="Object 12"/>
          <p:cNvGraphicFramePr>
            <a:graphicFrameLocks noChangeAspect="1"/>
          </p:cNvGraphicFramePr>
          <p:nvPr/>
        </p:nvGraphicFramePr>
        <p:xfrm>
          <a:off x="0" y="1143000"/>
          <a:ext cx="8869363" cy="5565775"/>
        </p:xfrm>
        <a:graphic>
          <a:graphicData uri="http://schemas.openxmlformats.org/presentationml/2006/ole">
            <p:oleObj spid="_x0000_s155650" name="Worksheet" r:id="rId4" imgW="7038978" imgH="4267110" progId="Excel.Sheet.8">
              <p:embed/>
            </p:oleObj>
          </a:graphicData>
        </a:graphic>
      </p:graphicFrame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357158" y="1285860"/>
            <a:ext cx="12938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 smtClean="0"/>
              <a:t>млн. </a:t>
            </a:r>
            <a:r>
              <a:rPr lang="ru-RU" sz="1600" b="1" i="1" dirty="0"/>
              <a:t>рублей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1472" y="5572140"/>
            <a:ext cx="1444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Субсидии </a:t>
            </a:r>
          </a:p>
          <a:p>
            <a:r>
              <a:rPr lang="ru-RU" dirty="0" smtClean="0"/>
              <a:t>из краевого</a:t>
            </a:r>
          </a:p>
          <a:p>
            <a:r>
              <a:rPr lang="ru-RU" dirty="0" smtClean="0"/>
              <a:t>бюджета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1928794" y="5643578"/>
            <a:ext cx="118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Средства</a:t>
            </a:r>
          </a:p>
          <a:p>
            <a:r>
              <a:rPr lang="ru-RU" dirty="0" smtClean="0"/>
              <a:t>местного</a:t>
            </a:r>
          </a:p>
          <a:p>
            <a:r>
              <a:rPr lang="ru-RU" dirty="0" smtClean="0"/>
              <a:t>бюджета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071802" y="5572140"/>
            <a:ext cx="1714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Средства юридических лиц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4786314" y="5572140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Средства населения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="" xmlns:p14="http://schemas.microsoft.com/office/powerpoint/2010/main" val="3383263371"/>
              </p:ext>
            </p:extLst>
          </p:nvPr>
        </p:nvGraphicFramePr>
        <p:xfrm>
          <a:off x="-357222" y="1928802"/>
          <a:ext cx="4143403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7632720"/>
              </p:ext>
            </p:extLst>
          </p:nvPr>
        </p:nvGraphicFramePr>
        <p:xfrm>
          <a:off x="3786182" y="3214686"/>
          <a:ext cx="4944688" cy="1500198"/>
        </p:xfrm>
        <a:graphic>
          <a:graphicData uri="http://schemas.openxmlformats.org/drawingml/2006/table">
            <a:tbl>
              <a:tblPr>
                <a:effectLst/>
                <a:tableStyleId>{F5AB1C69-6EDB-4FF4-983F-18BD219EF322}</a:tableStyleId>
              </a:tblPr>
              <a:tblGrid>
                <a:gridCol w="1643074"/>
                <a:gridCol w="857499"/>
                <a:gridCol w="816837"/>
                <a:gridCol w="838855"/>
                <a:gridCol w="788423"/>
              </a:tblGrid>
              <a:tr h="572234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4000" marR="2993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2019 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27964">
                <a:tc>
                  <a:txBody>
                    <a:bodyPr/>
                    <a:lstStyle/>
                    <a:p>
                      <a:pPr algn="l" fontAlgn="t">
                        <a:lnSpc>
                          <a:spcPts val="1300"/>
                        </a:lnSpc>
                      </a:pPr>
                      <a:r>
                        <a:rPr lang="ru-RU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Среднемесячный </a:t>
                      </a:r>
                      <a:r>
                        <a:rPr lang="en-US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доход  от</a:t>
                      </a:r>
                      <a:r>
                        <a:rPr lang="en-US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трудовой деятельности (руб.)</a:t>
                      </a:r>
                      <a:endParaRPr lang="ru-RU" sz="1400" b="1" kern="1200" spc="-20" baseline="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24 732,5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25 697,0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26 956,2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26 956,2</a:t>
                      </a:r>
                      <a:endParaRPr lang="ru-RU" sz="1400" b="1" dirty="0"/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1000100" y="3571876"/>
            <a:ext cx="1181293" cy="379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33" name="Группа 23"/>
          <p:cNvGrpSpPr/>
          <p:nvPr/>
        </p:nvGrpSpPr>
        <p:grpSpPr>
          <a:xfrm>
            <a:off x="3214678" y="2857496"/>
            <a:ext cx="5607471" cy="1857388"/>
            <a:chOff x="3429025" y="1245520"/>
            <a:chExt cx="5607471" cy="1607415"/>
          </a:xfrm>
        </p:grpSpPr>
        <p:sp>
          <p:nvSpPr>
            <p:cNvPr id="34" name="Скругленный прямоугольник 33"/>
            <p:cNvSpPr/>
            <p:nvPr>
              <p:custDataLst>
                <p:tags r:id="rId6"/>
              </p:custDataLst>
            </p:nvPr>
          </p:nvSpPr>
          <p:spPr>
            <a:xfrm>
              <a:off x="4000529" y="1343430"/>
              <a:ext cx="5035967" cy="1509505"/>
            </a:xfrm>
            <a:prstGeom prst="roundRect">
              <a:avLst>
                <a:gd name="adj" fmla="val 712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791700" y="1245520"/>
              <a:ext cx="2282017" cy="362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Целевые категории</a:t>
              </a: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rot="10800000" flipV="1">
              <a:off x="3429025" y="1616462"/>
              <a:ext cx="642942" cy="123647"/>
            </a:xfrm>
            <a:prstGeom prst="line">
              <a:avLst/>
            </a:prstGeom>
            <a:ln w="47625" cap="rnd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21"/>
          <p:cNvGrpSpPr/>
          <p:nvPr/>
        </p:nvGrpSpPr>
        <p:grpSpPr>
          <a:xfrm>
            <a:off x="1285851" y="1412775"/>
            <a:ext cx="7401797" cy="1587597"/>
            <a:chOff x="3859304" y="4581131"/>
            <a:chExt cx="5177193" cy="1759253"/>
          </a:xfrm>
        </p:grpSpPr>
        <p:grpSp>
          <p:nvGrpSpPr>
            <p:cNvPr id="38" name="Группа 44"/>
            <p:cNvGrpSpPr/>
            <p:nvPr/>
          </p:nvGrpSpPr>
          <p:grpSpPr>
            <a:xfrm>
              <a:off x="4355977" y="4581131"/>
              <a:ext cx="4680520" cy="1476000"/>
              <a:chOff x="2987816" y="4689304"/>
              <a:chExt cx="6240692" cy="1476000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5235323" y="4761309"/>
                <a:ext cx="2457013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600" b="1" dirty="0">
                    <a:solidFill>
                      <a:schemeClr val="tx1"/>
                    </a:solidFill>
                  </a:rPr>
                  <a:t>Прочий персонал</a:t>
                </a:r>
              </a:p>
            </p:txBody>
          </p:sp>
          <p:sp>
            <p:nvSpPr>
              <p:cNvPr id="41" name="Скругленный прямоугольник 40"/>
              <p:cNvSpPr/>
              <p:nvPr>
                <p:custDataLst>
                  <p:tags r:id="rId5"/>
                </p:custDataLst>
              </p:nvPr>
            </p:nvSpPr>
            <p:spPr>
              <a:xfrm>
                <a:off x="2987816" y="4689304"/>
                <a:ext cx="6240692" cy="1476000"/>
              </a:xfrm>
              <a:prstGeom prst="roundRect">
                <a:avLst>
                  <a:gd name="adj" fmla="val 7127"/>
                </a:avLst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4590773" y="5340288"/>
                <a:ext cx="999346" cy="579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/>
                  <a:t>1 октября</a:t>
                </a:r>
              </a:p>
              <a:p>
                <a:r>
                  <a:rPr lang="ru-RU" sz="1400" b="1" dirty="0"/>
                  <a:t>2020 года </a:t>
                </a:r>
                <a:endParaRPr lang="ru-RU" sz="1400" dirty="0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5523497" y="5340286"/>
                <a:ext cx="520131" cy="54056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3,8%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6123106" y="5340288"/>
                <a:ext cx="999347" cy="579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/>
                  <a:t>1 октября</a:t>
                </a:r>
              </a:p>
              <a:p>
                <a:r>
                  <a:rPr lang="ru-RU" sz="1400" b="1" dirty="0"/>
                  <a:t>2021 года</a:t>
                </a:r>
                <a:endParaRPr lang="ru-RU" sz="1400" dirty="0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122453" y="5340288"/>
                <a:ext cx="520131" cy="54056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4,0%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7655438" y="5340288"/>
                <a:ext cx="932724" cy="579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/>
                  <a:t>1 октября</a:t>
                </a:r>
              </a:p>
              <a:p>
                <a:r>
                  <a:rPr lang="ru-RU" sz="1400" b="1" dirty="0"/>
                  <a:t>2022 года</a:t>
                </a:r>
                <a:endParaRPr lang="ru-RU" sz="1400" dirty="0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8654785" y="5340288"/>
                <a:ext cx="559951" cy="54056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4,0%</a:t>
                </a:r>
              </a:p>
            </p:txBody>
          </p:sp>
        </p:grp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3594587" y="5575994"/>
              <a:ext cx="1029107" cy="499674"/>
            </a:xfrm>
            <a:prstGeom prst="line">
              <a:avLst/>
            </a:prstGeom>
            <a:ln w="47625" cap="rnd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19"/>
          <p:cNvGrpSpPr/>
          <p:nvPr/>
        </p:nvGrpSpPr>
        <p:grpSpPr>
          <a:xfrm>
            <a:off x="2000232" y="4357694"/>
            <a:ext cx="6544748" cy="2085952"/>
            <a:chOff x="2812513" y="2351160"/>
            <a:chExt cx="6223983" cy="2085952"/>
          </a:xfrm>
        </p:grpSpPr>
        <p:grpSp>
          <p:nvGrpSpPr>
            <p:cNvPr id="49" name="Группа 6"/>
            <p:cNvGrpSpPr/>
            <p:nvPr/>
          </p:nvGrpSpPr>
          <p:grpSpPr>
            <a:xfrm>
              <a:off x="4355976" y="2961112"/>
              <a:ext cx="4680518" cy="1476000"/>
              <a:chOff x="5807967" y="2961112"/>
              <a:chExt cx="6240693" cy="1476000"/>
            </a:xfrm>
          </p:grpSpPr>
          <p:sp>
            <p:nvSpPr>
              <p:cNvPr id="51" name="Прямоугольник 20"/>
              <p:cNvSpPr/>
              <p:nvPr>
                <p:custDataLst>
                  <p:tags r:id="rId3"/>
                </p:custDataLst>
              </p:nvPr>
            </p:nvSpPr>
            <p:spPr>
              <a:xfrm>
                <a:off x="8595527" y="2961113"/>
                <a:ext cx="1628930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chemeClr val="tx1"/>
                    </a:solidFill>
                  </a:rPr>
                  <a:t>МРОТ, руб.</a:t>
                </a:r>
              </a:p>
            </p:txBody>
          </p:sp>
          <p:sp>
            <p:nvSpPr>
              <p:cNvPr id="52" name="Скругленный прямоугольник 51"/>
              <p:cNvSpPr/>
              <p:nvPr>
                <p:custDataLst>
                  <p:tags r:id="rId4"/>
                </p:custDataLst>
              </p:nvPr>
            </p:nvSpPr>
            <p:spPr>
              <a:xfrm>
                <a:off x="5807967" y="2961112"/>
                <a:ext cx="6240693" cy="1476000"/>
              </a:xfrm>
              <a:prstGeom prst="roundRect">
                <a:avLst>
                  <a:gd name="adj" fmla="val 7127"/>
                </a:avLst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53" name="Диаграмма 52"/>
              <p:cNvGraphicFramePr/>
              <p:nvPr>
                <p:extLst>
                  <p:ext uri="{D42A27DB-BD31-4B8C-83A1-F6EECF244321}">
                    <p14:modId xmlns="" xmlns:p14="http://schemas.microsoft.com/office/powerpoint/2010/main" val="3396452534"/>
                  </p:ext>
                </p:extLst>
              </p:nvPr>
            </p:nvGraphicFramePr>
            <p:xfrm>
              <a:off x="6535420" y="3278878"/>
              <a:ext cx="5005064" cy="11354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</p:grpSp>
        <p:cxnSp>
          <p:nvCxnSpPr>
            <p:cNvPr id="50" name="Прямая соединительная линия 49"/>
            <p:cNvCxnSpPr/>
            <p:nvPr/>
          </p:nvCxnSpPr>
          <p:spPr>
            <a:xfrm rot="10800000">
              <a:off x="2812513" y="2351160"/>
              <a:ext cx="1543368" cy="1293864"/>
            </a:xfrm>
            <a:prstGeom prst="line">
              <a:avLst/>
            </a:prstGeom>
            <a:ln w="47625" cap="rnd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7452320" y="1124744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000232" y="2000240"/>
            <a:ext cx="1071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1 октября</a:t>
            </a:r>
          </a:p>
          <a:p>
            <a:r>
              <a:rPr lang="ru-RU" sz="1400" b="1" dirty="0" smtClean="0"/>
              <a:t>20</a:t>
            </a:r>
            <a:r>
              <a:rPr lang="en-US" sz="1400" b="1" dirty="0" smtClean="0"/>
              <a:t>19</a:t>
            </a:r>
            <a:r>
              <a:rPr lang="ru-RU" sz="1400" b="1" dirty="0" smtClean="0"/>
              <a:t> </a:t>
            </a:r>
            <a:r>
              <a:rPr lang="ru-RU" sz="1400" b="1" dirty="0"/>
              <a:t>года </a:t>
            </a:r>
            <a:endParaRPr lang="ru-RU" sz="1400" dirty="0"/>
          </a:p>
        </p:txBody>
      </p:sp>
      <p:sp>
        <p:nvSpPr>
          <p:cNvPr id="56" name="Овал 55"/>
          <p:cNvSpPr/>
          <p:nvPr/>
        </p:nvSpPr>
        <p:spPr>
          <a:xfrm>
            <a:off x="3071802" y="2000240"/>
            <a:ext cx="557721" cy="48782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,3%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7" name="Группа 6"/>
          <p:cNvGrpSpPr/>
          <p:nvPr/>
        </p:nvGrpSpPr>
        <p:grpSpPr>
          <a:xfrm>
            <a:off x="500034" y="5429264"/>
            <a:ext cx="2143139" cy="1000132"/>
            <a:chOff x="5807967" y="2961112"/>
            <a:chExt cx="6240693" cy="1476000"/>
          </a:xfrm>
        </p:grpSpPr>
        <p:sp>
          <p:nvSpPr>
            <p:cNvPr id="58" name="Прямоугольник 57"/>
            <p:cNvSpPr/>
            <p:nvPr>
              <p:custDataLst>
                <p:tags r:id="rId1"/>
              </p:custDataLst>
            </p:nvPr>
          </p:nvSpPr>
          <p:spPr>
            <a:xfrm>
              <a:off x="6238197" y="3032550"/>
              <a:ext cx="5306161" cy="12858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1,2 млн. </a:t>
              </a:r>
              <a:r>
                <a:rPr lang="ru-RU" sz="1600" b="1" dirty="0">
                  <a:solidFill>
                    <a:schemeClr val="tx1"/>
                  </a:solidFill>
                </a:rPr>
                <a:t>руб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. 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на увеличение фонда заработной платы спасателей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Скругленный прямоугольник 58"/>
            <p:cNvSpPr/>
            <p:nvPr>
              <p:custDataLst>
                <p:tags r:id="rId2"/>
              </p:custDataLst>
            </p:nvPr>
          </p:nvSpPr>
          <p:spPr>
            <a:xfrm>
              <a:off x="5807967" y="2961112"/>
              <a:ext cx="6240693" cy="1476000"/>
            </a:xfrm>
            <a:prstGeom prst="roundRect">
              <a:avLst>
                <a:gd name="adj" fmla="val 712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323528" y="260648"/>
            <a:ext cx="864096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Повышение оплаты труда работников  муниципальных учреждений</a:t>
            </a:r>
            <a:endParaRPr lang="ru-RU" alt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071538" y="142852"/>
            <a:ext cx="6643734" cy="6477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Гражданин в бюджетном процессе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714501" y="785813"/>
            <a:ext cx="642922" cy="357171"/>
          </a:xfrm>
          <a:prstGeom prst="downArrow">
            <a:avLst/>
          </a:prstGeom>
          <a:solidFill>
            <a:srgbClr val="B2FC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6286512" y="785813"/>
            <a:ext cx="578630" cy="396857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642938" y="1142984"/>
            <a:ext cx="2857500" cy="1000118"/>
          </a:xfrm>
          <a:prstGeom prst="downArrowCallout">
            <a:avLst/>
          </a:prstGeom>
          <a:solidFill>
            <a:srgbClr val="B2FC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Налогоплательщик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8" y="2143116"/>
            <a:ext cx="2714625" cy="857250"/>
          </a:xfrm>
          <a:prstGeom prst="roundRect">
            <a:avLst/>
          </a:prstGeom>
          <a:solidFill>
            <a:srgbClr val="B2FC9E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/>
              <a:t>Участвует в </a:t>
            </a:r>
            <a:r>
              <a:rPr lang="ru-RU" sz="1800" b="1" dirty="0"/>
              <a:t>ДОХОДНОЙ </a:t>
            </a:r>
            <a:r>
              <a:rPr lang="ru-RU" sz="1800" dirty="0"/>
              <a:t>части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88" y="2214554"/>
            <a:ext cx="5143500" cy="78581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/>
              <a:t>Получает </a:t>
            </a:r>
            <a:r>
              <a:rPr lang="ru-RU" sz="1800" dirty="0" smtClean="0"/>
              <a:t>социальные гарантии </a:t>
            </a:r>
            <a:r>
              <a:rPr lang="ru-RU" sz="1800" dirty="0"/>
              <a:t>– </a:t>
            </a:r>
            <a:r>
              <a:rPr lang="ru-RU" sz="1800" b="1" dirty="0">
                <a:solidFill>
                  <a:schemeClr val="tx1"/>
                </a:solidFill>
              </a:rPr>
              <a:t>РАСХОДНАЯ</a:t>
            </a:r>
            <a:r>
              <a:rPr lang="ru-RU" sz="1800" dirty="0">
                <a:solidFill>
                  <a:schemeClr val="tx1"/>
                </a:solidFill>
              </a:rPr>
              <a:t> часть бюджета</a:t>
            </a:r>
            <a:endParaRPr lang="ru-RU" sz="1800" b="1" dirty="0"/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4572000" y="1214422"/>
            <a:ext cx="4071966" cy="1000118"/>
          </a:xfrm>
          <a:prstGeom prst="downArrow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Получатель социальных гарантий</a:t>
            </a:r>
          </a:p>
        </p:txBody>
      </p:sp>
      <p:pic>
        <p:nvPicPr>
          <p:cNvPr id="107522" name="Picture 2" descr="Как узнать транспортный налог через портал Госуслуг, плюсы и минусы оплаты налога на машину онлай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500439"/>
            <a:ext cx="1571635" cy="973647"/>
          </a:xfrm>
          <a:prstGeom prst="rect">
            <a:avLst/>
          </a:prstGeom>
          <a:noFill/>
        </p:spPr>
      </p:pic>
      <p:pic>
        <p:nvPicPr>
          <p:cNvPr id="2" name="Picture 2" descr="строительство дачных домов и коттеджей — СК Домино — Санкт-Петербург, фото №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4572008"/>
            <a:ext cx="1571635" cy="1003492"/>
          </a:xfrm>
          <a:prstGeom prst="rect">
            <a:avLst/>
          </a:prstGeom>
          <a:noFill/>
        </p:spPr>
      </p:pic>
      <p:pic>
        <p:nvPicPr>
          <p:cNvPr id="3" name="Picture 2" descr="https://sevastopol.su/sites/default/files/styles/node/public/2017-11-11/2_1.jpg?itok=mXLHwr3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643578"/>
            <a:ext cx="1571636" cy="1147294"/>
          </a:xfrm>
          <a:prstGeom prst="rect">
            <a:avLst/>
          </a:prstGeom>
          <a:noFill/>
        </p:spPr>
      </p:pic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643042" y="3643314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транспортный налог</a:t>
            </a:r>
            <a:endParaRPr lang="ru-RU" sz="1600" b="1" dirty="0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1571604" y="4714884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налог на имущество</a:t>
            </a:r>
            <a:endParaRPr lang="ru-RU" sz="1600" b="1" dirty="0"/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1571604" y="6000768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земельный налог</a:t>
            </a:r>
            <a:endParaRPr lang="ru-RU" sz="1600" b="1" dirty="0"/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5429256" y="3000372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образование</a:t>
            </a:r>
            <a:endParaRPr lang="ru-RU" sz="1600" b="1" dirty="0"/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5429256" y="3500438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здравоохранение</a:t>
            </a:r>
            <a:endParaRPr lang="ru-RU" sz="1600" b="1" dirty="0"/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5429256" y="4143380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услуги ЖКХ</a:t>
            </a:r>
            <a:endParaRPr lang="ru-RU" sz="1600" b="1" dirty="0"/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5429256" y="4643446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культура</a:t>
            </a:r>
            <a:endParaRPr lang="ru-RU" sz="1600" b="1" dirty="0"/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5500694" y="5214950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физкультура</a:t>
            </a:r>
            <a:endParaRPr lang="ru-RU" sz="1600" b="1" dirty="0"/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5429256" y="5643578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спорт</a:t>
            </a:r>
            <a:endParaRPr lang="ru-RU" sz="1600" b="1" dirty="0"/>
          </a:p>
        </p:txBody>
      </p: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5500694" y="6215082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социальные льготы</a:t>
            </a:r>
            <a:endParaRPr lang="ru-RU" sz="1600" b="1" dirty="0"/>
          </a:p>
        </p:txBody>
      </p:sp>
      <p:pic>
        <p:nvPicPr>
          <p:cNvPr id="107524" name="Picture 4" descr="https://img.kanal-o.ru/img/2017-11-20/fmt_81_24_shutterstock_4627736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3" y="3049486"/>
            <a:ext cx="2071702" cy="1165332"/>
          </a:xfrm>
          <a:prstGeom prst="rect">
            <a:avLst/>
          </a:prstGeom>
          <a:noFill/>
        </p:spPr>
      </p:pic>
      <p:pic>
        <p:nvPicPr>
          <p:cNvPr id="4" name="Picture 2" descr="В 2019 году расходы на здравоохранение из бюджета Петербурга увеличатс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6628" y="3093922"/>
            <a:ext cx="1763090" cy="1049458"/>
          </a:xfrm>
          <a:prstGeom prst="rect">
            <a:avLst/>
          </a:prstGeom>
          <a:noFill/>
        </p:spPr>
      </p:pic>
      <p:sp>
        <p:nvSpPr>
          <p:cNvPr id="5" name="AutoShape 2" descr="Правительство России одобрило двухэтапную индексацию тарифов ЖК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Picture 4" descr="Правительство России одобрило двухэтапную индексацию тарифов ЖКХ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4552" y="4329143"/>
            <a:ext cx="1947524" cy="1171559"/>
          </a:xfrm>
          <a:prstGeom prst="rect">
            <a:avLst/>
          </a:prstGeom>
          <a:noFill/>
        </p:spPr>
      </p:pic>
      <p:pic>
        <p:nvPicPr>
          <p:cNvPr id="8" name="Picture 2" descr="День работника культуры России - 25 марта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88550" y="4214818"/>
            <a:ext cx="1812606" cy="1214446"/>
          </a:xfrm>
          <a:prstGeom prst="rect">
            <a:avLst/>
          </a:prstGeom>
          <a:noFill/>
        </p:spPr>
      </p:pic>
      <p:pic>
        <p:nvPicPr>
          <p:cNvPr id="11" name="Picture 2" descr="http://sovch.chuvashia.com/wp-content/uploads/2018/01/6-8-1170x78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6240" y="5527184"/>
            <a:ext cx="1784916" cy="1187964"/>
          </a:xfrm>
          <a:prstGeom prst="rect">
            <a:avLst/>
          </a:prstGeom>
          <a:noFill/>
        </p:spPr>
      </p:pic>
      <p:pic>
        <p:nvPicPr>
          <p:cNvPr id="12" name="Picture 2" descr="https://avatars.mds.yandex.net/get-zen_doc/168601/pub_5b2b6c8245c2c800a9602c1a_5b2b6caee5a60f00a8002e9d/scale_12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68" y="5563774"/>
            <a:ext cx="1857388" cy="115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>
            <p:custDataLst>
              <p:tags r:id="rId1"/>
            </p:custDataLst>
          </p:nvPr>
        </p:nvSpPr>
        <p:spPr>
          <a:xfrm>
            <a:off x="488396" y="2032526"/>
            <a:ext cx="1895163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>
            <p:custDataLst>
              <p:tags r:id="rId2"/>
            </p:custDataLst>
          </p:nvPr>
        </p:nvSpPr>
        <p:spPr>
          <a:xfrm>
            <a:off x="488397" y="2134737"/>
            <a:ext cx="1895162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b="1" dirty="0" smtClean="0"/>
              <a:t>уличное освещение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>
            <p:custDataLst>
              <p:tags r:id="rId3"/>
            </p:custDataLst>
          </p:nvPr>
        </p:nvSpPr>
        <p:spPr>
          <a:xfrm>
            <a:off x="599919" y="2798705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10,7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>
            <p:custDataLst>
              <p:tags r:id="rId4"/>
            </p:custDataLst>
          </p:nvPr>
        </p:nvSpPr>
        <p:spPr>
          <a:xfrm>
            <a:off x="6516216" y="2035192"/>
            <a:ext cx="2232248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>
            <p:custDataLst>
              <p:tags r:id="rId5"/>
            </p:custDataLst>
          </p:nvPr>
        </p:nvSpPr>
        <p:spPr>
          <a:xfrm>
            <a:off x="6516216" y="2054712"/>
            <a:ext cx="2376264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600" b="1" dirty="0" smtClean="0"/>
              <a:t>Реализация проектов на местные инициативы</a:t>
            </a:r>
            <a:endParaRPr lang="ru-RU" sz="1600" b="1" dirty="0"/>
          </a:p>
        </p:txBody>
      </p:sp>
      <p:sp>
        <p:nvSpPr>
          <p:cNvPr id="10" name="Скругленный прямоугольник 9"/>
          <p:cNvSpPr/>
          <p:nvPr>
            <p:custDataLst>
              <p:tags r:id="rId6"/>
            </p:custDataLst>
          </p:nvPr>
        </p:nvSpPr>
        <p:spPr>
          <a:xfrm>
            <a:off x="6804248" y="2774792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12,0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3714752"/>
            <a:ext cx="2132039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714752"/>
            <a:ext cx="2088232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600" b="1" dirty="0" smtClean="0"/>
              <a:t>содержание  курортной зоны, города и </a:t>
            </a:r>
            <a:r>
              <a:rPr lang="ru-RU" sz="1600" b="1" dirty="0" err="1" smtClean="0"/>
              <a:t>гор.парка</a:t>
            </a:r>
            <a:endParaRPr lang="ru-RU" sz="1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4500570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9,1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2187" y="3643314"/>
            <a:ext cx="1895163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3824188"/>
            <a:ext cx="1985360" cy="44416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b="1" dirty="0" smtClean="0"/>
              <a:t>Ручная уборка  города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73710" y="4424816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3,2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86330" y="4000504"/>
            <a:ext cx="1895163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4000504"/>
            <a:ext cx="19853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600" b="1" dirty="0" smtClean="0"/>
              <a:t>мероприятия по благоустройству курортного парка</a:t>
            </a:r>
            <a:endParaRPr lang="ru-RU" sz="1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97853" y="4786322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31,6</a:t>
            </a:r>
            <a:endParaRPr lang="ru-RU" b="1" dirty="0"/>
          </a:p>
        </p:txBody>
      </p:sp>
      <p:grpSp>
        <p:nvGrpSpPr>
          <p:cNvPr id="2" name="Группа 8"/>
          <p:cNvGrpSpPr/>
          <p:nvPr/>
        </p:nvGrpSpPr>
        <p:grpSpPr>
          <a:xfrm>
            <a:off x="3538461" y="2637354"/>
            <a:ext cx="1897635" cy="1025447"/>
            <a:chOff x="3280593" y="1837348"/>
            <a:chExt cx="2577739" cy="1392963"/>
          </a:xfrm>
        </p:grpSpPr>
        <p:sp>
          <p:nvSpPr>
            <p:cNvPr id="21" name="Скругленный прямоугольник 20"/>
            <p:cNvSpPr/>
            <p:nvPr>
              <p:custDataLst>
                <p:tags r:id="rId16"/>
              </p:custDataLst>
            </p:nvPr>
          </p:nvSpPr>
          <p:spPr>
            <a:xfrm>
              <a:off x="3280593" y="1837348"/>
              <a:ext cx="2577739" cy="1392963"/>
            </a:xfrm>
            <a:prstGeom prst="roundRect">
              <a:avLst>
                <a:gd name="adj" fmla="val 50000"/>
              </a:avLst>
            </a:prstGeom>
            <a:no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>
              <p:custDataLst>
                <p:tags r:id="rId17"/>
              </p:custDataLst>
            </p:nvPr>
          </p:nvSpPr>
          <p:spPr>
            <a:xfrm>
              <a:off x="3429548" y="1984698"/>
              <a:ext cx="2289676" cy="1102442"/>
            </a:xfrm>
            <a:prstGeom prst="roundRect">
              <a:avLst>
                <a:gd name="adj" fmla="val 50000"/>
              </a:avLst>
            </a:prstGeom>
            <a:solidFill>
              <a:srgbClr val="B2870E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8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352,2</a:t>
              </a:r>
              <a:endParaRPr 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4451150" y="3808216"/>
            <a:ext cx="218172" cy="2353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83888" y="2617973"/>
            <a:ext cx="1080000" cy="16575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519888" y="3566880"/>
            <a:ext cx="1044000" cy="919529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64088" y="2634548"/>
            <a:ext cx="1080000" cy="16575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5400208" y="3566880"/>
            <a:ext cx="1044000" cy="919529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524328" y="1622664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30" name="Скругленный прямоугольник 29"/>
          <p:cNvSpPr/>
          <p:nvPr>
            <p:custDataLst>
              <p:tags r:id="rId7"/>
            </p:custDataLst>
          </p:nvPr>
        </p:nvSpPr>
        <p:spPr>
          <a:xfrm>
            <a:off x="3563888" y="1478648"/>
            <a:ext cx="1895163" cy="1060606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>
            <p:custDataLst>
              <p:tags r:id="rId8"/>
            </p:custDataLst>
          </p:nvPr>
        </p:nvSpPr>
        <p:spPr>
          <a:xfrm>
            <a:off x="2748275" y="5357826"/>
            <a:ext cx="1895163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>
            <p:custDataLst>
              <p:tags r:id="rId9"/>
            </p:custDataLst>
          </p:nvPr>
        </p:nvSpPr>
        <p:spPr>
          <a:xfrm>
            <a:off x="4858322" y="5295642"/>
            <a:ext cx="1895163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>
            <p:custDataLst>
              <p:tags r:id="rId10"/>
            </p:custDataLst>
          </p:nvPr>
        </p:nvSpPr>
        <p:spPr>
          <a:xfrm>
            <a:off x="3707904" y="2054712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43,6</a:t>
            </a:r>
            <a:endParaRPr lang="ru-RU" b="1" dirty="0"/>
          </a:p>
        </p:txBody>
      </p:sp>
      <p:sp>
        <p:nvSpPr>
          <p:cNvPr id="34" name="Скругленный прямоугольник 33"/>
          <p:cNvSpPr/>
          <p:nvPr>
            <p:custDataLst>
              <p:tags r:id="rId11"/>
            </p:custDataLst>
          </p:nvPr>
        </p:nvSpPr>
        <p:spPr>
          <a:xfrm>
            <a:off x="2850847" y="6159168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160,0</a:t>
            </a:r>
            <a:endParaRPr lang="ru-RU" b="1" dirty="0"/>
          </a:p>
        </p:txBody>
      </p:sp>
      <p:sp>
        <p:nvSpPr>
          <p:cNvPr id="35" name="Скругленный прямоугольник 34"/>
          <p:cNvSpPr/>
          <p:nvPr>
            <p:custDataLst>
              <p:tags r:id="rId12"/>
            </p:custDataLst>
          </p:nvPr>
        </p:nvSpPr>
        <p:spPr>
          <a:xfrm>
            <a:off x="4930330" y="6087730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35,0</a:t>
            </a:r>
            <a:endParaRPr lang="ru-RU" b="1" dirty="0"/>
          </a:p>
        </p:txBody>
      </p:sp>
      <p:sp>
        <p:nvSpPr>
          <p:cNvPr id="36" name="Прямоугольник 35"/>
          <p:cNvSpPr/>
          <p:nvPr>
            <p:custDataLst>
              <p:tags r:id="rId13"/>
            </p:custDataLst>
          </p:nvPr>
        </p:nvSpPr>
        <p:spPr>
          <a:xfrm>
            <a:off x="3563888" y="1478647"/>
            <a:ext cx="2016224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Развитие курортной инфраструктуры</a:t>
            </a:r>
            <a:endParaRPr lang="ru-RU" sz="1400" b="1" dirty="0"/>
          </a:p>
        </p:txBody>
      </p:sp>
      <p:sp>
        <p:nvSpPr>
          <p:cNvPr id="37" name="Прямоугольник 36"/>
          <p:cNvSpPr/>
          <p:nvPr>
            <p:custDataLst>
              <p:tags r:id="rId14"/>
            </p:custDataLst>
          </p:nvPr>
        </p:nvSpPr>
        <p:spPr>
          <a:xfrm>
            <a:off x="2698652" y="5395681"/>
            <a:ext cx="2016224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600" b="1" dirty="0" smtClean="0"/>
              <a:t>Формирование современной городской среды</a:t>
            </a:r>
            <a:endParaRPr lang="ru-RU" sz="1600" b="1" dirty="0"/>
          </a:p>
        </p:txBody>
      </p:sp>
      <p:sp>
        <p:nvSpPr>
          <p:cNvPr id="38" name="Прямоугольник 37"/>
          <p:cNvSpPr/>
          <p:nvPr>
            <p:custDataLst>
              <p:tags r:id="rId15"/>
            </p:custDataLst>
          </p:nvPr>
        </p:nvSpPr>
        <p:spPr>
          <a:xfrm>
            <a:off x="4786314" y="5295642"/>
            <a:ext cx="2016224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По озеленению нижней каскадной лестницы</a:t>
            </a:r>
            <a:endParaRPr lang="ru-RU" sz="1400" b="1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3059832" y="3638888"/>
            <a:ext cx="648072" cy="157579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5220072" y="3710896"/>
            <a:ext cx="1008112" cy="1512168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214414" y="285728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Благоустройство </a:t>
            </a:r>
            <a:b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 города-курорта Железноводска на 2020 год 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>
            <p:custDataLst>
              <p:tags r:id="rId1"/>
            </p:custDataLst>
          </p:nvPr>
        </p:nvSpPr>
        <p:spPr>
          <a:xfrm>
            <a:off x="1142976" y="1340768"/>
            <a:ext cx="1440160" cy="41731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год</a:t>
            </a:r>
          </a:p>
        </p:txBody>
      </p:sp>
      <p:sp>
        <p:nvSpPr>
          <p:cNvPr id="7" name="Скругленный прямоугольник 6"/>
          <p:cNvSpPr/>
          <p:nvPr>
            <p:custDataLst>
              <p:tags r:id="rId2"/>
            </p:custDataLst>
          </p:nvPr>
        </p:nvSpPr>
        <p:spPr>
          <a:xfrm>
            <a:off x="785786" y="1844824"/>
            <a:ext cx="2160240" cy="3600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48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семей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>
            <p:custDataLst>
              <p:tags r:id="rId3"/>
            </p:custDataLst>
          </p:nvPr>
        </p:nvCxnSpPr>
        <p:spPr>
          <a:xfrm>
            <a:off x="1785918" y="2285992"/>
            <a:ext cx="0" cy="144016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>
            <p:custDataLst>
              <p:tags r:id="rId4"/>
            </p:custDataLst>
          </p:nvPr>
        </p:nvSpPr>
        <p:spPr>
          <a:xfrm>
            <a:off x="1142976" y="2492896"/>
            <a:ext cx="1512168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31,3</a:t>
            </a:r>
          </a:p>
        </p:txBody>
      </p:sp>
      <p:sp>
        <p:nvSpPr>
          <p:cNvPr id="10" name="Скругленный прямоугольник 9"/>
          <p:cNvSpPr/>
          <p:nvPr>
            <p:custDataLst>
              <p:tags r:id="rId5"/>
            </p:custDataLst>
          </p:nvPr>
        </p:nvSpPr>
        <p:spPr>
          <a:xfrm>
            <a:off x="467545" y="3861048"/>
            <a:ext cx="961184" cy="648072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1,6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Скругленный прямоугольник 10"/>
          <p:cNvSpPr/>
          <p:nvPr>
            <p:custDataLst>
              <p:tags r:id="rId6"/>
            </p:custDataLst>
          </p:nvPr>
        </p:nvSpPr>
        <p:spPr>
          <a:xfrm>
            <a:off x="2071670" y="3861048"/>
            <a:ext cx="1071571" cy="61603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29,7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>
            <p:custDataLst>
              <p:tags r:id="rId7"/>
            </p:custDataLst>
          </p:nvPr>
        </p:nvSpPr>
        <p:spPr>
          <a:xfrm>
            <a:off x="6775178" y="1346783"/>
            <a:ext cx="1440160" cy="41731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3" name="Скругленный прямоугольник 12"/>
          <p:cNvSpPr/>
          <p:nvPr>
            <p:custDataLst>
              <p:tags r:id="rId8"/>
            </p:custDataLst>
          </p:nvPr>
        </p:nvSpPr>
        <p:spPr>
          <a:xfrm>
            <a:off x="6340850" y="1850839"/>
            <a:ext cx="2160240" cy="3600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28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>
            <p:custDataLst>
              <p:tags r:id="rId9"/>
            </p:custDataLst>
          </p:nvPr>
        </p:nvCxnSpPr>
        <p:spPr>
          <a:xfrm>
            <a:off x="7500958" y="2274341"/>
            <a:ext cx="0" cy="152562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29190" y="5000636"/>
            <a:ext cx="1446175" cy="14389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2996952"/>
            <a:ext cx="1524000" cy="806921"/>
          </a:xfrm>
          <a:prstGeom prst="rect">
            <a:avLst/>
          </a:prstGeom>
          <a:noFill/>
        </p:spPr>
      </p:pic>
      <p:pic>
        <p:nvPicPr>
          <p:cNvPr id="18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8794" y="2996952"/>
            <a:ext cx="1524000" cy="806921"/>
          </a:xfrm>
          <a:prstGeom prst="rect">
            <a:avLst/>
          </a:prstGeom>
          <a:noFill/>
        </p:spPr>
      </p:pic>
      <p:pic>
        <p:nvPicPr>
          <p:cNvPr id="19" name="Picture 12" descr="https://static.tildacdn.com/tild3761-3931-4332-b130-373233326264/mzlafnqvhfl.pn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7415808" y="5129808"/>
            <a:ext cx="1728192" cy="1728192"/>
          </a:xfrm>
          <a:prstGeom prst="rect">
            <a:avLst/>
          </a:prstGeom>
          <a:noFill/>
        </p:spPr>
      </p:pic>
      <p:grpSp>
        <p:nvGrpSpPr>
          <p:cNvPr id="21" name="Группа 46"/>
          <p:cNvGrpSpPr/>
          <p:nvPr>
            <p:custDataLst>
              <p:tags r:id="rId14"/>
            </p:custDataLst>
          </p:nvPr>
        </p:nvGrpSpPr>
        <p:grpSpPr>
          <a:xfrm>
            <a:off x="179512" y="5013176"/>
            <a:ext cx="2386176" cy="467436"/>
            <a:chOff x="537999" y="5954425"/>
            <a:chExt cx="2386176" cy="467436"/>
          </a:xfrm>
        </p:grpSpPr>
        <p:sp>
          <p:nvSpPr>
            <p:cNvPr id="22" name="Овал 21"/>
            <p:cNvSpPr/>
            <p:nvPr>
              <p:custDataLst>
                <p:tags r:id="rId31"/>
              </p:custDataLst>
            </p:nvPr>
          </p:nvSpPr>
          <p:spPr>
            <a:xfrm>
              <a:off x="537999" y="5989814"/>
              <a:ext cx="320425" cy="321284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TextBox 22"/>
            <p:cNvSpPr txBox="1"/>
            <p:nvPr>
              <p:custDataLst>
                <p:tags r:id="rId32"/>
              </p:custDataLst>
            </p:nvPr>
          </p:nvSpPr>
          <p:spPr>
            <a:xfrm>
              <a:off x="875118" y="5954425"/>
              <a:ext cx="2049057" cy="46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собственные 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расходы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Группа 52"/>
          <p:cNvGrpSpPr/>
          <p:nvPr>
            <p:custDataLst>
              <p:tags r:id="rId15"/>
            </p:custDataLst>
          </p:nvPr>
        </p:nvGrpSpPr>
        <p:grpSpPr>
          <a:xfrm>
            <a:off x="2267744" y="5013176"/>
            <a:ext cx="2386176" cy="467436"/>
            <a:chOff x="537999" y="5954425"/>
            <a:chExt cx="2386176" cy="467436"/>
          </a:xfrm>
        </p:grpSpPr>
        <p:sp>
          <p:nvSpPr>
            <p:cNvPr id="25" name="Овал 24"/>
            <p:cNvSpPr/>
            <p:nvPr>
              <p:custDataLst>
                <p:tags r:id="rId29"/>
              </p:custDataLst>
            </p:nvPr>
          </p:nvSpPr>
          <p:spPr>
            <a:xfrm>
              <a:off x="537999" y="5989814"/>
              <a:ext cx="320425" cy="32128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TextBox 25"/>
            <p:cNvSpPr txBox="1"/>
            <p:nvPr>
              <p:custDataLst>
                <p:tags r:id="rId30"/>
              </p:custDataLst>
            </p:nvPr>
          </p:nvSpPr>
          <p:spPr>
            <a:xfrm>
              <a:off x="875118" y="5954425"/>
              <a:ext cx="2049057" cy="46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Скругленный прямоугольник 27"/>
          <p:cNvSpPr/>
          <p:nvPr>
            <p:custDataLst>
              <p:tags r:id="rId16"/>
            </p:custDataLst>
          </p:nvPr>
        </p:nvSpPr>
        <p:spPr>
          <a:xfrm>
            <a:off x="6715140" y="2492896"/>
            <a:ext cx="1512168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25,8</a:t>
            </a:r>
          </a:p>
        </p:txBody>
      </p:sp>
      <p:sp>
        <p:nvSpPr>
          <p:cNvPr id="29" name="Скругленный прямоугольник 28"/>
          <p:cNvSpPr/>
          <p:nvPr>
            <p:custDataLst>
              <p:tags r:id="rId17"/>
            </p:custDataLst>
          </p:nvPr>
        </p:nvSpPr>
        <p:spPr>
          <a:xfrm>
            <a:off x="6286512" y="3861048"/>
            <a:ext cx="928694" cy="648072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2,0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Скругленный прямоугольник 29"/>
          <p:cNvSpPr/>
          <p:nvPr>
            <p:custDataLst>
              <p:tags r:id="rId18"/>
            </p:custDataLst>
          </p:nvPr>
        </p:nvSpPr>
        <p:spPr>
          <a:xfrm>
            <a:off x="7786710" y="3861048"/>
            <a:ext cx="1071570" cy="61603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23,8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31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48396" y="2924944"/>
            <a:ext cx="1524000" cy="806921"/>
          </a:xfrm>
          <a:prstGeom prst="rect">
            <a:avLst/>
          </a:prstGeom>
          <a:noFill/>
        </p:spPr>
      </p:pic>
      <p:pic>
        <p:nvPicPr>
          <p:cNvPr id="32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77156" y="2924944"/>
            <a:ext cx="1524000" cy="806921"/>
          </a:xfrm>
          <a:prstGeom prst="rect">
            <a:avLst/>
          </a:prstGeom>
          <a:noFill/>
        </p:spPr>
      </p:pic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7596336" y="928670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43" name="AutoShape 2"/>
          <p:cNvSpPr>
            <a:spLocks noChangeArrowheads="1"/>
          </p:cNvSpPr>
          <p:nvPr/>
        </p:nvSpPr>
        <p:spPr bwMode="auto">
          <a:xfrm>
            <a:off x="1285852" y="142852"/>
            <a:ext cx="7429552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lvl="0"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Обеспечение жильем молодых семей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 города-курорта Железноводска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>
            <p:custDataLst>
              <p:tags r:id="rId21"/>
            </p:custDataLst>
          </p:nvPr>
        </p:nvSpPr>
        <p:spPr>
          <a:xfrm>
            <a:off x="3989096" y="1357298"/>
            <a:ext cx="1440160" cy="41731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42" name="Скругленный прямоугольник 41"/>
          <p:cNvSpPr/>
          <p:nvPr>
            <p:custDataLst>
              <p:tags r:id="rId22"/>
            </p:custDataLst>
          </p:nvPr>
        </p:nvSpPr>
        <p:spPr>
          <a:xfrm>
            <a:off x="3554768" y="1861354"/>
            <a:ext cx="2160240" cy="3600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30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>
            <p:custDataLst>
              <p:tags r:id="rId23"/>
            </p:custDataLst>
          </p:nvPr>
        </p:nvCxnSpPr>
        <p:spPr>
          <a:xfrm>
            <a:off x="4786314" y="2284856"/>
            <a:ext cx="0" cy="152562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>
            <p:custDataLst>
              <p:tags r:id="rId24"/>
            </p:custDataLst>
          </p:nvPr>
        </p:nvSpPr>
        <p:spPr>
          <a:xfrm>
            <a:off x="3929058" y="2503411"/>
            <a:ext cx="1512168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20,0</a:t>
            </a:r>
          </a:p>
        </p:txBody>
      </p:sp>
      <p:sp>
        <p:nvSpPr>
          <p:cNvPr id="48" name="Скругленный прямоугольник 47"/>
          <p:cNvSpPr/>
          <p:nvPr>
            <p:custDataLst>
              <p:tags r:id="rId25"/>
            </p:custDataLst>
          </p:nvPr>
        </p:nvSpPr>
        <p:spPr>
          <a:xfrm>
            <a:off x="3357554" y="3871563"/>
            <a:ext cx="1071570" cy="648072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1,0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Скругленный прямоугольник 48"/>
          <p:cNvSpPr/>
          <p:nvPr>
            <p:custDataLst>
              <p:tags r:id="rId26"/>
            </p:custDataLst>
          </p:nvPr>
        </p:nvSpPr>
        <p:spPr>
          <a:xfrm>
            <a:off x="4929190" y="3871563"/>
            <a:ext cx="1071570" cy="61603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19,0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50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3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62314" y="2935459"/>
            <a:ext cx="1524000" cy="806921"/>
          </a:xfrm>
          <a:prstGeom prst="rect">
            <a:avLst/>
          </a:prstGeom>
          <a:noFill/>
        </p:spPr>
      </p:pic>
      <p:pic>
        <p:nvPicPr>
          <p:cNvPr id="51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91074" y="2935459"/>
            <a:ext cx="1524000" cy="806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524328" y="1357298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1357290" y="142852"/>
            <a:ext cx="7429552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Расходы на софинансирование региональных проектов на реализацию федеральных (национальных) проектов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в 2020 году </a:t>
            </a:r>
          </a:p>
        </p:txBody>
      </p:sp>
      <p:sp>
        <p:nvSpPr>
          <p:cNvPr id="34" name="Пятиугольник 33"/>
          <p:cNvSpPr/>
          <p:nvPr/>
        </p:nvSpPr>
        <p:spPr>
          <a:xfrm>
            <a:off x="4860032" y="3691382"/>
            <a:ext cx="1357322" cy="785818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98,4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4857752" y="5491582"/>
            <a:ext cx="1370432" cy="770428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160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6444208" y="3691382"/>
            <a:ext cx="857256" cy="785818"/>
          </a:xfrm>
          <a:prstGeom prst="homePlat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Пятиугольник 39"/>
          <p:cNvSpPr/>
          <p:nvPr/>
        </p:nvSpPr>
        <p:spPr>
          <a:xfrm>
            <a:off x="6516216" y="5491582"/>
            <a:ext cx="857256" cy="71438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452320" y="3619374"/>
            <a:ext cx="1357354" cy="928694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7524328" y="5347566"/>
            <a:ext cx="1285884" cy="928694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ятиугольник 43"/>
          <p:cNvSpPr/>
          <p:nvPr/>
        </p:nvSpPr>
        <p:spPr>
          <a:xfrm>
            <a:off x="4643438" y="1603150"/>
            <a:ext cx="1785950" cy="1182908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Всего на реализацию проекта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5" name="Пятиугольник 44"/>
          <p:cNvSpPr/>
          <p:nvPr/>
        </p:nvSpPr>
        <p:spPr>
          <a:xfrm>
            <a:off x="6444208" y="1819174"/>
            <a:ext cx="985312" cy="681132"/>
          </a:xfrm>
          <a:prstGeom prst="homePlat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% </a:t>
            </a:r>
            <a:r>
              <a:rPr lang="ru-RU" sz="1100" b="1" dirty="0" smtClean="0">
                <a:solidFill>
                  <a:schemeClr val="tx1"/>
                </a:solidFill>
              </a:rPr>
              <a:t>местной доли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6" name="Picture 2" descr="C:\Users\BUDG-111\Desktop\Безымянный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59134"/>
            <a:ext cx="4286280" cy="85725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323528" y="5059534"/>
            <a:ext cx="4248472" cy="1584176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3528" y="3331342"/>
            <a:ext cx="4248472" cy="1584176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323528" y="3475358"/>
            <a:ext cx="41764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Содействие занятости женщин – создание условий дошкольного образования для детей в возрасте до 3-х лет 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755576" y="5419574"/>
            <a:ext cx="31683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«Формирование комфортной городской среды»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7451750" y="1761416"/>
            <a:ext cx="1477968" cy="1000132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За счет местных средств</a:t>
            </a:r>
            <a:endParaRPr lang="ru-RU" sz="1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8358214" y="257174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72396" y="928670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357290" y="142852"/>
            <a:ext cx="7429552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Софинансирование субсидий из регионального (краевого) бюджета в 2020 году </a:t>
            </a:r>
          </a:p>
        </p:txBody>
      </p:sp>
      <p:sp>
        <p:nvSpPr>
          <p:cNvPr id="9" name="Овал 8"/>
          <p:cNvSpPr/>
          <p:nvPr/>
        </p:nvSpPr>
        <p:spPr>
          <a:xfrm>
            <a:off x="8358214" y="301246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1285860"/>
          <a:ext cx="8715436" cy="5285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0864"/>
                <a:gridCol w="1140422"/>
                <a:gridCol w="1384150"/>
              </a:tblGrid>
              <a:tr h="7207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</a:rPr>
                        <a:t>Наименование субсидии</a:t>
                      </a:r>
                      <a:endParaRPr lang="ru-RU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Всего сумма субсидии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В том числе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 з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а счет местных средств</a:t>
                      </a:r>
                      <a:endParaRPr lang="ru-RU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0767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Профилактика терроризма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0,1</a:t>
                      </a:r>
                      <a:endParaRPr lang="ru-RU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0,01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38990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Приобретение жилья молодым семьям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25,8</a:t>
                      </a:r>
                      <a:endParaRPr lang="ru-RU" sz="1600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2,0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81196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Замена оконных блоков</a:t>
                      </a: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</a:rPr>
                        <a:t> , к</a:t>
                      </a: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апитальный ремонт кровель, благоустройство территорий,  антитеррористические мероприятия</a:t>
                      </a: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</a:rPr>
                        <a:t> в образовательных организациях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10,4</a:t>
                      </a:r>
                      <a:endParaRPr lang="ru-RU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0,5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34807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Комплектование книжных фондов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</a:t>
                      </a:r>
                      <a:endParaRPr lang="ru-RU" sz="1600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0,2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35241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Строительство (реконструкция) объектов спорта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88,7</a:t>
                      </a:r>
                      <a:endParaRPr lang="ru-RU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4,4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349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 Ремонт автомобильных дорог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105,5</a:t>
                      </a:r>
                      <a:endParaRPr lang="ru-RU" sz="1600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5,3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586175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Реализация проектов , основанных на местных инициативах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10,8</a:t>
                      </a:r>
                      <a:endParaRPr lang="ru-RU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2,8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37471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Формирование</a:t>
                      </a: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</a:rPr>
                        <a:t> современной городской среды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160,0</a:t>
                      </a:r>
                      <a:endParaRPr lang="ru-RU" sz="1600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8,0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4667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детского сада-ясли п. Капельница</a:t>
                      </a:r>
                      <a:endParaRPr lang="ru-RU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98,4</a:t>
                      </a:r>
                      <a:endParaRPr lang="ru-RU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ru-RU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4667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</a:rPr>
                        <a:t>Итого: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500,0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</a:rPr>
                        <a:t>24,2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pic>
        <p:nvPicPr>
          <p:cNvPr id="2" name="Picture 6" descr="https://animashki.info/uploads/posts/2016-06/1465236966_12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20888"/>
            <a:ext cx="1762756" cy="2016224"/>
          </a:xfrm>
          <a:prstGeom prst="rect">
            <a:avLst/>
          </a:prstGeom>
          <a:noFill/>
        </p:spPr>
      </p:pic>
      <p:pic>
        <p:nvPicPr>
          <p:cNvPr id="3" name="Picture 43" descr="sport%20(824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085184"/>
            <a:ext cx="2199517" cy="1512168"/>
          </a:xfrm>
          <a:prstGeom prst="rect">
            <a:avLst/>
          </a:prstGeom>
          <a:noFill/>
        </p:spPr>
      </p:pic>
      <p:pic>
        <p:nvPicPr>
          <p:cNvPr id="4" name="Picture 9" descr="http://moziru.com/images/asphalt-clipart-zigzag-road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27984" y="1772816"/>
            <a:ext cx="1431027" cy="3528392"/>
          </a:xfrm>
          <a:prstGeom prst="rect">
            <a:avLst/>
          </a:prstGeom>
          <a:noFill/>
        </p:spPr>
      </p:pic>
      <p:grpSp>
        <p:nvGrpSpPr>
          <p:cNvPr id="5" name="Группа 11"/>
          <p:cNvGrpSpPr/>
          <p:nvPr/>
        </p:nvGrpSpPr>
        <p:grpSpPr>
          <a:xfrm>
            <a:off x="6444208" y="1916832"/>
            <a:ext cx="2250000" cy="1428760"/>
            <a:chOff x="6749673" y="5713325"/>
            <a:chExt cx="2250000" cy="711436"/>
          </a:xfrm>
        </p:grpSpPr>
        <p:sp>
          <p:nvSpPr>
            <p:cNvPr id="6" name="AutoShape 32"/>
            <p:cNvSpPr>
              <a:spLocks noChangeArrowheads="1"/>
            </p:cNvSpPr>
            <p:nvPr/>
          </p:nvSpPr>
          <p:spPr bwMode="auto">
            <a:xfrm>
              <a:off x="6749673" y="5713325"/>
              <a:ext cx="2250000" cy="35569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108000" tIns="72000" bIns="72000" anchor="ctr"/>
            <a:lstStyle/>
            <a:p>
              <a:pPr algn="ctr">
                <a:lnSpc>
                  <a:spcPts val="1400"/>
                </a:lnSpc>
              </a:pPr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Прочие объекты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7495017" y="6101401"/>
              <a:ext cx="756000" cy="323360"/>
            </a:xfrm>
            <a:prstGeom prst="roundRect">
              <a:avLst/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1,6</a:t>
              </a:r>
              <a:endPara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23529" y="4941170"/>
            <a:ext cx="2160240" cy="1551399"/>
            <a:chOff x="6753672" y="3759602"/>
            <a:chExt cx="2177419" cy="729894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6753672" y="3759602"/>
              <a:ext cx="2177419" cy="35569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108000" tIns="72000" bIns="72000" anchor="ctr"/>
            <a:lstStyle/>
            <a:p>
              <a:pPr algn="ctr">
                <a:lnSpc>
                  <a:spcPts val="1400"/>
                </a:lnSpc>
              </a:pPr>
              <a:endPara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406897" y="4166136"/>
              <a:ext cx="756000" cy="323360"/>
            </a:xfrm>
            <a:prstGeom prst="roundRect">
              <a:avLst/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88,7</a:t>
              </a:r>
              <a:endPara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1" name="Группа 3"/>
          <p:cNvGrpSpPr/>
          <p:nvPr/>
        </p:nvGrpSpPr>
        <p:grpSpPr>
          <a:xfrm>
            <a:off x="251520" y="1772816"/>
            <a:ext cx="2232248" cy="1605431"/>
            <a:chOff x="6749680" y="1793534"/>
            <a:chExt cx="2250000" cy="727191"/>
          </a:xfrm>
        </p:grpSpPr>
        <p:sp>
          <p:nvSpPr>
            <p:cNvPr id="12" name="AutoShape 32"/>
            <p:cNvSpPr>
              <a:spLocks noChangeArrowheads="1"/>
            </p:cNvSpPr>
            <p:nvPr/>
          </p:nvSpPr>
          <p:spPr bwMode="auto">
            <a:xfrm>
              <a:off x="6749680" y="1793534"/>
              <a:ext cx="2250000" cy="35569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108000" tIns="72000" bIns="72000" anchor="ctr"/>
            <a:lstStyle/>
            <a:p>
              <a:pPr algn="ctr">
                <a:lnSpc>
                  <a:spcPts val="1400"/>
                </a:lnSpc>
              </a:pPr>
              <a:endPara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7458051" y="2197365"/>
              <a:ext cx="756000" cy="323360"/>
            </a:xfrm>
            <a:prstGeom prst="roundRect">
              <a:avLst/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98,7</a:t>
              </a:r>
              <a:endPara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4008546" y="1268760"/>
            <a:ext cx="1505024" cy="75598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189,1</a:t>
            </a:r>
            <a:endParaRPr lang="ru-RU" sz="2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33" descr="q_Oy1Ls9bmUS9JUj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933056"/>
            <a:ext cx="2664296" cy="133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51520" y="1772816"/>
            <a:ext cx="2232248" cy="75598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Образование</a:t>
            </a:r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2232248" cy="75598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Физкультура и спорт</a:t>
            </a:r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44208" y="1916832"/>
            <a:ext cx="2232248" cy="72008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Прочие объекты</a:t>
            </a:r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452320" y="1124744"/>
            <a:ext cx="122379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4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404664"/>
            <a:ext cx="864096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Бюджетные инвестиции в 2020 году</a:t>
            </a:r>
            <a:endParaRPr lang="ru-RU" alt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29520" y="1285860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71472" y="142852"/>
            <a:ext cx="8143932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Объем дорожного фонда города-курорта Железноводска  на 2020 год и плановый период 2021 и 20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2 годов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57148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http://www.zabedu.ru/files/org/1285/59d4cfb7325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085184"/>
            <a:ext cx="8352928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850" y="260350"/>
            <a:ext cx="8496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900" b="1" dirty="0">
              <a:solidFill>
                <a:srgbClr val="CC3300"/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142976" y="142852"/>
            <a:ext cx="7500990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бюджета города-курорта Железноводска                   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Ставропольского края в разрезе муниципальных программ  на 2020 год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1340768"/>
          <a:ext cx="8643998" cy="530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643050"/>
          <a:ext cx="8786874" cy="48714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86214"/>
                <a:gridCol w="785818"/>
                <a:gridCol w="785818"/>
                <a:gridCol w="785818"/>
                <a:gridCol w="571504"/>
                <a:gridCol w="928694"/>
                <a:gridCol w="642942"/>
                <a:gridCol w="500066"/>
              </a:tblGrid>
              <a:tr h="23371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Наименование муниципальной программы 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</a:t>
                      </a:r>
                      <a:r>
                        <a:rPr lang="ru-RU" sz="1100" u="none" strike="noStrike" dirty="0" smtClean="0"/>
                        <a:t>2020 </a:t>
                      </a:r>
                      <a:r>
                        <a:rPr lang="ru-RU" sz="1100" u="none" strike="noStrike" dirty="0"/>
                        <a:t>год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</a:t>
                      </a:r>
                      <a:r>
                        <a:rPr lang="ru-RU" sz="1100" u="none" strike="noStrike" dirty="0" smtClean="0"/>
                        <a:t>2021 </a:t>
                      </a:r>
                      <a:r>
                        <a:rPr lang="ru-RU" sz="1100" u="none" strike="noStrike" dirty="0"/>
                        <a:t>год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Отклонение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</a:t>
                      </a:r>
                      <a:r>
                        <a:rPr lang="ru-RU" sz="1100" u="none" strike="noStrike" dirty="0" smtClean="0"/>
                        <a:t>2022 </a:t>
                      </a:r>
                      <a:r>
                        <a:rPr lang="ru-RU" sz="1100" u="none" strike="noStrike" dirty="0"/>
                        <a:t>год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Отклонение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(+/-)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(+/-)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«Развитие образования в городе-курорте Железноводске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616 135,35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508 548,76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-107 586,58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82,54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506 936,84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-1 611,92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99,68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658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«Социальная поддержка населения города-курорта Железноводска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324 282,39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327 092,33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2 809,94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100,87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334 061,00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6 968,67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102,13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«Управление имуществом города-курорта Железноводска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10 539,31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10 130,86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-408,46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96,12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10 218,10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87,25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100,86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250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«Развитие физической культуры и спорта в городе-курорте Железноводске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188 636,69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15 674,84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-172 961,85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8,31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15 591,48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-83,37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99,47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/>
                        <a:t>«Развитие градостроительства, строительства и архитектуры в городе-курорте Железноводске Ставропольского края»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32 734,27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10 125,43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-22 608,83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30,93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10 435,43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309,99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103,06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/>
                        <a:t>«Культура города-курорта Железноводска Ставропольского края»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46 932,28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43 119,28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-3 813,01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91,88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42 401,03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-718,25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98,33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«Развитие экономики города-курорта Железноводска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174,39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141,00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-33,39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80,85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129,75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-11,25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92,02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210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/>
                        <a:t>«Развитие жилищно-коммунального хозяйства в городе-курорте Железноводске Ставропольского края»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202 679,92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113 204,85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-89 475,07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55,85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112 265,97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-938,89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99,17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273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/>
                        <a:t>«Развитие транспортной системы и охрана окружающей среды в городе-курорте Железноводске Ставропольского края»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119 113,62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119 113,62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119 113,62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3648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«Создание условий безопасной жизни населения города-курорта Железноводска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10 303,89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8 341,46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-1 962,43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80,95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8 467,07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125,61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101,51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2831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«Открытость и эффективность работы администрации города-курорта Железноводска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15 492,66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14 099,89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-1 392,77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91,01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13 774,92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-324,97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97,70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7117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/>
                        <a:t>«Молодежь города-курорта Железноводска Ставропольского края»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845,08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842,52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-2,56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99,70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809,77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-32,74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96,11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"Формирование современной городской среды"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219 595,00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220 455,00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860,00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100,39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221 315,00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860,00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100,39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33711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1 787 464,85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1 390 889,84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-396 575,02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77,81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1 395 519,98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4 630,14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100,33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921625" y="1304913"/>
            <a:ext cx="122237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/>
              <a:t>тыс.рублей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142976" y="142852"/>
            <a:ext cx="7643866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Сведения о планируемых расходах на реализацию муниципальных программ на 2020 год и на плановый период 2021-2022 годов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323850" y="260350"/>
            <a:ext cx="8496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0034" y="1000108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285860"/>
          <a:ext cx="8643938" cy="539526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507683"/>
                <a:gridCol w="688460"/>
                <a:gridCol w="611965"/>
                <a:gridCol w="688460"/>
                <a:gridCol w="611965"/>
                <a:gridCol w="535405"/>
              </a:tblGrid>
              <a:tr h="2857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     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65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Уровень удовлетворенности населения города-курорта Железноводска Ставропольского края качеством образования: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дошкольного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76,3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76,3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общего образования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50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дополнительного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 в рамках формирования развития дошкольного, общего и дополнительного образования в городе Железноводске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1,40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детей в возрасте от 1 года до 7 лет, охваченных различными формами дошкольного образования, в общей численности детей дошкольного возраста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76,2</a:t>
                      </a:r>
                      <a:endParaRPr lang="ru-RU" sz="1400" dirty="0"/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76,2</a:t>
                      </a:r>
                      <a:endParaRPr lang="ru-RU" sz="1400" dirty="0"/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76,2</a:t>
                      </a:r>
                      <a:endParaRPr lang="ru-RU" sz="1400" dirty="0"/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76,2</a:t>
                      </a:r>
                      <a:endParaRPr lang="ru-RU" sz="1400" dirty="0"/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учащихся, обучающихся по федеральному государственному образовательному стандарту начального общего образования, в общей численности учащихся, осваивающих образовательные программы начального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учащихся, обучающихся по федеральному государственному образовательному стандарту основного общего образования, в общей численности учащихся, осваивающих образовательные программы основного общего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выпускников, успешно освоивших программу начального общего образования, в общей численности выпускников, освоивших программу начального общего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выпускников муниципальных общеобразовательных организаций (далее - общеобразовательные организации), не получивших аттестат о среднем общем образовании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детей, охваченных дополнительным образованием, в общей численности детей и молодежи в возрасте от 5 лет до 18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4414" y="214290"/>
            <a:ext cx="7643866" cy="7858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образования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428924" y="1571612"/>
            <a:ext cx="8496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7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1526198"/>
          <a:ext cx="8643997" cy="483658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286412"/>
                <a:gridCol w="928694"/>
                <a:gridCol w="571504"/>
                <a:gridCol w="571504"/>
                <a:gridCol w="642942"/>
                <a:gridCol w="642941"/>
              </a:tblGrid>
              <a:tr h="2191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6827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граждан, которым предоставлены меры социальной поддержки в общей численности граждан, обратившихся и имеющих право на их получение в соответствии с законодательством Российской Федерации и законодательством Ставропольского края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Отношение численности третьих или последующих детей, родившихся в семьях, проживающих на территории города, в отчетном финансовом году, к численности детей указанной категории, родившихся в году, предшествующем отчетному году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семей, получающих субсидии на оплату жилого помещения и коммунальных услуг, в общем количестве семей, проживающих на территории города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приоритетных объектов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реконструированных учреждений культуры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Численность детей-сирот и детей, оставшихся без попечения родителей, переданных на воспитание в семьи граждан Российской Федерации, постоянно проживающих на территории Российской Федерации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62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Число детей, воспитывающихся в замещающих семьях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Число детей, нуждающихся в определении в семью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214414" y="142852"/>
            <a:ext cx="7643866" cy="71438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«Социальная поддержка населения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0034" y="1000108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428625" y="357188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900" b="1" cap="all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7158" y="1714487"/>
          <a:ext cx="8520142" cy="47615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20205"/>
                <a:gridCol w="964053"/>
                <a:gridCol w="1102472"/>
                <a:gridCol w="854946"/>
                <a:gridCol w="1104101"/>
                <a:gridCol w="936368"/>
                <a:gridCol w="937997"/>
              </a:tblGrid>
              <a:tr h="214315">
                <a:tc rowSpan="2">
                  <a:txBody>
                    <a:bodyPr/>
                    <a:lstStyle/>
                    <a:p>
                      <a:pPr marL="0" marR="0" lvl="0" indent="809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</a:tr>
              <a:tr h="513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тыс. чел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52,70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52,56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53,59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53,986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54,36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54,75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43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капитал, млн. 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1 098,6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765,2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887,19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967,63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1 048,27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1 123,03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</a:tr>
              <a:tr h="869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инвестиций в основной капитал,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120,55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66,17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110,37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104,87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104,07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102,91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</a:tr>
              <a:tr h="550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платы, млн. 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4 033,42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4 256,12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4 417,56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4 559,20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4 757,37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4 921,80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34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2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плата,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26 411,90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28 925,20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29 825,90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30 771,38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31 832,99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32 867,57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</a:tr>
              <a:tr h="64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в действие жилых домов, тыс. кв. м в общей площади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29,1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19,68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20,27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20,88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</a:tr>
            </a:tbl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85786" y="214290"/>
            <a:ext cx="7786742" cy="135732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Основные показатели социально-экономического развития города-курорта Железноводска Ставропольского края в соответствии с прогнозом социально-экономического развития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571800" y="1500174"/>
            <a:ext cx="8496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51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571612"/>
          <a:ext cx="8501123" cy="502447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572164"/>
                <a:gridCol w="500066"/>
                <a:gridCol w="571504"/>
                <a:gridCol w="642942"/>
                <a:gridCol w="642942"/>
                <a:gridCol w="571505"/>
              </a:tblGrid>
              <a:tr h="203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937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по использованию муниципального имущества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по реализации муниципального имущества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594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по арендной плате за земельные участки, а также средств от продажи права на заключение договоров аренды за земли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826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от сдачи в аренду имущества, находящегося в оперативном управления органов местного самоуправления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от сдачи в аренду имущества, находящегося в муниципальной собственности (казна)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от перечисления части прибыли, остающейся после уплаты налогов и иных обязательных платежей муниципальных унитарных предприятий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4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разработанных и утвержденных нормативных правовых актов в соответствии с планами работ, утвержденными администрацией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исполнения плана проверок при  реализации внутриведомственного контроля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своевременно представленных отраслевыми (функциональными) органами администрации города-курорта Железноводска Ставропольского края отчетов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214414" y="214290"/>
            <a:ext cx="7643866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«Управление имуществом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0034" y="1071546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286048" y="1785926"/>
            <a:ext cx="90011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613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80" y="1431272"/>
          <a:ext cx="8643937" cy="507863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111169"/>
                <a:gridCol w="826820"/>
                <a:gridCol w="676487"/>
                <a:gridCol w="676487"/>
                <a:gridCol w="676487"/>
                <a:gridCol w="676487"/>
              </a:tblGrid>
              <a:tr h="16676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2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удельный вес населения города-курорта Желез­новодска Ставрополь­ского края, системати­чески занимающихся физической культурой и спортом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738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подготовки спортивного резерва и команд в городе-курорте Железноводске Ставропольского края, в том числе среди инвалидов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рубль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2,83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435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обеспеченность города-курорта Железноводска Ставропольского края спортивными залами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кв. 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 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10тыс. 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населения города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435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обеспеченность города-курорта Железноводска Ставропольского края плавательными бассей­нами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кв. 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 на 10тыс. населения 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города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43,18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43,18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43,18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43,18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972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обеспеченность города-курорта Железноводска Ставропольского края плоскостными соору­жениями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кв. 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 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10тыс. 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населения города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40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проведение спортивно-массовых мероприя­тий, участие в краевых и всероссийских меро­приятиях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численность спортсме­нов, получивших спор­тивный разряд на ко­личество населения, занимающихся спортом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подготовки и проведения спортивно-массовых мероприятий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рубль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14,68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участников городских мероприятий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участников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4085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4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участников всероссийских и краевых мероприятий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участников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7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удельный вес инвалидов города-курорта Железноводска Ставропольского края, систематически занимающихся физической культурой и спортом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от общего числа инвалидов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285852" y="142852"/>
            <a:ext cx="7643866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«Развитие физической культуры и спорта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0034" y="1071546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-2214610" y="2285992"/>
            <a:ext cx="9001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7475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8" y="1434060"/>
          <a:ext cx="8501091" cy="513821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643572"/>
                <a:gridCol w="571504"/>
                <a:gridCol w="571504"/>
                <a:gridCol w="571504"/>
                <a:gridCol w="571504"/>
                <a:gridCol w="571503"/>
              </a:tblGrid>
              <a:tr h="2276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     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77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разработанной градостроительной документации на территории города-курорта Железноводска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1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Корректировка генерального плана городского округа города-курорта Железноводска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1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разработанных и утвержденных проектов планировки территории, схем планировочной организации земельных участков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01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разработанных и утвержденных нормативных правовых актов сфере градостроительной деятельности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75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муниципальных служащих, повысивших квалификацию в области градостроительной деятельности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3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оцифрованных архивных топографических материалов (планшетов М 1:500)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объект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582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молодых семей, улучшивших жилищные условия, в  том числе с помощью ипотечных жилищных кредитов (займов)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семей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067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молодых семей, не имеющих детей или имеющих одного или двух детей, а также неполных молодых семей края, состоящих из одного молодого родителя и одного или двух детей, получивших свидетельства (извещения) о праве на получение социальной выплаты на приобретение (строительство) жилого помещения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семей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371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молодых семей, имеющих трех и более детей, в том числе в которых один из супругов, или оба супруга, или родитель в неполной семье в 2018 году достиг возраста 36 лет, получивших извещения)о праве на получение социальной выплаты на приобретение (строительство) жилого помещения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Кол-во семей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1259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семей, исключенных из числа участников основного мероприятия «Обеспечение жильем молодых семей» государственной программы Российской Федерации «Обеспечение доступным и комфортным жильем и коммунальными услугами граждан Российской Федерации», в связи с превышением одним из супругов либо родителем в неполной семье возраста 35 лет, и в которых возраст каждого из супругов либо родителя в неполной семье в 2018 году не превысил 39 лет, получивших извещения о праве на получение социальной выплаты на приобретение (строительство) жилого помещения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семей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71414"/>
            <a:ext cx="7715304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градостроительства, строительства и архитектуры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0034" y="1071546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928990" y="1571612"/>
            <a:ext cx="9001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6805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285860"/>
          <a:ext cx="8429682" cy="535784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372399"/>
                <a:gridCol w="783919"/>
                <a:gridCol w="627135"/>
                <a:gridCol w="548743"/>
                <a:gridCol w="548743"/>
                <a:gridCol w="548743"/>
              </a:tblGrid>
              <a:tr h="185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192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культурно-массовых мероприятий, проводимых муниципальными учреждениями культуры города-курорта Железноводска Ставропольского края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465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участников клубных формирований (в том числе любительских объединений и формирований самодеятельного народного творчества)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960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разнообразие   тематической  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направленности проводимых мероприятий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направлений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396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демонстрация художественных и хронико-документальных фильмов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кинопоказов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70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зрителей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511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замена подвесных потолков на деревянном каркасе на несгораемые с заменой электроосвещения (алюминиевой проводки) с установкой энергосберегающего оборудования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кв.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316,7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316,7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316,7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316,7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033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экземпляров библиотечного фонда общедоступных библиотек на 1000 человек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тысяч экземпляров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434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читателей централизованной библиотечной системы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чел.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1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библиотечного фонда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штук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29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зарегистрированных пользователей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чел.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844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документов, выданных из фондов библиотек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штук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57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новых поступлений в библиотечный фонд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экз.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142976" y="71414"/>
            <a:ext cx="7643866" cy="7858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«Культура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7700" y="857232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-2571800" y="2357430"/>
            <a:ext cx="9001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660033"/>
              </a:solidFill>
            </a:endParaRPr>
          </a:p>
        </p:txBody>
      </p:sp>
      <p:sp>
        <p:nvSpPr>
          <p:cNvPr id="7987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500175"/>
          <a:ext cx="8501123" cy="505370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286412"/>
                <a:gridCol w="714380"/>
                <a:gridCol w="714380"/>
                <a:gridCol w="642942"/>
                <a:gridCol w="571504"/>
                <a:gridCol w="571505"/>
              </a:tblGrid>
              <a:tr h="16121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36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Темп роста выручки от реализации товаров, выполнения работ и оказания услуг малых и средних предприятий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к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2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субъектов малого и среднего предпринимательства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77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34,30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34,30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34,30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34,30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56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субъектов малого и среднего предпринимательства в расчете на 10 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514,5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514,5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514,5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514,5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9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Обеспеченность населения города на 1000 жителей: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торговыми площадями;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посадочными местами в предприятиях общественного питания в общедоступной сети;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бытовыми услугами (рабочих мест предприятий бытового обслуживания)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кв.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Ед-ц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Ед-ц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4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бытовых услуг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8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Оборот розничной торговли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млн.рублей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7301,0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7301,0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7301,0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7301,0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туристов, посетивших город-курорт Железноводск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109,5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97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койко–мест средств размещения санаторно-курортного и туристско-рекреационного комплекса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работающих в санаторно-курортной и туристско-рекреационной сфере города–курорта Железноводска Ставропольского края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Производительность водозаборных сооружений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куб. м/сутки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6,96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6,96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6,96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6,96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64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Протяженность линий транспортировки и распространения воды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142852"/>
            <a:ext cx="7643866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экономики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7700" y="1000111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-2786114" y="1428736"/>
            <a:ext cx="9001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78B832"/>
              </a:solidFill>
            </a:endParaRPr>
          </a:p>
        </p:txBody>
      </p:sp>
      <p:sp>
        <p:nvSpPr>
          <p:cNvPr id="81925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80" y="1268225"/>
          <a:ext cx="8572500" cy="53754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591316"/>
                <a:gridCol w="521707"/>
                <a:gridCol w="670766"/>
                <a:gridCol w="596245"/>
                <a:gridCol w="596233"/>
                <a:gridCol w="596233"/>
              </a:tblGrid>
              <a:tr h="1602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территории города, на которой проводятся мероприятия по благоустройству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020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благоустроенной территории муниципального образования, на которой проводятся мероприятия по благоустройству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335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протяженности сетей водоотведения на территории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количества обращений граждан по вопросам благоустройства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043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Протяженность сетей водоотведения на территории города-курорта Железноводска Ставропольского края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км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133,8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134,0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134,0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134,0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0047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Площадь благоустроенной территории Курортного парка города-курорта Железноводска Ставропольского края, на которой проводятся мероприятия по благоустройству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кв.м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57 263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57 263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57 263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57 263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Площадь благоустроенной территории городского парка имени Станислава Говорухина, на которой проводятся мероприятия по благоустройству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кв.м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8 458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8 458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8 458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8 458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1508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Площадь благоустроенных территорий муниципального образования, на которых проводятся мероприятия по благоустройству 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кв.м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96 268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96 268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96 268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96 268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37705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обращений граждан по вопросам благоустройства города-курорта Железноводска Ставропольского края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шт.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700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5091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Площадь улиц и проездов, находящихся на территории муниципального образования, обеспеченных освещением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кв.км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1 </a:t>
                      </a:r>
                      <a:r>
                        <a:rPr lang="ru-RU" sz="1200" dirty="0" smtClean="0"/>
                        <a:t>,70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1 </a:t>
                      </a:r>
                      <a:r>
                        <a:rPr lang="ru-RU" sz="1200" dirty="0" smtClean="0"/>
                        <a:t>,80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1,</a:t>
                      </a:r>
                      <a:r>
                        <a:rPr lang="ru-RU" sz="1200" dirty="0"/>
                        <a:t> </a:t>
                      </a:r>
                      <a:r>
                        <a:rPr lang="ru-RU" sz="1200" dirty="0" smtClean="0"/>
                        <a:t>90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1,</a:t>
                      </a:r>
                      <a:r>
                        <a:rPr lang="ru-RU" sz="1200" dirty="0"/>
                        <a:t> </a:t>
                      </a:r>
                      <a:r>
                        <a:rPr lang="ru-RU" sz="1200" dirty="0" smtClean="0"/>
                        <a:t>90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12478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Общая площадь улиц и проездов, находящихся на территории муниципального образования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кв.км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2,</a:t>
                      </a:r>
                      <a:r>
                        <a:rPr lang="ru-RU" sz="1200" dirty="0"/>
                        <a:t> </a:t>
                      </a:r>
                      <a:r>
                        <a:rPr lang="ru-RU" sz="1200" dirty="0" smtClean="0"/>
                        <a:t>12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2 </a:t>
                      </a:r>
                      <a:r>
                        <a:rPr lang="ru-RU" sz="1200" dirty="0" smtClean="0"/>
                        <a:t>,12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2 </a:t>
                      </a:r>
                      <a:r>
                        <a:rPr lang="ru-RU" sz="1200" dirty="0" smtClean="0"/>
                        <a:t>,12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2,</a:t>
                      </a:r>
                      <a:r>
                        <a:rPr lang="ru-RU" sz="1200" dirty="0"/>
                        <a:t> </a:t>
                      </a:r>
                      <a:r>
                        <a:rPr lang="ru-RU" sz="1200" dirty="0" smtClean="0"/>
                        <a:t>12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8940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Сокращение потребления электрической энергии на 1 кв. метр освещаемой территории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кВт/ч/кв.м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0,01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0,01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0,01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0,01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Доля замененных оконных блоков в общем количестве оконных блоков, требующих замены в образовательных учреждениях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45,47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68,15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100,00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100,00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Увеличение доли образовательных организаций со стопроцентной заменой оконных блоков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5322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установленных энергоэффективных светильников на улицах и проездах города-курорта Железноводска Ставропольского края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шт.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9759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установленных энергоэффективных светильников в административных зданиях города-курорта Железноводска Ставропольского края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шт.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1361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потребляемой электрической энергии на освещаемой территории улиц и проездов, находящихся на территории муниципального образования, в год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кВт/ч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1,18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1,17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1,16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1,16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71438"/>
            <a:ext cx="7643866" cy="7857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жилищно-коммунального хозяйства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7700" y="857232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84996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643050"/>
          <a:ext cx="8418512" cy="502915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572133"/>
                <a:gridCol w="488956"/>
                <a:gridCol w="706423"/>
                <a:gridCol w="558800"/>
                <a:gridCol w="560388"/>
                <a:gridCol w="531812"/>
              </a:tblGrid>
              <a:tr h="1172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изме-рения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70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Протяженность автомобильных дорог общего пользования местного значения на территории города-курорта Железноводска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b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386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Протяженность автомобильных дорог общего пользования местного значения не отвечающих нормативным требованиям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b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92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количества дорожно-транспортных происшествий относительно предыдущего года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92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количества раненых при дорожно-транспортных происшествиях относительно предыдущего года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92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количества погибших при дорожно-транспортных происшествиях относительно предыдущего года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92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 автомобильных дорог муниципального значения прошедших паспоритизацию объекта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019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дорожно-транспортных происшествий,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зарегистрированных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автомобильных дорогах муниципального значения, из-за сопутствующих дорожных условий в общем количестве дорожно-транспортных происшествий в городе-курорте Железноводске 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88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пострадавших в результате дорожно-транспортных происшествий,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зарегистрированных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автомобильных дорогах муниципального значения, из за сопутствующих дорожных условий в общем количестве пострадавших в результате дорожно-транспортных происшествий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704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погибших в результате дорожно-транспортных происшествий, зарегистрированных на автомобильных дорогах муниципального значения, из за сопутствующих дорожных условий в общем количестве погибших в результате дорожно-транспортных происшествий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протяженности автомобильных дорог общего пользования местного значения в границах города-курорта Железноводска Ставропольского края и искусственных сооружений на них приведенных в нормативное состояние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87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Площадь территории, города-курорта Железноводска, на которой проводятся мероприятия по борьбе с  воздействием опасных для экологии факторов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кв. 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15 000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3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пожаров в лесных массивах, относящихся к городу-курорту Железноводску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71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Ежегодная ликвидация стихийных свалок на территории муниципального образования город-курорт Железноводск 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5163" name="Rectangle 2"/>
          <p:cNvSpPr>
            <a:spLocks noChangeArrowheads="1"/>
          </p:cNvSpPr>
          <p:nvPr/>
        </p:nvSpPr>
        <p:spPr bwMode="auto">
          <a:xfrm>
            <a:off x="142875" y="0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FF6699"/>
              </a:solidFill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000100" y="71438"/>
            <a:ext cx="7929618" cy="121442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транспортной системы и охрана окружающей среды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7700" y="1214425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87043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3333FF"/>
              </a:solidFill>
            </a:endParaRPr>
          </a:p>
        </p:txBody>
      </p:sp>
      <p:sp>
        <p:nvSpPr>
          <p:cNvPr id="87045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214422"/>
          <a:ext cx="8715439" cy="546235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143668"/>
                <a:gridCol w="714380"/>
                <a:gridCol w="428628"/>
                <a:gridCol w="428628"/>
                <a:gridCol w="428628"/>
                <a:gridCol w="571507"/>
              </a:tblGrid>
              <a:tr h="11555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88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Обеспечение повышения уровня защищенности объектов и мест с массовым пребыванием граждан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к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предыд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51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мероприятий по обеспечению безопасности города-курорта Железноводска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рубль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62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Обеспечение повышения уровня защищенности объектов и мест с массовым пребыванием граждан на территории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к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предыд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Размещение информационных материалов на объектах с массовым пребыванием граждан о действиях в случае совершения актов террористической направленности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88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Оснащенность системами видеонаблюдения муниципальных образовательных учреждений, объектов культурного и социально-бытового назначения и мест наибольшего нахождения граждан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956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Повышение уровня взаимодействия экстренных оперативных служб города через единый номер 112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к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предыд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13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Проведение семинаров и совещаний, круглых столов и собраний по вопросам профилактики терроризма и экстремизма с учащимися образовательных учреждений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761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Снижение уровня совершенных преступлений и правонарушений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к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пре-дыд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Проведение встреч и бесед с учащимися образовательных учреждений по вопросам профилактики правонарушений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Организация в высших учебных заведениях конкурсов по тематике профилактики правонарушений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Публикация в средствах массовой информации материалов по профилактике правонарушений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Публикация в средствах массовой информации материалов антитеррористической направленности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88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численности казаков муниципальной казачьей дружины, привлекаемых для участия в оказании содействия правоохранительным органам по охране общественного порядка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96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количества рейдов казаков с офицерским составом полиции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96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детей, занимающихся в военно-патриотическом клубе «Русичи»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Привлечение детей к проведению мероприятий, направленных на пропаганду казачьей истории (конкурс рисунков, конкурс на лучший реферат, конкурс на лучшее стихотворение)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Публикация в средствах массовой информации материалов посвященных казачеству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071538" y="142852"/>
            <a:ext cx="7858180" cy="71438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«Создание условий безопасной жизни населения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47700" y="857232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0115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00B050"/>
              </a:solidFill>
            </a:endParaRPr>
          </a:p>
        </p:txBody>
      </p:sp>
      <p:sp>
        <p:nvSpPr>
          <p:cNvPr id="9011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214420"/>
          <a:ext cx="8715433" cy="542929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215105"/>
                <a:gridCol w="684252"/>
                <a:gridCol w="454019"/>
                <a:gridCol w="454019"/>
                <a:gridCol w="454019"/>
                <a:gridCol w="454019"/>
              </a:tblGrid>
              <a:tr h="14774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     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изм-ерения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116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разработанных и реализованных нормативных правовых актов города-курорта Железноводска Ставропольского края, регулирующих вопросы муниципальной службы в соответствии с законодательством Российской Федерации, законодательством Ставропольского края;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75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организация и прохождение муниципальными служащими администрации города-курорта Железноводска Ставропольского края, её отраслевых (функциональных) органов дополнительного профессионального образования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75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выявленных или предупрежденных коррупционных правонарушений со стороны муниципальных служащих администрации города-курорта Железноводска Ставропольского края, её отраслевых (функциональных) органов и структурных подразделений;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834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разработка и реализация нормативных правовых актов города-курорта Железноводска Ставропольского края, регулирующих вопросы противодействия коррупции на муниципальной службе в соответствии с законодательством Российской Федерации, законодательством Ставропольского края;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17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разработка, изготовление и распространение печатной продукции антикоррупционного содержания;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75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разработка и реализация планов мероприятий по противодействию коррупции в отраслевых (функциональных) органах администрации города-курорта Железноводска Ставропольского края;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834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организация взаимодействия администрации города-курорта Железноводска Ставропольского края с организациями, общественными объединениями и населением города-курорта Железноводска Ставропольского края по вопросам противодействия коррупции (проведение «круглых столов»)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кол-во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мероприятий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979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заявителей, удовлетворенных качеством государственных и муниципальных услуг, предоставляемых органами местного самоуправления города-курорта Железноводска Ставропольского края, от общего числа заявителей;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17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заявителей, удовлетворенных качеством государственных и муниципальных услуг, предоставляемых на базе многофункционального центра, от общего числа заявителей;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151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заявителей, использующих механизм получения государственных и муниципальных услуг в городе-курорте Железноводске Ставропольского края в электронной форме;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01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выпущенных в эфир теле- радиопрограмм;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17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выпусков общественно-политического еженедельника «Железноводские ведомости»;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28662" y="142852"/>
            <a:ext cx="7858180" cy="64294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«Открытость и эффективность работы администрации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7700" y="857233"/>
            <a:ext cx="84963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5235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FF7575"/>
              </a:solidFill>
            </a:endParaRPr>
          </a:p>
        </p:txBody>
      </p:sp>
      <p:sp>
        <p:nvSpPr>
          <p:cNvPr id="9523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3" y="1381135"/>
          <a:ext cx="8715435" cy="497682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643601"/>
                <a:gridCol w="857256"/>
                <a:gridCol w="571504"/>
                <a:gridCol w="500066"/>
                <a:gridCol w="571504"/>
                <a:gridCol w="571504"/>
              </a:tblGrid>
              <a:tr h="1750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Единица      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06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проведенных культурных мероприятий, направленных на создание условий для совершенствования досуга молодежи, профилактики потенциальных явлений в молодежной среде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мероприя-тий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27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молодежи, задействованной в проведении мероприятий по реализации молодежной политики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06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несовершеннолетних, стоящих на учете в комиссии по делам несовершеннолетних и защите их прав администрации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27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несовершеннолетних, оказавшихся в трудной жизненной ситуации для предоставления адресной материальной помощи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47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Снижение уровня подростковой преступности на территории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251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профилактических мероприятий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мероприя-тий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47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подростков и молодежи, вовлеченных в профилактические мероприятия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47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подростков и молодежи, занимающихся физической культурой и спортом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10110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10120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10130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10140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06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Увеличение количества несовершеннолетних, добровольно прошедших тестирование на предмет немедицинского употребления наркотических веществ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071538" y="71414"/>
            <a:ext cx="7858180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«Молодежь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7700" y="928673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1214414" y="1857364"/>
            <a:ext cx="7162800" cy="7858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just">
              <a:tabLst>
                <a:tab pos="6719888" algn="l"/>
                <a:tab pos="6908800" algn="l"/>
              </a:tabLs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Концентрация ресурсов на достижение целей, показателей и результатов муниципальных программ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14414" y="3929066"/>
            <a:ext cx="7162800" cy="12144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открытости и прозрачности информации об управлении общественными финансами, расширение практики общественного участия при обсуждении и принятии бюджетных решений, развитие принципов инициативного бюджетирования.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928662" y="214290"/>
            <a:ext cx="7786742" cy="135732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бюджетной политики города-курорта Железноводска Ставропольского края 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плановый период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3071810"/>
            <a:ext cx="7162800" cy="5000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расходования бюджетных средств.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20" y="2000240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20" y="3071810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85720" y="4214818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7283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FF00FF"/>
              </a:solidFill>
            </a:endParaRPr>
          </a:p>
        </p:txBody>
      </p:sp>
      <p:sp>
        <p:nvSpPr>
          <p:cNvPr id="97285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18" y="1285861"/>
          <a:ext cx="8501122" cy="521497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47170"/>
                <a:gridCol w="641195"/>
                <a:gridCol w="721344"/>
                <a:gridCol w="721344"/>
                <a:gridCol w="641195"/>
                <a:gridCol w="641195"/>
                <a:gridCol w="641195"/>
                <a:gridCol w="646484"/>
              </a:tblGrid>
              <a:tr h="1768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Еди-ница изме-рения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052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благоустроенных общественных территорий 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ед.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6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15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26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052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благоустроенных дворовых территорий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ед.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12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21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36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50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63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5336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граждан, вовлеченных в реализацию </a:t>
                      </a:r>
                      <a:r>
                        <a:rPr lang="ru-RU" sz="1200" dirty="0" smtClean="0"/>
                        <a:t>мероприятий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чел.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2 200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3 940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5 250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6 550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8 750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10 920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0424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</a:t>
                      </a:r>
                      <a:r>
                        <a:rPr lang="ru-RU" sz="1200" dirty="0" smtClean="0"/>
                        <a:t>города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руб.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13,34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18,96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2880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Увеличение количества благоустроенных общественных территорий в городе-курорте Железноводске Ставропольского края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ед.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+9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+5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+3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+3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2880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Увеличение числа граждан, вовлеченных в реализацию мероприятий по благоустройству общественных территорий 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чел.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+2 100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+3 620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+4 950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+5 350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+7 350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+10 320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5898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Увеличение количества благоустроенных общественных территорий в городе-курорте </a:t>
                      </a:r>
                      <a:r>
                        <a:rPr lang="ru-RU" sz="1200" dirty="0" smtClean="0"/>
                        <a:t>Железноводске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ед.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+1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2880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Увеличение числа граждан, вовлеченных в реализацию мероприятий по благоустройству общественных территорий 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чел.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+100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+200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+800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+900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2880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Увеличение количества благоустроенных дворовых территорий в городе-курорте Железноводске Ставропольского края 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ед.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+9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+15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+14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5898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Увеличение числа граждан, вовлеченных в реализацию мероприятий по благоустройству дворовых территорий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чел.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+120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+300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+400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+500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+600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2976" y="214290"/>
            <a:ext cx="7858180" cy="71438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«Формирование современной городской среды»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47700" y="857232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2"/>
            <a:ext cx="9144000" cy="6865305"/>
          </a:xfrm>
          <a:prstGeom prst="rect">
            <a:avLst/>
          </a:prstGeom>
          <a:noFill/>
        </p:spPr>
      </p:pic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00B050"/>
              </a:solidFill>
            </a:endParaRPr>
          </a:p>
        </p:txBody>
      </p:sp>
      <p:sp>
        <p:nvSpPr>
          <p:cNvPr id="101380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1088782"/>
          <a:ext cx="8572500" cy="526917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9725"/>
                <a:gridCol w="2232013"/>
                <a:gridCol w="1214446"/>
                <a:gridCol w="1143003"/>
                <a:gridCol w="142875"/>
                <a:gridCol w="500063"/>
                <a:gridCol w="500062"/>
                <a:gridCol w="428625"/>
                <a:gridCol w="1071563"/>
                <a:gridCol w="1000125"/>
              </a:tblGrid>
              <a:tr h="5128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Источник финансирова-ния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бюджетных ассигнований по годам (тыс.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196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822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Раздел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Бюджетные инвестиции в объекты капитального строительства муниципальной собственности города-курорта Железноводска Ставропольского края и (или) на приобретение объектов недвижимого имущества в муниципальную собственность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881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Подраздел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Муниципальная программа «Развитие образования в городе-курорте Железноводска Ставропольского края» (ответственный исполнитель – управление  образования администрации города-курорта Железноводска)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3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Строительство детского сада - ясли  в жилом районе пос. Капельница по ул. Виноградной, 3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Управление городского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 мест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282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1974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Строительство детского сада - ясли  в жилом районе пос. Капельница по ул. Виноградной, 3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Управление городского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 мест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5725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307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 по разделу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98,7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7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2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4414" y="142852"/>
            <a:ext cx="7643866" cy="64294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Городская адресная инвестиционная программа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на 2020 год и плановый период 2021 и 2022 годов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2"/>
            <a:ext cx="9144000" cy="6865305"/>
          </a:xfrm>
          <a:prstGeom prst="rect">
            <a:avLst/>
          </a:prstGeom>
          <a:noFill/>
        </p:spPr>
      </p:pic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00B05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1214422"/>
          <a:ext cx="8572500" cy="435771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9725"/>
                <a:gridCol w="2303451"/>
                <a:gridCol w="1285884"/>
                <a:gridCol w="1000127"/>
                <a:gridCol w="142875"/>
                <a:gridCol w="500063"/>
                <a:gridCol w="500062"/>
                <a:gridCol w="428625"/>
                <a:gridCol w="220663"/>
                <a:gridCol w="850900"/>
                <a:gridCol w="1000125"/>
              </a:tblGrid>
              <a:tr h="49649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Источник финан-сирования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бюджетных ассигнований по годам (тыс.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134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900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Подраздел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Муниципальная программа «Развитие физической культуры и спорта в городе-курорте Железноводске Ставропольского края» (ответственный исполнитель – комитет по физической культуре, спорту и туризму администрации города-курорта Железноводска Ставропольского края)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3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Строительство (реконструкция) объектов спорта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Комитет по физической культуре, спорту и туризму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Адаптация спортивной площадки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226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293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 по разделу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3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90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Ставропольского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4414" y="142852"/>
            <a:ext cx="7643866" cy="71438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Городская адресная инвестиционная программа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на 2020 год и плановый период 2021 и 2022 годов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2"/>
            <a:ext cx="9144000" cy="6865305"/>
          </a:xfrm>
          <a:prstGeom prst="rect">
            <a:avLst/>
          </a:prstGeom>
          <a:noFill/>
        </p:spPr>
      </p:pic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00B050"/>
              </a:solidFill>
            </a:endParaRPr>
          </a:p>
        </p:txBody>
      </p:sp>
      <p:sp>
        <p:nvSpPr>
          <p:cNvPr id="101380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88" y="1411732"/>
          <a:ext cx="8572500" cy="38746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9725"/>
                <a:gridCol w="2303451"/>
                <a:gridCol w="1285884"/>
                <a:gridCol w="1000127"/>
                <a:gridCol w="642938"/>
                <a:gridCol w="500062"/>
                <a:gridCol w="428625"/>
                <a:gridCol w="1071563"/>
                <a:gridCol w="1000125"/>
              </a:tblGrid>
              <a:tr h="7864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Источник финан-сирования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бюджетных ассигнований по годам (тыс.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58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687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Муниципальная программа «Развитие жилищно-коммунального хозяйства в городе-курорте Железноводске Ставропольского края» (ответственный исполнитель – Управление городского хозяйства)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Приобретение благоустроенного жилого помещения в муниципальную собственность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Администрация города-курорта Железноводска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квартира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08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 по разделу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+mn-lt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6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+mn-lt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4414" y="214290"/>
            <a:ext cx="7643866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Городская адресная инвестиционная программа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на 2020 год и плановый период 2021 и 2022 годов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2"/>
            <a:ext cx="9144000" cy="6865305"/>
          </a:xfrm>
          <a:prstGeom prst="rect">
            <a:avLst/>
          </a:prstGeom>
          <a:noFill/>
        </p:spPr>
      </p:pic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00B050"/>
              </a:solidFill>
            </a:endParaRPr>
          </a:p>
        </p:txBody>
      </p:sp>
      <p:sp>
        <p:nvSpPr>
          <p:cNvPr id="101380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88" y="1411732"/>
          <a:ext cx="8572500" cy="39460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9725"/>
                <a:gridCol w="2303451"/>
                <a:gridCol w="1285884"/>
                <a:gridCol w="1000127"/>
                <a:gridCol w="642938"/>
                <a:gridCol w="500062"/>
                <a:gridCol w="428625"/>
                <a:gridCol w="1071563"/>
                <a:gridCol w="1000125"/>
              </a:tblGrid>
              <a:tr h="7738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Источник финан-сирования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бюджетных ассигнований по годам (тыс.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4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47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IV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Муниципальная программа «Развитие транспортной системы и охраны окружающей среды в городе-курорте Железноводске Ставропольского края» (ответственный исполнитель – Управление городского хозяйства)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4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Строительство (реконструкция, техническое перевооружение) дорожных объектов муниципальной собственности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Управление городского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города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остановочных пункта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01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 по разделу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+mn-lt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61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+mn-lt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4414" y="214290"/>
            <a:ext cx="7643866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Городская адресная инвестиционная программа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на 2020 год и плановый период 2021 и 2022 годов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643834" y="1714488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2563652">
            <a:off x="3328217" y="1691173"/>
            <a:ext cx="5260589" cy="1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28728" y="142852"/>
            <a:ext cx="7215238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Уровень долговой нагрузки на бюджет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города-курорта Железноводска Ставропольского края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5000636"/>
            <a:ext cx="8858312" cy="1714512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2020 году планируется привлечение бюджетного кредита в сумме 30,0 млн. рублей при наличии кассового разрыва с погашением в течение 2020 года, а также банковского кредита в сумме  15,0 млн. рублей на покрытие дефицита бюджета с погашением в течение 2020 года.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Погашение заемных средств в 2020 году планируется по банковским кредитам в сумме  5,0 млн. рублей, по бюджетному кредиту – 3,3 млн. рублей.</a:t>
            </a:r>
          </a:p>
          <a:p>
            <a:pPr algn="just"/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состоянию на 01.01.202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на 01.01.2022 г. и на 01.01.2023 г.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задолженност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города-курорта Железноводска Ставропольского края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муниципальному долгу отсутствует.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418681561"/>
              </p:ext>
            </p:extLst>
          </p:nvPr>
        </p:nvGraphicFramePr>
        <p:xfrm>
          <a:off x="428596" y="857232"/>
          <a:ext cx="8501122" cy="508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2"/>
            <a:ext cx="9144000" cy="6865305"/>
          </a:xfrm>
          <a:prstGeom prst="rect">
            <a:avLst/>
          </a:prstGeom>
          <a:noFill/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785786" y="1071546"/>
            <a:ext cx="7929619" cy="52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Контактная информация </a:t>
            </a: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3200" i="1" dirty="0">
                <a:solidFill>
                  <a:schemeClr val="bg1"/>
                </a:solidFill>
              </a:rPr>
              <a:t>Финансового управления администрации города-курорта Железноводска Ставропольского края</a:t>
            </a:r>
          </a:p>
          <a:p>
            <a:pPr>
              <a:defRPr/>
            </a:pPr>
            <a:endParaRPr lang="ru-RU" sz="3200" b="1" dirty="0">
              <a:solidFill>
                <a:schemeClr val="bg1"/>
              </a:solidFill>
            </a:endParaRPr>
          </a:p>
          <a:p>
            <a:pPr marL="1160463" indent="-1160463">
              <a:defRPr/>
            </a:pPr>
            <a:r>
              <a:rPr lang="ru-RU" sz="2400" b="1" dirty="0">
                <a:solidFill>
                  <a:schemeClr val="bg1"/>
                </a:solidFill>
              </a:rPr>
              <a:t>Адрес:</a:t>
            </a:r>
            <a:r>
              <a:rPr lang="ru-RU" sz="2400" dirty="0">
                <a:solidFill>
                  <a:schemeClr val="bg1"/>
                </a:solidFill>
              </a:rPr>
              <a:t> 357401, Ставропольский край, г. Железноводск,  </a:t>
            </a:r>
          </a:p>
          <a:p>
            <a:pPr marL="1160463" indent="-173038">
              <a:defRPr/>
            </a:pPr>
            <a:r>
              <a:rPr lang="ru-RU" sz="2400" dirty="0">
                <a:solidFill>
                  <a:schemeClr val="bg1"/>
                </a:solidFill>
              </a:rPr>
              <a:t>ул. Ленина, д.102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Телефон: </a:t>
            </a:r>
            <a:r>
              <a:rPr lang="ru-RU" sz="2400" dirty="0">
                <a:solidFill>
                  <a:schemeClr val="bg1"/>
                </a:solidFill>
              </a:rPr>
              <a:t>(879-32) 4-30-85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Факс:</a:t>
            </a:r>
            <a:r>
              <a:rPr lang="ru-RU" sz="2400" dirty="0">
                <a:solidFill>
                  <a:schemeClr val="bg1"/>
                </a:solidFill>
              </a:rPr>
              <a:t> (879-32) 3-15-02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Адрес электронной почты: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zhelfin@mail.ru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ru-RU" sz="2800" dirty="0">
                <a:solidFill>
                  <a:srgbClr val="660033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65305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1214414" y="2143116"/>
            <a:ext cx="7162800" cy="10668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инвестиционной активности хозяйствующих субъектов, осуществляющих деятельность на территории города-курорта Железноводска.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85852" y="3571876"/>
            <a:ext cx="7162800" cy="5000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муниципальными активами.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85852" y="4500570"/>
            <a:ext cx="7162800" cy="5000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налогового администрирования.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85786" y="214290"/>
            <a:ext cx="7786742" cy="135732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налоговой политики города-курорта Железноводска Ставропольского края 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плановый период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20" y="2428868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20" y="3571876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5720" y="4500570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05"/>
            <a:ext cx="9144000" cy="6865305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522259" y="1214422"/>
            <a:ext cx="8478897" cy="32147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3663" lvl="1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Поддержание объема муниципального долга на оптимальном уровне, в рамках которого предполагается</a:t>
            </a:r>
            <a:r>
              <a:rPr lang="ru-RU" sz="1400" i="1" dirty="0" smtClean="0">
                <a:solidFill>
                  <a:schemeClr val="tx1"/>
                </a:solidFill>
              </a:rPr>
              <a:t>:</a:t>
            </a:r>
          </a:p>
          <a:p>
            <a:pPr marL="93663" lvl="1" algn="just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Установление и исполнение расходных обязательств города в пределах полномочий, отнесенных к полномочиям органов местного самоуправления; </a:t>
            </a:r>
          </a:p>
          <a:p>
            <a:pPr marL="93663" lvl="1" algn="just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Проведение мероприятий, направленных на рост доходной и оптимизацию расходной частей бюджета города и приводящих к сокращению дефицита бюджета города и темпов прироста муниципального долга;</a:t>
            </a:r>
          </a:p>
          <a:p>
            <a:pPr marL="93663" lvl="1" algn="just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Осуществление мониторинга использования бюджетных ассигнований получателями средств бюджета города в целях своевременного принятия решения о сокращении невостребованных бюджетных ассигнований и объема заимствований при исполнении бюджета города;</a:t>
            </a:r>
          </a:p>
          <a:p>
            <a:pPr marL="93663" lvl="1" algn="just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Направление остатков средств на едином счете бюджета города, образовавшихся на начало текущего финансового года, и дополнительных доходов, поступивших сверх утвержденных годовых назначений, при исполнении бюджета города на сокращение дефицита бюджета города в целях снижения объема муниципального долга.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1472" y="4500570"/>
            <a:ext cx="8501122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Минимизация стоимости обслуживания муниципального долга, в рамках которой </a:t>
            </a:r>
            <a:r>
              <a:rPr lang="ru-RU" sz="1400" i="1" dirty="0" smtClean="0">
                <a:solidFill>
                  <a:schemeClr val="tx1"/>
                </a:solidFill>
              </a:rPr>
              <a:t>предполагается: управление ликвидностью единого счета бюджета города;</a:t>
            </a:r>
          </a:p>
          <a:p>
            <a:pPr marL="87313" lvl="1" algn="just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проведение анализа процентных ставок  на рынке кредитов в целях минимизации расходов бюджета;</a:t>
            </a:r>
          </a:p>
          <a:p>
            <a:pPr marL="87313" lvl="1" algn="just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Осуществление заимствований в кредитных организациях;.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71472" y="5500702"/>
            <a:ext cx="8501122" cy="13017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350" lvl="1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Равномерное распределение платежей, связанных с погашением и обслуживанием муниципального долга, в рамках которого предполагается:</a:t>
            </a:r>
          </a:p>
          <a:p>
            <a:pPr marL="6350" lvl="1" indent="255588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проведение анализа сроков погашения действующих долговых обязательств города-курорта Железноводска Ставропольского края и выявление пиков платежей;</a:t>
            </a:r>
          </a:p>
          <a:p>
            <a:pPr marL="6350" lvl="1" indent="255588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планирование графиков погашения долговых обязательств города-курорта Железноводска Ставропольского края.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642910" y="142852"/>
            <a:ext cx="8286808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долговой политики города-курорта Железноводска Ставропольского края 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плановый период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406" y="2500306"/>
            <a:ext cx="500066" cy="5000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1406" y="4857760"/>
            <a:ext cx="500066" cy="5000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1406" y="5929330"/>
            <a:ext cx="500066" cy="5000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YqihVo00GmxSSRELyu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RfMevFAk2Iu7NMBA7h_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vbI7zzaU2kzYqlxBxGx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DHmp4.Q0S5C_AvqH0p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bmFd6ls0CAMwK31nl05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bo6DY8lkSmDE03Gayqi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IVQmUag0SpL4VOseeUw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9x.cBw0WiuTu24k3qQ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8z15cxFE.TM.rznaFt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BCpxYYUmsj5qq0vfqK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bmFd6ls0CAMwK31nl05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bo6DY8lkSmDE03Gayqi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9x.cBw0WiuTu24k3qQ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bp6iLoaEareIU_fKaKa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bmFd6ls0CAMwK31nl05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bo6DY8lkSmDE03Gayqi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9x.cBw0WiuTu24k3qQ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RXpvIIsEaq.Tkq7jWx7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BCpxYYUmsj5qq0vfqK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ddr43wykCMw7G6ia9yp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bp6iLoaEareIU_fKaKa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bp6iLoaEareIU_fKaK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bp6iLoaEareIU_fKaKa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22083</TotalTime>
  <Words>8799</Words>
  <Application>Microsoft Office PowerPoint</Application>
  <PresentationFormat>Экран (4:3)</PresentationFormat>
  <Paragraphs>2577</Paragraphs>
  <Slides>76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8" baseType="lpstr">
      <vt:lpstr>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</vt:vector>
  </TitlesOfParts>
  <Company>Финуправление г.Железноводск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ZhBrNG</dc:creator>
  <cp:lastModifiedBy>AdmAccount</cp:lastModifiedBy>
  <cp:revision>3088</cp:revision>
  <dcterms:created xsi:type="dcterms:W3CDTF">2014-11-25T07:29:51Z</dcterms:created>
  <dcterms:modified xsi:type="dcterms:W3CDTF">2019-12-26T12:52:41Z</dcterms:modified>
</cp:coreProperties>
</file>