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5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tags/tag53.xml" ContentType="application/vnd.openxmlformats-officedocument.presentationml.tags+xml"/>
  <Default Extension="gif" ContentType="image/gif"/>
  <Override PartName="/ppt/tags/tag71.xml" ContentType="application/vnd.openxmlformats-officedocument.presentationml.tags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charts/chart15.xml" ContentType="application/vnd.openxmlformats-officedocument.drawingml.chart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charts/chart16.xml" ContentType="application/vnd.openxmlformats-officedocument.drawingml.chart+xml"/>
  <Override PartName="/ppt/tags/tag77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tags/tag78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82"/>
  </p:notesMasterIdLst>
  <p:handoutMasterIdLst>
    <p:handoutMasterId r:id="rId83"/>
  </p:handoutMasterIdLst>
  <p:sldIdLst>
    <p:sldId id="489" r:id="rId2"/>
    <p:sldId id="479" r:id="rId3"/>
    <p:sldId id="542" r:id="rId4"/>
    <p:sldId id="480" r:id="rId5"/>
    <p:sldId id="484" r:id="rId6"/>
    <p:sldId id="490" r:id="rId7"/>
    <p:sldId id="482" r:id="rId8"/>
    <p:sldId id="483" r:id="rId9"/>
    <p:sldId id="546" r:id="rId10"/>
    <p:sldId id="491" r:id="rId11"/>
    <p:sldId id="486" r:id="rId12"/>
    <p:sldId id="485" r:id="rId13"/>
    <p:sldId id="487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51" r:id="rId24"/>
    <p:sldId id="503" r:id="rId25"/>
    <p:sldId id="543" r:id="rId26"/>
    <p:sldId id="547" r:id="rId27"/>
    <p:sldId id="549" r:id="rId28"/>
    <p:sldId id="548" r:id="rId29"/>
    <p:sldId id="506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4" r:id="rId48"/>
    <p:sldId id="525" r:id="rId49"/>
    <p:sldId id="526" r:id="rId50"/>
    <p:sldId id="527" r:id="rId51"/>
    <p:sldId id="528" r:id="rId52"/>
    <p:sldId id="529" r:id="rId53"/>
    <p:sldId id="530" r:id="rId54"/>
    <p:sldId id="533" r:id="rId55"/>
    <p:sldId id="534" r:id="rId56"/>
    <p:sldId id="535" r:id="rId57"/>
    <p:sldId id="536" r:id="rId58"/>
    <p:sldId id="550" r:id="rId59"/>
    <p:sldId id="539" r:id="rId60"/>
    <p:sldId id="537" r:id="rId61"/>
    <p:sldId id="538" r:id="rId62"/>
    <p:sldId id="540" r:id="rId63"/>
    <p:sldId id="552" r:id="rId64"/>
    <p:sldId id="541" r:id="rId65"/>
    <p:sldId id="553" r:id="rId66"/>
    <p:sldId id="554" r:id="rId67"/>
    <p:sldId id="555" r:id="rId68"/>
    <p:sldId id="556" r:id="rId69"/>
    <p:sldId id="557" r:id="rId70"/>
    <p:sldId id="558" r:id="rId71"/>
    <p:sldId id="559" r:id="rId72"/>
    <p:sldId id="560" r:id="rId73"/>
    <p:sldId id="561" r:id="rId74"/>
    <p:sldId id="562" r:id="rId75"/>
    <p:sldId id="563" r:id="rId76"/>
    <p:sldId id="564" r:id="rId77"/>
    <p:sldId id="565" r:id="rId78"/>
    <p:sldId id="566" r:id="rId79"/>
    <p:sldId id="567" r:id="rId80"/>
    <p:sldId id="544" r:id="rId81"/>
  </p:sldIdLst>
  <p:sldSz cx="6858000" cy="9906000" type="A4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B2FC9E"/>
    <a:srgbClr val="00FF99"/>
    <a:srgbClr val="FFCCFF"/>
    <a:srgbClr val="FF9999"/>
    <a:srgbClr val="FF7C80"/>
    <a:srgbClr val="00CC99"/>
    <a:srgbClr val="339966"/>
    <a:srgbClr val="66FF66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191" autoAdjust="0"/>
    <p:restoredTop sz="99243" autoAdjust="0"/>
  </p:normalViewPr>
  <p:slideViewPr>
    <p:cSldViewPr>
      <p:cViewPr>
        <p:scale>
          <a:sx n="72" d="100"/>
          <a:sy n="72" d="100"/>
        </p:scale>
        <p:origin x="-2010" y="-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3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377528166570564E-2"/>
          <c:y val="4.0667411958647808E-2"/>
          <c:w val="0.87319367961077476"/>
          <c:h val="0.7292609542463193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18000">
                  <a:srgbClr val="92D050"/>
                </a:gs>
                <a:gs pos="83000">
                  <a:srgbClr val="B2FC9E"/>
                </a:gs>
              </a:gsLst>
              <a:lin ang="5400000" scaled="0"/>
            </a:gradFill>
            <a:ln w="12000" cap="flat" cmpd="sng" algn="ctr">
              <a:solidFill>
                <a:schemeClr val="accent3"/>
              </a:solidFill>
              <a:prstDash val="solid"/>
            </a:ln>
            <a:effectLst>
              <a:glow rad="63500">
                <a:schemeClr val="accent3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3">
                  <a:tint val="70000"/>
                </a:schemeClr>
              </a:contourClr>
            </a:sp3d>
          </c:spPr>
          <c:dLbls>
            <c:dLbl>
              <c:idx val="0"/>
              <c:layout>
                <c:manualLayout>
                  <c:x val="-4.1004754918529424E-2"/>
                  <c:y val="1.73809665339119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1905,9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9323151706554426E-3"/>
                  <c:y val="-5.65303038890555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1807,9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457443146916373E-2"/>
                  <c:y val="-5.06612388667441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1956,9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0457443146916373E-2"/>
                  <c:y val="2.533061943337245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2067,6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0457443146916373E-2"/>
                  <c:y val="2.53306194333720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1871,3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1905.9</c:v>
                </c:pt>
                <c:pt idx="1">
                  <c:v>1807.9</c:v>
                </c:pt>
                <c:pt idx="2">
                  <c:v>1956.9</c:v>
                </c:pt>
                <c:pt idx="3">
                  <c:v>2067.6</c:v>
                </c:pt>
                <c:pt idx="4">
                  <c:v>1871.3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0">
                  <a:srgbClr val="FF7C80"/>
                </a:gs>
                <a:gs pos="18000">
                  <a:srgbClr val="FF9999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 w="120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accent5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5">
                  <a:tint val="70000"/>
                </a:schemeClr>
              </a:contourClr>
            </a:sp3d>
          </c:spPr>
          <c:dLbls>
            <c:dLbl>
              <c:idx val="0"/>
              <c:layout>
                <c:manualLayout>
                  <c:x val="-3.532064992939561E-3"/>
                  <c:y val="-4.13838197705520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1842,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396647642511212E-2"/>
                  <c:y val="-5.06612388667441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1866,2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9299374835463823E-2"/>
                  <c:y val="-7.5991858300115981E-3"/>
                </c:manualLayout>
              </c:layout>
              <c:showVal val="1"/>
            </c:dLbl>
            <c:dLbl>
              <c:idx val="3"/>
              <c:layout>
                <c:manualLayout>
                  <c:x val="4.0335852138106004E-2"/>
                  <c:y val="-2.53306194333720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2055,5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2866249890308605E-2"/>
                  <c:y val="-1.013224777334853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1842.29</c:v>
                </c:pt>
                <c:pt idx="1">
                  <c:v>1866.23</c:v>
                </c:pt>
                <c:pt idx="2">
                  <c:v>1956.9</c:v>
                </c:pt>
                <c:pt idx="3">
                  <c:v>2055.5</c:v>
                </c:pt>
                <c:pt idx="4">
                  <c:v>1871.3</c:v>
                </c:pt>
              </c:numCache>
            </c:numRef>
          </c:val>
        </c:ser>
        <c:gapDepth val="0"/>
        <c:shape val="cylinder"/>
        <c:axId val="109920640"/>
        <c:axId val="109922176"/>
        <c:axId val="0"/>
      </c:bar3DChart>
      <c:catAx>
        <c:axId val="109920640"/>
        <c:scaling>
          <c:orientation val="minMax"/>
        </c:scaling>
        <c:axPos val="b"/>
        <c:numFmt formatCode="General" sourceLinked="1"/>
        <c:tickLblPos val="low"/>
        <c:spPr>
          <a:ln w="38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09922176"/>
        <c:crosses val="autoZero"/>
        <c:auto val="1"/>
        <c:lblAlgn val="ctr"/>
        <c:lblOffset val="100"/>
        <c:tickLblSkip val="1"/>
        <c:tickMarkSkip val="1"/>
      </c:catAx>
      <c:valAx>
        <c:axId val="109922176"/>
        <c:scaling>
          <c:orientation val="minMax"/>
        </c:scaling>
        <c:delete val="1"/>
        <c:axPos val="l"/>
        <c:numFmt formatCode="General" sourceLinked="1"/>
        <c:tickLblPos val="none"/>
        <c:crossAx val="109920640"/>
        <c:crosses val="autoZero"/>
        <c:crossBetween val="between"/>
      </c:valAx>
      <c:spPr>
        <a:noFill/>
        <a:ln w="2539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spPr>
        <a:noFill/>
        <a:ln w="30794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84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CCCC"/>
              </a:solidFill>
            </c:spPr>
          </c:dPt>
          <c:dLbls>
            <c:dLbl>
              <c:idx val="0"/>
              <c:layout>
                <c:manualLayout>
                  <c:x val="-0.18564448084402299"/>
                  <c:y val="-0.1343256023538226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234</a:t>
                    </a: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1 </a:t>
                    </a:r>
                  </a:p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(63,1%)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4581547110781451"/>
                  <c:y val="4.8721346560031851E-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722</a:t>
                    </a: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</a:p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(36,9%)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отрасли социально-культурной сферы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1234.0999999999999</c:v>
                </c:pt>
                <c:pt idx="1">
                  <c:v>722.80000000000018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на отрасли социально-культурной сферы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114016608524576"/>
          <c:y val="0.12524476824641953"/>
        </c:manualLayout>
      </c:layout>
    </c:title>
    <c:view3D>
      <c:rotX val="10"/>
      <c:hPercent val="77"/>
      <c:depthPercent val="100"/>
      <c:rAngAx val="1"/>
    </c:view3D>
    <c:plotArea>
      <c:layout>
        <c:manualLayout>
          <c:layoutTarget val="inner"/>
          <c:xMode val="edge"/>
          <c:yMode val="edge"/>
          <c:x val="0.13120092365390518"/>
          <c:y val="0.10075764673259972"/>
          <c:w val="0.50702156517603758"/>
          <c:h val="0.88087012337972925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CCCC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Социальная политика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Физ.культура и спорт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534.29999999999995</c:v>
                </c:pt>
                <c:pt idx="1">
                  <c:v>620.29999999999995</c:v>
                </c:pt>
                <c:pt idx="2">
                  <c:v>59.6</c:v>
                </c:pt>
                <c:pt idx="3">
                  <c:v>19.899999999999999</c:v>
                </c:pt>
              </c:numCache>
            </c:numRef>
          </c:val>
        </c:ser>
        <c:shape val="cylinder"/>
        <c:axId val="134685824"/>
        <c:axId val="134687360"/>
        <c:axId val="0"/>
      </c:bar3DChart>
      <c:catAx>
        <c:axId val="1346858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4687360"/>
        <c:crosses val="autoZero"/>
        <c:auto val="1"/>
        <c:lblAlgn val="ctr"/>
        <c:lblOffset val="100"/>
        <c:tickLblSkip val="1"/>
        <c:tickMarkSkip val="1"/>
      </c:catAx>
      <c:valAx>
        <c:axId val="134687360"/>
        <c:scaling>
          <c:orientation val="minMax"/>
          <c:min val="0"/>
        </c:scaling>
        <c:delete val="1"/>
        <c:axPos val="l"/>
        <c:numFmt formatCode="General" sourceLinked="1"/>
        <c:majorTickMark val="none"/>
        <c:tickLblPos val="none"/>
        <c:crossAx val="134685824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958333333334054"/>
          <c:y val="3.437500000000001E-2"/>
          <c:w val="0.64375000000002303"/>
          <c:h val="0.965625000000025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c:spPr>
          <c:explosion val="7"/>
          <c:dPt>
            <c:idx val="0"/>
            <c:spPr>
              <a:solidFill>
                <a:srgbClr val="7DBD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1"/>
            <c:spPr>
              <a:solidFill>
                <a:srgbClr val="E29C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2"/>
            <c:spPr>
              <a:solidFill>
                <a:srgbClr val="83AEE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3"/>
            <c:spPr>
              <a:solidFill>
                <a:srgbClr val="EEBB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7968</c:v>
                </c:pt>
                <c:pt idx="1">
                  <c:v>8727.7999999999811</c:v>
                </c:pt>
                <c:pt idx="2">
                  <c:v>665.4</c:v>
                </c:pt>
                <c:pt idx="3">
                  <c:v>2047.9</c:v>
                </c:pt>
              </c:numCache>
            </c:numRef>
          </c:val>
        </c:ser>
        <c:dLbls>
          <c:showVal val="1"/>
        </c:dLbls>
        <c:firstSliceAng val="21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80"/>
      <c:perspective val="30"/>
    </c:view3D>
    <c:plotArea>
      <c:layout>
        <c:manualLayout>
          <c:layoutTarget val="inner"/>
          <c:xMode val="edge"/>
          <c:yMode val="edge"/>
          <c:x val="3.1541004999825054E-2"/>
          <c:y val="3.1040347118625883E-2"/>
          <c:w val="0.905376985000516"/>
          <c:h val="0.904057108906056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41300" h="241300"/>
              <a:bevelB w="241300" h="241300"/>
            </a:sp3d>
          </c:spPr>
          <c:explosion val="25"/>
          <c:dPt>
            <c:idx val="0"/>
            <c:explosion val="32"/>
            <c:spPr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1"/>
            <c:explosion val="33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Lbls>
            <c:dLbl>
              <c:idx val="0"/>
              <c:layout>
                <c:manualLayout>
                  <c:x val="0.17508506896384438"/>
                  <c:y val="7.94221829385192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5,9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7588933540860237"/>
                  <c:y val="-2.74485990071532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14,3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964366970820838"/>
                  <c:y val="-5.730265827133053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5.9</c:v>
                </c:pt>
                <c:pt idx="1">
                  <c:v>14.3</c:v>
                </c:pt>
                <c:pt idx="2">
                  <c:v>6.2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dLbl>
              <c:idx val="0"/>
              <c:layout>
                <c:manualLayout>
                  <c:x val="-3.2905475782088051E-2"/>
                  <c:y val="0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5.9229856407758366E-2"/>
                  <c:y val="8.807034354479761E-7"/>
                </c:manualLayout>
              </c:layout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01.01.2021</c:v>
                </c:pt>
                <c:pt idx="1">
                  <c:v>01.01.2022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12792</c:v>
                </c:pt>
                <c:pt idx="1">
                  <c:v>13617</c:v>
                </c:pt>
              </c:numCache>
            </c:numRef>
          </c:val>
        </c:ser>
        <c:gapWidth val="10"/>
        <c:overlap val="18"/>
        <c:axId val="159053312"/>
        <c:axId val="159054848"/>
      </c:barChart>
      <c:catAx>
        <c:axId val="159053312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9054848"/>
        <c:crosses val="autoZero"/>
        <c:auto val="1"/>
        <c:lblAlgn val="ctr"/>
        <c:lblOffset val="100"/>
      </c:catAx>
      <c:valAx>
        <c:axId val="159054848"/>
        <c:scaling>
          <c:orientation val="minMax"/>
          <c:max val="12300"/>
          <c:min val="1000"/>
        </c:scaling>
        <c:delete val="1"/>
        <c:axPos val="t"/>
        <c:numFmt formatCode="#,##0" sourceLinked="1"/>
        <c:tickLblPos val="none"/>
        <c:crossAx val="159053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944058463280011E-2"/>
          <c:y val="7.389740062612693E-2"/>
          <c:w val="0.95752561206404196"/>
          <c:h val="0.7162497188466299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ln w="762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circle"/>
            <c:size val="2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160,8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76,5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83,7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20,4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4"/>
              <c:layout>
                <c:manualLayout>
                  <c:x val="6.4267785814531575E-2"/>
                  <c:y val="2.40267889237133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5"/>
              <c:layout>
                <c:manualLayout>
                  <c:x val="2.7135287343913309E-2"/>
                  <c:y val="-5.33928642749190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dLblPos val="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
(отчет)</c:v>
                </c:pt>
                <c:pt idx="1">
                  <c:v>2020 
(отчет)</c:v>
                </c:pt>
                <c:pt idx="2">
                  <c:v>2021 
(оценка)</c:v>
                </c:pt>
                <c:pt idx="3">
                  <c:v>2022 
(проект)</c:v>
                </c:pt>
                <c:pt idx="4">
                  <c:v>2023 
(проект)</c:v>
                </c:pt>
                <c:pt idx="5">
                  <c:v>2024 
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"-"?_р_._-;_-@_-</c:formatCode>
                <c:ptCount val="6"/>
                <c:pt idx="0">
                  <c:v>160.80000000000001</c:v>
                </c:pt>
                <c:pt idx="1">
                  <c:v>76.5</c:v>
                </c:pt>
                <c:pt idx="2">
                  <c:v>83.7</c:v>
                </c:pt>
                <c:pt idx="3">
                  <c:v>20.399999999999999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</c:ser>
        <c:marker val="1"/>
        <c:axId val="122317440"/>
        <c:axId val="122323328"/>
      </c:lineChart>
      <c:catAx>
        <c:axId val="122317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lnSpc>
                <a:spcPts val="1600"/>
              </a:lnSpc>
              <a:defRPr sz="1800" b="1">
                <a:solidFill>
                  <a:srgbClr val="5C5C5C"/>
                </a:solidFill>
                <a:latin typeface="Calibri" pitchFamily="34" charset="0"/>
                <a:cs typeface="Times New Roman" pitchFamily="18" charset="0"/>
              </a:defRPr>
            </a:pPr>
            <a:endParaRPr lang="ru-RU"/>
          </a:p>
        </c:txPr>
        <c:crossAx val="122323328"/>
        <c:crosses val="autoZero"/>
        <c:auto val="1"/>
        <c:lblAlgn val="ctr"/>
        <c:lblOffset val="100"/>
      </c:catAx>
      <c:valAx>
        <c:axId val="122323328"/>
        <c:scaling>
          <c:orientation val="minMax"/>
        </c:scaling>
        <c:delete val="1"/>
        <c:axPos val="l"/>
        <c:numFmt formatCode="_-* #,##0.0_р_._-;\-* #,##0.0_р_._-;_-* &quot;-&quot;?_р_._-;_-@_-" sourceLinked="1"/>
        <c:tickLblPos val="none"/>
        <c:crossAx val="122317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6897016386289887E-2"/>
          <c:y val="3.104034711862488E-2"/>
          <c:w val="0.96310298361371061"/>
          <c:h val="0.87488495962977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Программная часть бюджета 94,9%</c:v>
                </c:pt>
                <c:pt idx="1">
                  <c:v>Непрограммная часть бюджета 5,1%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1858</c:v>
                </c:pt>
                <c:pt idx="1">
                  <c:v>98.9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7.6043245310486937E-2"/>
          <c:y val="0.71686137429859875"/>
          <c:w val="0.88481052576531083"/>
          <c:h val="0.1392242890605107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223226179348934E-4"/>
          <c:y val="0.24596698570781902"/>
          <c:w val="0.54063597575798217"/>
          <c:h val="0.451858872793119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4D4D4D"/>
              </a:solidFill>
            </a:ln>
            <a:scene3d>
              <a:camera prst="orthographicFront"/>
              <a:lightRig rig="contrasting" dir="t"/>
            </a:scene3d>
            <a:sp3d>
              <a:bevelT/>
            </a:sp3d>
          </c:spPr>
          <c:explosion val="25"/>
          <c:dPt>
            <c:idx val="2"/>
            <c:spPr>
              <a:gradFill>
                <a:gsLst>
                  <a:gs pos="50000">
                    <a:srgbClr val="CC00FF"/>
                  </a:gs>
                  <a:gs pos="100000">
                    <a:srgbClr val="FF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3"/>
            <c:spPr>
              <a:gradFill>
                <a:gsLst>
                  <a:gs pos="50000">
                    <a:srgbClr val="FF00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4"/>
            <c:spPr>
              <a:gradFill>
                <a:gsLst>
                  <a:gs pos="50000">
                    <a:srgbClr val="00CCFF"/>
                  </a:gs>
                  <a:gs pos="100000">
                    <a:srgbClr val="CCFF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5"/>
            <c:spPr>
              <a:gradFill>
                <a:gsLst>
                  <a:gs pos="50000">
                    <a:srgbClr val="FF33CC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6"/>
            <c:spPr>
              <a:gradFill>
                <a:gsLst>
                  <a:gs pos="50000">
                    <a:srgbClr val="3333FF"/>
                  </a:gs>
                  <a:gs pos="100000">
                    <a:srgbClr val="99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7"/>
            <c:spPr>
              <a:gradFill>
                <a:gsLst>
                  <a:gs pos="50000">
                    <a:srgbClr val="FF66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8"/>
            <c:spPr>
              <a:gradFill>
                <a:gsLst>
                  <a:gs pos="50000">
                    <a:schemeClr val="accent3">
                      <a:lumMod val="50000"/>
                    </a:schemeClr>
                  </a:gs>
                  <a:gs pos="100000">
                    <a:srgbClr val="16A085">
                      <a:lumMod val="60000"/>
                      <a:lumOff val="40000"/>
                    </a:srgbClr>
                  </a:gs>
                  <a:gs pos="100000">
                    <a:srgbClr val="16A085">
                      <a:lumMod val="20000"/>
                      <a:lumOff val="80000"/>
                    </a:srgbClr>
                  </a:gs>
                </a:gsLst>
                <a:lin ang="10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9"/>
            <c:spPr>
              <a:gradFill>
                <a:gsLst>
                  <a:gs pos="0">
                    <a:srgbClr val="666633"/>
                  </a:gs>
                  <a:gs pos="50000">
                    <a:srgbClr val="CCCC00"/>
                  </a:gs>
                  <a:gs pos="100000">
                    <a:srgbClr val="FFFF66"/>
                  </a:gs>
                </a:gsLst>
                <a:lin ang="126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0"/>
            <c:spPr>
              <a:gradFill>
                <a:gsLst>
                  <a:gs pos="0">
                    <a:srgbClr val="800000"/>
                  </a:gs>
                  <a:gs pos="50000">
                    <a:srgbClr val="A50021"/>
                  </a:gs>
                  <a:gs pos="100000">
                    <a:srgbClr val="FF9999"/>
                  </a:gs>
                </a:gsLst>
                <a:lin ang="13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1"/>
            <c:spPr>
              <a:gradFill>
                <a:gsLst>
                  <a:gs pos="50000">
                    <a:srgbClr val="3366CC"/>
                  </a:gs>
                  <a:gs pos="100000">
                    <a:srgbClr val="00FFFF"/>
                  </a:gs>
                  <a:gs pos="100000">
                    <a:srgbClr val="CCFFFF"/>
                  </a:gs>
                </a:gsLst>
                <a:lin ang="174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2"/>
            <c:spPr>
              <a:gradFill flip="none" rotWithShape="1">
                <a:gsLst>
                  <a:gs pos="0">
                    <a:srgbClr val="99FF33"/>
                  </a:gs>
                  <a:gs pos="50000">
                    <a:srgbClr val="FFFF66"/>
                  </a:gs>
                  <a:gs pos="100000">
                    <a:srgbClr val="EBF680">
                      <a:lumMod val="20000"/>
                      <a:lumOff val="80000"/>
                    </a:srgbClr>
                  </a:gs>
                </a:gsLst>
                <a:lin ang="1800000" scaled="0"/>
                <a:tileRect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Развитие экономики 0,01 %</c:v>
                </c:pt>
                <c:pt idx="1">
                  <c:v>Молодёжь 0,1 %</c:v>
                </c:pt>
                <c:pt idx="2">
                  <c:v>Создание условий безопасной жизни населения 0,7 %</c:v>
                </c:pt>
                <c:pt idx="3">
                  <c:v>Управление имуществом 0,7 %</c:v>
                </c:pt>
                <c:pt idx="4">
                  <c:v>Развитие градостроительства, строительства и архитектуры 3,1 %</c:v>
                </c:pt>
                <c:pt idx="5">
                  <c:v>Открытость и эффективность работы администрации 1 %</c:v>
                </c:pt>
                <c:pt idx="6">
                  <c:v>Развитие физической культуры и спорта 1,1 %</c:v>
                </c:pt>
                <c:pt idx="7">
                  <c:v>Развитие транспортной системы и охрана окружающей среды 13,3 %</c:v>
                </c:pt>
                <c:pt idx="8">
                  <c:v>Культура 2,8 %</c:v>
                </c:pt>
                <c:pt idx="9">
                  <c:v>Управление финансами 2,4%</c:v>
                </c:pt>
                <c:pt idx="10">
                  <c:v>Формирование современной городской среды 9,4 %</c:v>
                </c:pt>
                <c:pt idx="11">
                  <c:v>Развитие жилищно-коммунального хозяйства 6,2 %</c:v>
                </c:pt>
                <c:pt idx="12">
                  <c:v>Социальная поддержка населения 25,7%</c:v>
                </c:pt>
                <c:pt idx="13">
                  <c:v>Развитие образования 33,6 ,%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 formatCode="0.00%">
                  <c:v>1.0000000000000067E-4</c:v>
                </c:pt>
                <c:pt idx="1">
                  <c:v>1.0000000000000041E-3</c:v>
                </c:pt>
                <c:pt idx="2">
                  <c:v>7.0000000000000114E-3</c:v>
                </c:pt>
                <c:pt idx="3">
                  <c:v>7.0000000000000114E-3</c:v>
                </c:pt>
                <c:pt idx="4">
                  <c:v>3.1000000000000052E-2</c:v>
                </c:pt>
                <c:pt idx="5">
                  <c:v>1.0000000000000005E-2</c:v>
                </c:pt>
                <c:pt idx="6">
                  <c:v>1.0999999999999998E-2</c:v>
                </c:pt>
                <c:pt idx="7">
                  <c:v>0.13300000000000001</c:v>
                </c:pt>
                <c:pt idx="8">
                  <c:v>2.8000000000000001E-2</c:v>
                </c:pt>
                <c:pt idx="9">
                  <c:v>2.4E-2</c:v>
                </c:pt>
                <c:pt idx="10">
                  <c:v>9.4000000000000028E-2</c:v>
                </c:pt>
                <c:pt idx="11">
                  <c:v>6.2000000000000034E-2</c:v>
                </c:pt>
                <c:pt idx="12">
                  <c:v>0.25700000000000001</c:v>
                </c:pt>
                <c:pt idx="13">
                  <c:v>0.33600000000000191</c:v>
                </c:pt>
              </c:numCache>
            </c:numRef>
          </c:val>
        </c:ser>
        <c:firstSliceAng val="0"/>
        <c:holeSize val="30"/>
      </c:doughnut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egendEntry>
        <c:idx val="0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6276416777519067"/>
          <c:y val="0"/>
          <c:w val="0.42870266903352433"/>
          <c:h val="0.99891355674384319"/>
        </c:manualLayout>
      </c:layout>
      <c:spPr>
        <a:gradFill>
          <a:gsLst>
            <a:gs pos="0">
              <a:prstClr val="white"/>
            </a:gs>
            <a:gs pos="50000">
              <a:srgbClr val="6AB0AA">
                <a:lumMod val="60000"/>
                <a:lumOff val="40000"/>
              </a:srgbClr>
            </a:gs>
            <a:gs pos="100000">
              <a:schemeClr val="accent6">
                <a:lumMod val="75000"/>
              </a:schemeClr>
            </a:gs>
          </a:gsLst>
          <a:lin ang="600000" scaled="0"/>
        </a:gradFill>
      </c:spPr>
      <c:txPr>
        <a:bodyPr/>
        <a:lstStyle/>
        <a:p>
          <a:pPr>
            <a:defRPr sz="1300" b="1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4725123364098598E-2"/>
          <c:y val="0"/>
          <c:w val="0.88143795830838312"/>
          <c:h val="0.9341980227313186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spPr>
            <a:gradFill flip="none" rotWithShape="1">
              <a:gsLst>
                <a:gs pos="0">
                  <a:srgbClr val="009999">
                    <a:shade val="30000"/>
                    <a:satMod val="115000"/>
                  </a:srgbClr>
                </a:gs>
                <a:gs pos="50000">
                  <a:srgbClr val="009999">
                    <a:shade val="67500"/>
                    <a:satMod val="115000"/>
                  </a:srgbClr>
                </a:gs>
                <a:gs pos="100000">
                  <a:srgbClr val="0099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contrasting" dir="t"/>
            </a:scene3d>
            <a:sp3d prstMaterial="flat">
              <a:bevelT w="203200" h="203200"/>
            </a:sp3d>
          </c:spPr>
          <c:dLbls>
            <c:dLbl>
              <c:idx val="0"/>
              <c:layout>
                <c:manualLayout>
                  <c:x val="2.4627337426754064E-3"/>
                  <c:y val="-0.18431991977059101"/>
                </c:manualLayout>
              </c:layout>
              <c:showVal val="1"/>
            </c:dLbl>
            <c:dLbl>
              <c:idx val="1"/>
              <c:layout>
                <c:manualLayout>
                  <c:x val="2.7777509839289451E-3"/>
                  <c:y val="-0.12803184979582696"/>
                </c:manualLayout>
              </c:layout>
              <c:showVal val="1"/>
            </c:dLbl>
            <c:dLbl>
              <c:idx val="2"/>
              <c:layout>
                <c:manualLayout>
                  <c:x val="-1.3888754919644741E-3"/>
                  <c:y val="-8.6995266624805501E-2"/>
                </c:manualLayout>
              </c:layout>
              <c:showVal val="1"/>
            </c:dLbl>
            <c:dLbl>
              <c:idx val="3"/>
              <c:layout>
                <c:manualLayout>
                  <c:x val="3.6415193194498392E-3"/>
                  <c:y val="-7.8704361024344804E-2"/>
                </c:manualLayout>
              </c:layout>
              <c:showVal val="1"/>
            </c:dLbl>
            <c:dLbl>
              <c:idx val="4"/>
              <c:layout>
                <c:manualLayout>
                  <c:x val="7.5872337792599117E-4"/>
                  <c:y val="-7.0364961825039596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 01.01.2020 г.</c:v>
                </c:pt>
                <c:pt idx="1">
                  <c:v>на 01.01.2021 г.</c:v>
                </c:pt>
                <c:pt idx="2">
                  <c:v>на 01.01.2022 г.</c:v>
                </c:pt>
                <c:pt idx="3">
                  <c:v>на 01.01.2023 г.</c:v>
                </c:pt>
                <c:pt idx="4">
                  <c:v>на 01.01.2024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8.3000000000000007</c:v>
                </c:pt>
                <c:pt idx="1">
                  <c:v>0</c:v>
                </c:pt>
                <c:pt idx="2">
                  <c:v>12.1</c:v>
                </c:pt>
                <c:pt idx="3">
                  <c:v>12.1</c:v>
                </c:pt>
                <c:pt idx="4">
                  <c:v>0</c:v>
                </c:pt>
              </c:numCache>
            </c:numRef>
          </c:val>
        </c:ser>
        <c:axId val="166025856"/>
        <c:axId val="166044032"/>
        <c:axId val="124217984"/>
      </c:area3DChart>
      <c:catAx>
        <c:axId val="166025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6044032"/>
        <c:crosses val="autoZero"/>
        <c:auto val="1"/>
        <c:lblAlgn val="ctr"/>
        <c:lblOffset val="100"/>
      </c:catAx>
      <c:valAx>
        <c:axId val="16604403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66025856"/>
        <c:crosses val="autoZero"/>
        <c:crossBetween val="midCat"/>
      </c:valAx>
      <c:serAx>
        <c:axId val="124217984"/>
        <c:scaling>
          <c:orientation val="minMax"/>
        </c:scaling>
        <c:delete val="1"/>
        <c:axPos val="b"/>
        <c:tickLblPos val="none"/>
        <c:crossAx val="166044032"/>
        <c:crosses val="autoZero"/>
      </c:ser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AngAx val="1"/>
    </c:view3D>
    <c:plotArea>
      <c:layout>
        <c:manualLayout>
          <c:layoutTarget val="inner"/>
          <c:xMode val="edge"/>
          <c:yMode val="edge"/>
          <c:x val="0"/>
          <c:y val="1.6596209300372349E-2"/>
          <c:w val="0.97210269028871465"/>
          <c:h val="0.709011600861655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2325226873526212E-3"/>
                  <c:y val="-2.04500075144384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1807,9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278874780439345E-2"/>
                  <c:y val="-2.27222305715982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1956,9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473291533002818E-2"/>
                  <c:y val="-2.5775516550734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2067,6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5.5813067183817129E-3"/>
                  <c:y val="-2.7266676685918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1871,2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1807.9</c:v>
                </c:pt>
                <c:pt idx="1">
                  <c:v>1956.9</c:v>
                </c:pt>
                <c:pt idx="2">
                  <c:v>2067.6</c:v>
                </c:pt>
                <c:pt idx="3">
                  <c:v>1871.3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rgbClr val="FF33CC"/>
              </a:solidFill>
            </a:ln>
          </c:spPr>
          <c:dLbls>
            <c:dLbl>
              <c:idx val="0"/>
              <c:layout>
                <c:manualLayout>
                  <c:x val="2.9845679012345812E-2"/>
                  <c:y val="-2.7266698093149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1331,2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8302469135802168E-2"/>
                  <c:y val="-2.99295628112224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1566,2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8564814814814814E-2"/>
                  <c:y val="-2.48643125053442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1677,2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5277777777777757E-2"/>
                  <c:y val="-4.40833972077848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1470,9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1331.2</c:v>
                </c:pt>
                <c:pt idx="1">
                  <c:v>1566.2</c:v>
                </c:pt>
                <c:pt idx="2">
                  <c:v>1677.2</c:v>
                </c:pt>
                <c:pt idx="3">
                  <c:v>1471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33CCFF"/>
            </a:solidFill>
          </c:spPr>
          <c:dLbls>
            <c:dLbl>
              <c:idx val="0"/>
              <c:layout>
                <c:manualLayout>
                  <c:x val="2.1013414989792981E-2"/>
                  <c:y val="-4.12905766709064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476,7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837367551278722E-2"/>
                  <c:y val="-3.40834199074911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390,7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3786089238845143E-2"/>
                  <c:y val="-3.40834199074911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390,4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8677943034898542E-2"/>
                  <c:y val="-3.0059518630027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400,3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476.7</c:v>
                </c:pt>
                <c:pt idx="1">
                  <c:v>390.7</c:v>
                </c:pt>
                <c:pt idx="2">
                  <c:v>390.4</c:v>
                </c:pt>
                <c:pt idx="3">
                  <c:v>400.3</c:v>
                </c:pt>
              </c:numCache>
            </c:numRef>
          </c:val>
        </c:ser>
        <c:shape val="cylinder"/>
        <c:axId val="115924352"/>
        <c:axId val="115942528"/>
        <c:axId val="0"/>
      </c:bar3DChart>
      <c:catAx>
        <c:axId val="115924352"/>
        <c:scaling>
          <c:orientation val="minMax"/>
        </c:scaling>
        <c:axPos val="b"/>
        <c:tickLblPos val="nextTo"/>
        <c:crossAx val="115942528"/>
        <c:crosses val="autoZero"/>
        <c:auto val="1"/>
        <c:lblAlgn val="ctr"/>
        <c:lblOffset val="100"/>
      </c:catAx>
      <c:valAx>
        <c:axId val="115942528"/>
        <c:scaling>
          <c:orientation val="minMax"/>
        </c:scaling>
        <c:delete val="1"/>
        <c:axPos val="l"/>
        <c:numFmt formatCode="0.0" sourceLinked="1"/>
        <c:tickLblPos val="none"/>
        <c:crossAx val="115924352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6.8602133638267837E-2"/>
          <c:y val="0.79795888031559559"/>
          <c:w val="0.77846996666312884"/>
          <c:h val="0.2020410646170142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52.9</c:v>
                </c:pt>
                <c:pt idx="1">
                  <c:v>47.1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66016663998117864"/>
          <c:y val="2.5184221589421851E-2"/>
        </c:manualLayout>
      </c:layout>
    </c:title>
    <c:plotArea>
      <c:layout>
        <c:manualLayout>
          <c:layoutTarget val="inner"/>
          <c:xMode val="edge"/>
          <c:yMode val="edge"/>
          <c:x val="0.59726840057112451"/>
          <c:y val="0.20744682391579491"/>
          <c:w val="0.38145916738991459"/>
          <c:h val="0.657688219637780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51.4</c:v>
                </c:pt>
                <c:pt idx="1">
                  <c:v>48.6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doughnutChart>
        <c:varyColors val="1"/>
        <c:firstSliceAng val="0"/>
        <c:holeSize val="50"/>
      </c:doughnut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53000666678899311"/>
          <c:y val="0.11086069801768057"/>
        </c:manualLayout>
      </c:layout>
    </c:title>
    <c:plotArea>
      <c:layout>
        <c:manualLayout>
          <c:layoutTarget val="inner"/>
          <c:xMode val="edge"/>
          <c:yMode val="edge"/>
          <c:x val="0.49771354181248484"/>
          <c:y val="0.34231178036223897"/>
          <c:w val="0.38145916738991459"/>
          <c:h val="0.657688219637780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49.2</c:v>
                </c:pt>
                <c:pt idx="1">
                  <c:v>50.8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3.0832246975082491E-2"/>
          <c:y val="1.9959032074432863E-3"/>
          <c:w val="0.96740763552544395"/>
          <c:h val="0.6269417770188060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pPr>
              <a:solidFill>
                <a:srgbClr val="92D050"/>
              </a:solidFill>
            </c:spPr>
          </c:marker>
          <c:dLbls>
            <c:dLbl>
              <c:idx val="0"/>
              <c:layout>
                <c:manualLayout>
                  <c:x val="0"/>
                  <c:y val="6.32094341324722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5.53082548659140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-7.4073555623990969E-3"/>
                  <c:y val="3.95058963327951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4073555623990969E-3"/>
                  <c:y val="8.69129719321493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4073555623990969E-3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</c:ser>
        <c:dLbls>
          <c:showVal val="1"/>
        </c:dLbls>
        <c:marker val="1"/>
        <c:axId val="133698304"/>
        <c:axId val="133699840"/>
      </c:lineChart>
      <c:catAx>
        <c:axId val="133698304"/>
        <c:scaling>
          <c:orientation val="minMax"/>
        </c:scaling>
        <c:axPos val="b"/>
        <c:numFmt formatCode="General" sourceLinked="1"/>
        <c:majorTickMark val="none"/>
        <c:tickLblPos val="nextTo"/>
        <c:crossAx val="133699840"/>
        <c:crosses val="autoZero"/>
        <c:auto val="1"/>
        <c:lblAlgn val="ctr"/>
        <c:lblOffset val="100"/>
      </c:catAx>
      <c:valAx>
        <c:axId val="1336998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3698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7934782608695704E-2"/>
          <c:y val="0.88888266748789169"/>
          <c:w val="0.84042678033164298"/>
          <c:h val="8.6565310221156266E-2"/>
        </c:manualLayout>
      </c:layout>
      <c:spPr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70000"/>
            </a:schemeClr>
          </a:contourClr>
        </a:sp3d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4728674540682712E-2"/>
          <c:y val="2.5914268661589242E-2"/>
          <c:w val="0.94527132545931769"/>
          <c:h val="0.658844162402890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687.3</c:v>
                </c:pt>
                <c:pt idx="1">
                  <c:v>733.7</c:v>
                </c:pt>
                <c:pt idx="2">
                  <c:v>787</c:v>
                </c:pt>
                <c:pt idx="3">
                  <c:v>805.5</c:v>
                </c:pt>
                <c:pt idx="4">
                  <c:v>824.1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409.6</c:v>
                </c:pt>
                <c:pt idx="1">
                  <c:v>327.5</c:v>
                </c:pt>
                <c:pt idx="2">
                  <c:v>307.2</c:v>
                </c:pt>
                <c:pt idx="3">
                  <c:v>248</c:v>
                </c:pt>
                <c:pt idx="4">
                  <c:v>224.2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транферты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60.6</c:v>
                </c:pt>
                <c:pt idx="1">
                  <c:v>62.8</c:v>
                </c:pt>
                <c:pt idx="2">
                  <c:v>47.3</c:v>
                </c:pt>
                <c:pt idx="3">
                  <c:v>1.2</c:v>
                </c:pt>
                <c:pt idx="4">
                  <c:v>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366.8</c:v>
                </c:pt>
                <c:pt idx="1">
                  <c:v>210.6</c:v>
                </c:pt>
                <c:pt idx="2">
                  <c:v>424.7</c:v>
                </c:pt>
                <c:pt idx="3">
                  <c:v>622.5</c:v>
                </c:pt>
                <c:pt idx="4">
                  <c:v>421.4</c:v>
                </c:pt>
              </c:numCache>
            </c:numRef>
          </c:val>
        </c:ser>
        <c:dLbls>
          <c:showVal val="1"/>
        </c:dLbls>
        <c:axId val="133795840"/>
        <c:axId val="133797376"/>
      </c:barChart>
      <c:catAx>
        <c:axId val="133795840"/>
        <c:scaling>
          <c:orientation val="minMax"/>
        </c:scaling>
        <c:axPos val="b"/>
        <c:majorTickMark val="none"/>
        <c:tickLblPos val="nextTo"/>
        <c:crossAx val="133797376"/>
        <c:crosses val="autoZero"/>
        <c:auto val="1"/>
        <c:lblAlgn val="ctr"/>
        <c:lblOffset val="100"/>
      </c:catAx>
      <c:valAx>
        <c:axId val="1337973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379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628872631591817"/>
          <c:y val="0.81394755426589982"/>
          <c:w val="0.78306855244990103"/>
          <c:h val="0.18605244573410581"/>
        </c:manualLayout>
      </c:layout>
      <c:txPr>
        <a:bodyPr/>
        <a:lstStyle/>
        <a:p>
          <a:pPr>
            <a:defRPr sz="1100"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10"/>
      <c:hPercent val="77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CCCC"/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8550664799103243E-2"/>
                  <c:y val="0.2065384679409864"/>
                </c:manualLayout>
              </c:layout>
              <c:showVal val="1"/>
            </c:dLbl>
            <c:dLbl>
              <c:idx val="1"/>
              <c:layout>
                <c:manualLayout>
                  <c:x val="2.0096553532361828E-2"/>
                  <c:y val="0.21032518307438094"/>
                </c:manualLayout>
              </c:layout>
              <c:showVal val="1"/>
            </c:dLbl>
            <c:dLbl>
              <c:idx val="2"/>
              <c:layout>
                <c:manualLayout>
                  <c:x val="1.5458887332586121E-2"/>
                  <c:y val="0.23308387447279574"/>
                </c:manualLayout>
              </c:layout>
              <c:showVal val="1"/>
            </c:dLbl>
            <c:dLbl>
              <c:idx val="3"/>
              <c:layout>
                <c:manualLayout>
                  <c:x val="1.8550664799103243E-2"/>
                  <c:y val="0.23956336060847741"/>
                </c:manualLayout>
              </c:layout>
              <c:showVal val="1"/>
            </c:dLbl>
            <c:dLbl>
              <c:idx val="4"/>
              <c:layout>
                <c:manualLayout>
                  <c:x val="2.3188330998879049E-2"/>
                  <c:y val="0.21246010499442847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1842.3</c:v>
                </c:pt>
                <c:pt idx="1">
                  <c:v>1866.2</c:v>
                </c:pt>
                <c:pt idx="2">
                  <c:v>1956.9</c:v>
                </c:pt>
                <c:pt idx="3">
                  <c:v>2055.5</c:v>
                </c:pt>
                <c:pt idx="4">
                  <c:v>1871.3</c:v>
                </c:pt>
              </c:numCache>
            </c:numRef>
          </c:val>
        </c:ser>
        <c:dLbls>
          <c:showVal val="1"/>
        </c:dLbls>
        <c:gapWidth val="0"/>
        <c:gapDepth val="0"/>
        <c:shape val="cylinder"/>
        <c:axId val="133856640"/>
        <c:axId val="133858432"/>
        <c:axId val="0"/>
      </c:bar3DChart>
      <c:catAx>
        <c:axId val="13385664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858432"/>
        <c:crosses val="autoZero"/>
        <c:auto val="1"/>
        <c:lblAlgn val="ctr"/>
        <c:lblOffset val="100"/>
        <c:tickLblSkip val="1"/>
        <c:tickMarkSkip val="1"/>
      </c:catAx>
      <c:valAx>
        <c:axId val="133858432"/>
        <c:scaling>
          <c:orientation val="minMax"/>
          <c:min val="1500"/>
        </c:scaling>
        <c:delete val="1"/>
        <c:axPos val="l"/>
        <c:numFmt formatCode="General" sourceLinked="1"/>
        <c:tickLblPos val="none"/>
        <c:crossAx val="133856640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0.46154</cdr:x>
      <cdr:y>0.49305</cdr:y>
    </cdr:from>
    <cdr:to>
      <cdr:x>0.80769</cdr:x>
      <cdr:y>0.69884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714512" y="1143008"/>
          <a:ext cx="1285884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ru-RU" sz="2500" dirty="0" smtClean="0"/>
            <a:t>50,0 %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0.48276</cdr:y>
    </cdr:from>
    <cdr:to>
      <cdr:x>0.44</cdr:x>
      <cdr:y>0.71303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57190" y="1000135"/>
          <a:ext cx="121444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500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</cdr:x>
      <cdr:y>0.44828</cdr:y>
    </cdr:from>
    <cdr:to>
      <cdr:x>0.71451</cdr:x>
      <cdr:y>0.66069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143008" y="1006804"/>
          <a:ext cx="1409128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50,0</a:t>
          </a:r>
          <a:r>
            <a:rPr lang="ru-RU" sz="2000" dirty="0" smtClean="0"/>
            <a:t>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B07DF-2472-481D-B079-56DD1661F17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848C8-F97B-4B74-8C19-F96604D66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84965F-707A-4519-B564-3D3F1EFB0C57}" type="datetimeFigureOut">
              <a:rPr lang="fr-FR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269F5-E4B4-4C4B-B252-CC965B7930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981200"/>
            <a:ext cx="5888736" cy="264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663441"/>
            <a:ext cx="5891022" cy="2531533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19AA6-96EE-4D0E-9159-7E58DADB6FCE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E0445-00CE-420A-B900-FBA46E6ABAD0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320803"/>
            <a:ext cx="1543050" cy="752810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320803"/>
            <a:ext cx="4514850" cy="752810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585B4-2388-41C9-9195-62B0BBE9CFC9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 userDrawn="1"/>
        </p:nvSpPr>
        <p:spPr>
          <a:xfrm>
            <a:off x="154268" y="281530"/>
            <a:ext cx="6549464" cy="9342945"/>
          </a:xfrm>
          <a:prstGeom prst="roundRect">
            <a:avLst>
              <a:gd name="adj" fmla="val 1377"/>
            </a:avLst>
          </a:prstGeom>
          <a:solidFill>
            <a:schemeClr val="bg1"/>
          </a:solidFill>
          <a:ln w="3175">
            <a:solidFill>
              <a:schemeClr val="accent6">
                <a:lumMod val="75000"/>
                <a:alpha val="39000"/>
              </a:schemeClr>
            </a:solidFill>
          </a:ln>
          <a:effectLst>
            <a:outerShdw blurRad="63500" sx="102000" sy="102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 userDrawn="1"/>
        </p:nvGrpSpPr>
        <p:grpSpPr>
          <a:xfrm>
            <a:off x="234410" y="425470"/>
            <a:ext cx="6338861" cy="832095"/>
            <a:chOff x="131572" y="213830"/>
            <a:chExt cx="8451814" cy="843482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16200000" flipH="1">
              <a:off x="-121232" y="466636"/>
              <a:ext cx="843479" cy="3378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98019" y="213830"/>
              <a:ext cx="8085367" cy="84348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5000">
                  <a:schemeClr val="accent6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331945" y="9172222"/>
            <a:ext cx="394779" cy="527402"/>
          </a:xfr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9245" y="445284"/>
            <a:ext cx="5705818" cy="784766"/>
          </a:xfrm>
        </p:spPr>
        <p:txBody>
          <a:bodyPr/>
          <a:lstStyle>
            <a:lvl1pPr algn="l">
              <a:lnSpc>
                <a:spcPts val="2000"/>
              </a:lnSpc>
              <a:defRPr lang="ru-RU" sz="2000" kern="1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110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396700"/>
            <a:ext cx="6172200" cy="84522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7E99-346B-4970-A0C9-D726856D9DE6}" type="datetimeFigureOut">
              <a:rPr lang="fr-FR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2A85-5947-46F2-98AB-4188733B85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EC770-60F9-4071-860B-C1BE15C56A92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901952"/>
            <a:ext cx="5829300" cy="196799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906738"/>
            <a:ext cx="5829300" cy="2180695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F7021-FE3D-4F38-BEB0-2748EC1EC33D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773456"/>
            <a:ext cx="3028950" cy="640588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773456"/>
            <a:ext cx="3028950" cy="640588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E4891A-6423-4E56-BBDF-DA9CFAE9B2E0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679803"/>
            <a:ext cx="3030141" cy="952397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686317"/>
            <a:ext cx="3031331" cy="94588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632201"/>
            <a:ext cx="3030141" cy="555492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632201"/>
            <a:ext cx="3031331" cy="555492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5B58B-4843-4057-909D-2F022CB504BD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229350" cy="1651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5D30E-45F3-410F-A06B-9D51EDCAAA18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DBED-B3A0-4A78-94EF-BB83DBAB978E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42953"/>
            <a:ext cx="2057400" cy="167851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421467"/>
            <a:ext cx="2057400" cy="6604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421467"/>
            <a:ext cx="3833813" cy="6604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F4FD8-33E4-438B-A889-2E8549C88AD6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600556"/>
            <a:ext cx="3943350" cy="59436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741889"/>
            <a:ext cx="116586" cy="22453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107"/>
            <a:ext cx="1659636" cy="2286008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86022"/>
            <a:ext cx="1657350" cy="3147907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5FEFE-5D8E-41FE-A7D5-BCBF8F139BEA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9181396"/>
            <a:ext cx="457200" cy="527402"/>
          </a:xfrm>
        </p:spPr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732636"/>
            <a:ext cx="3463290" cy="56794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8401757"/>
            <a:ext cx="6872288" cy="15042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6" y="8984193"/>
            <a:ext cx="3571875" cy="9218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10318"/>
            <a:ext cx="6872288" cy="15042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6" y="-10319"/>
            <a:ext cx="3571875" cy="9218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795693"/>
            <a:ext cx="6172200" cy="6339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38BE009-9004-4004-A7BF-5F7BDBF905CB}" type="datetime1">
              <a:rPr lang="fr-FR" smtClean="0"/>
              <a:pPr>
                <a:defRPr/>
              </a:pPr>
              <a:t>15/12/2021</a:t>
            </a:fld>
            <a:endParaRPr lang="fr-C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9181396"/>
            <a:ext cx="2514600" cy="5274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9181396"/>
            <a:ext cx="571500" cy="52740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2" name="Группа 1"/>
          <p:cNvGrpSpPr/>
          <p:nvPr/>
        </p:nvGrpSpPr>
        <p:grpSpPr>
          <a:xfrm>
            <a:off x="-14262" y="292367"/>
            <a:ext cx="6885411" cy="93776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Microsoft_Office_Excel_97-200315.xls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tags" Target="../tags/tag5.xml"/><Relationship Id="rId7" Type="http://schemas.openxmlformats.org/officeDocument/2006/relationships/chart" Target="../charts/char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19" Type="http://schemas.openxmlformats.org/officeDocument/2006/relationships/image" Target="../media/image25.jpe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image" Target="../media/image26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9.xml"/><Relationship Id="rId4" Type="http://schemas.openxmlformats.org/officeDocument/2006/relationships/chart" Target="../charts/chart1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chart" Target="../charts/chart18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0108" y="452406"/>
            <a:ext cx="5518586" cy="871543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72" y="1881166"/>
            <a:ext cx="5888038" cy="5257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проекту решения Думы города-курорта Железноводска Ставропольского края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бюджете города-курорта Железноводска Ставропольского края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2023-2024 годов»</a:t>
            </a: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152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10800000" lon="0" rev="0"/>
            </a:camera>
            <a:lightRig rig="threePt" dir="t"/>
          </a:scene3d>
        </p:spPr>
      </p:pic>
      <p:pic>
        <p:nvPicPr>
          <p:cNvPr id="1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22" y="823914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42" y="0"/>
            <a:ext cx="6357958" cy="952503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города-курорта Железноводска Ставропольского края на 2022 год и плановый период 2023 и 2024 годов</a:t>
            </a:r>
          </a:p>
          <a:p>
            <a:pPr marL="177800" indent="-177800"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Содействие достижению национальных целей развития посредством реализации муниципальных программ города-курорта Железноводска Ставропольского края, включающих в себя муниципальные  составляющие национальных проектов. При реализации интегрированных в структуру муниципальных программ национальных проектов, особое внимание будет сосредоточено на повышении качества управления муниципальными программами.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Повышение эффективности и результативности бюджетных расходов.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этой целью необходимо проведение мероприятий: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безусловное исполнение принятых бюджетных обязательств;</a:t>
            </a:r>
          </a:p>
          <a:p>
            <a:pPr marL="269875" lvl="1" indent="-92075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обеспечение режима экономного и рационального использования бюджетных средств;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обеспечение соблюдения норматива формирования расходов;</a:t>
            </a:r>
          </a:p>
          <a:p>
            <a:pPr marL="17780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повышение качества оказания муниципальных и т.д.;</a:t>
            </a:r>
          </a:p>
          <a:p>
            <a:pPr marL="17780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Развитие инициативного бюджетирования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инициативного бюджетирования применяется в целях прямого вовлечения жителей города в решение приоритетных вопросов местного значения, принятия конкретных решений по расходованию бюджетных средств и осуществления общественного контроля эффективности и результативности их использования.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Сохранение высокого уровня открытости бюджетных данных, характеризующих прозрачность бюджетного процесса в городе-курорте Железноводске Ставропольского края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обеспечения открытости и прозрачности бюджетного процесса необходимо продолжить работу по своевременному размещению информации на Едином портале бюджетной системы, официальном сайте Думы города, в средствах массовой информации.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Развитие информационных технологий в сфере управления муниципальными финансами города-курорта Железноводска Ставропольского края.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В целях развития информационных технологий в сфере управления  муниципальными финансами города будет осуществлено обеспечение перехода на новый качественный уровень управления муниципальными финансами.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города-курорта Железноводска Ставропольского края на 2022 год и плановый период 2023 и 2024 годов</a:t>
            </a:r>
          </a:p>
          <a:p>
            <a:pPr indent="358775"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инвестиционной  и инновационной активности хозяйствующих субъектов, осуществляющих деятельность на территории города-курорта Железноводска Ставропольского края.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направлении продолжится реализация комплекса мер, направленных на формирование благоприятного инвестиционного климата и развитие конкурентоспособной экономики города.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Оценка эффективности налоговых расходов бюджета города.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города-курорта Железноводска Ставропольского края от 08 мая 2020 г. № 345 «Об утверждении Порядка оценки налоговых расходов города-курорта Железноводска Ставропольского края» определены общие требования к оценке эффективности налоговых расходов бюджета города.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Повышение эффективности управления муниципальными активами.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направлении следует провести: </a:t>
            </a:r>
          </a:p>
          <a:p>
            <a:pPr marL="360363" lvl="1" indent="-182563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инвентаризацию объектов недвижимого имущества, находящегося в муниципальной собственности города-курорта Железноводска Ставропольского края;</a:t>
            </a:r>
          </a:p>
          <a:p>
            <a:pPr marL="360363" lvl="1" indent="-182563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мониторинг финансово-хозяйственной деятельности муниципальных предприятий с целью увеличения их финансового результата.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Совершенствование администрирования налоговых и неналоговых доходов.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Повышению качества администрирования налоговых и неналоговых доходов бюджета города будет способствовать безусловное выполнение главными администраторами доходов бюджета города бюджетных полномочий в части обеспечения ими точности планирования и контроля за поступлением в бюджет города администрируемых налогов и сборов.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166654"/>
            <a:ext cx="5929354" cy="928694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города-курорта Железноводска Ставропольского края на 2022 год и плановый период 2023 и 2024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Поддержание объема муниципального долга на оптимальном уровне, в рамках которого предполагается: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установление и исполнение расходных обязательств города в пределах полномочий, отнесенных к полномочиям органов местного самоуправления; 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проведение мероприятий, направленных на рост доходной и оптимизацию расходной частей бюджета города и приводящих к сокращению дефицита бюджета города и темпов прироста муниципального долга;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осуществление мониторинга использования бюджетных ассигнований получателями средств бюджета города в целях своевременного принятия решения о сокращении невостребованных бюджетных ассигнований и объема заимствований при исполнении бюджета города;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направление остатков средств на едином счете бюджета города, образовавшихся на начало текущего финансового года, и дополнительных доходов, поступивших сверх утвержденных годовых назначений, при исполнении бюджета города на сокращение дефицита бюджета города в целях снижения объема муниципального долга.</a:t>
            </a:r>
          </a:p>
          <a:p>
            <a:pPr marL="188913" lvl="1" indent="-6350" algn="just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Минимизация стоимости обслуживания муниципального долга, в рамках которой предполагается: управление ликвидностью единого счета бюджета города;</a:t>
            </a:r>
          </a:p>
          <a:p>
            <a:pPr marL="360363" lvl="1" indent="-177800" algn="just">
              <a:buFont typeface="Arial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проведение анализа процентных ставок  на рынке кредитов в целях минимизации расходов бюджета; </a:t>
            </a:r>
          </a:p>
          <a:p>
            <a:pPr marL="360363" lvl="1" indent="-177800" algn="just">
              <a:buFont typeface="Arial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осуществление заимствований в кредитных организациях.</a:t>
            </a:r>
          </a:p>
          <a:p>
            <a:pPr marL="188913" lvl="1" indent="-6350" algn="just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tabLst>
                <a:tab pos="90488" algn="l"/>
                <a:tab pos="360363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Равномерное распределение платежей, связанных с погашением и обслуживанием муниципального долга, в рамках которого предполагается: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проведение анализа сроков погашения действующих долговых обязательств города-курорта Железноводска Ставропольского края и выявление пиков платежей;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планирование графиков погашения долговых обязательств города-курорта Железноводска Ставропольского края.</a:t>
            </a:r>
          </a:p>
          <a:p>
            <a:pPr algn="just" eaLnBrk="1" hangingPunct="1">
              <a:defRPr/>
            </a:pPr>
            <a:endParaRPr lang="ru-RU" sz="1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8" y="0"/>
            <a:ext cx="5929354" cy="923928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города-курорта Железноводска Ставропольского края на 2022 год и плановый период 2023 и 2024 годов в сравнении с 2020 и 2021 годами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6" name="Object 92"/>
          <p:cNvGraphicFramePr>
            <a:graphicFrameLocks noChangeAspect="1"/>
          </p:cNvGraphicFramePr>
          <p:nvPr/>
        </p:nvGraphicFramePr>
        <p:xfrm>
          <a:off x="650815" y="5810256"/>
          <a:ext cx="5707143" cy="361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357826" y="6096008"/>
            <a:ext cx="1143008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2918" y="2319978"/>
          <a:ext cx="5934852" cy="3418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7256"/>
                <a:gridCol w="428628"/>
                <a:gridCol w="428628"/>
                <a:gridCol w="642942"/>
                <a:gridCol w="571504"/>
                <a:gridCol w="357190"/>
                <a:gridCol w="500066"/>
                <a:gridCol w="500066"/>
                <a:gridCol w="428628"/>
                <a:gridCol w="428628"/>
                <a:gridCol w="428628"/>
                <a:gridCol w="362688"/>
              </a:tblGrid>
              <a:tr h="3708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2020 год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на 2021 год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Проект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1905,9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1807,9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+149,0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2067,6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1677,2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-206,3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-184,2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 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-58,3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500702" y="1881166"/>
            <a:ext cx="1143008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238092"/>
            <a:ext cx="5929354" cy="9358378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6" y="2452670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85794" y="2809860"/>
          <a:ext cx="5786476" cy="6392894"/>
        </p:xfrm>
        <a:graphic>
          <a:graphicData uri="http://schemas.openxmlformats.org/drawingml/2006/table">
            <a:tbl>
              <a:tblPr/>
              <a:tblGrid>
                <a:gridCol w="1365598"/>
                <a:gridCol w="921022"/>
                <a:gridCol w="920996"/>
                <a:gridCol w="859620"/>
                <a:gridCol w="859620"/>
                <a:gridCol w="859620"/>
              </a:tblGrid>
              <a:tr h="489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фактическое исполнение за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2020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ожидаемые поступления за 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 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СОБСТВЕННЫЕ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390,6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476,7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390,7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390,4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400,3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334,3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411,6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329,8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338,0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348,0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186,3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169,0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165,9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169,8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175,7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Акцизы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5,9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31,2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31,4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13,2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5,7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29,6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23,7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41,6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42,6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43,1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88,3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164,9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69,3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71,9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74,7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Задолженность по отменным налогам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Государственная пошлина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56,3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65,1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60,9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52,4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52,3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41,5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48,5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47,2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46,2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46,1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6" y="2095480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85794" y="2524108"/>
          <a:ext cx="5786476" cy="6835140"/>
        </p:xfrm>
        <a:graphic>
          <a:graphicData uri="http://schemas.openxmlformats.org/drawingml/2006/table">
            <a:tbl>
              <a:tblPr/>
              <a:tblGrid>
                <a:gridCol w="1365598"/>
                <a:gridCol w="921022"/>
                <a:gridCol w="920996"/>
                <a:gridCol w="859620"/>
                <a:gridCol w="859620"/>
                <a:gridCol w="859620"/>
              </a:tblGrid>
              <a:tr h="489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фактическое исполнение за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2020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ожидаемые поступления за 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 проект плана на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СОБСТВЕННЫЕ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390,6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476,7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390,7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390,4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400,3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334,3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411,6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329,8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338,0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348,0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56,3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65,1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60,9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52,4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52,3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1524,3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334,6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1566,2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677,2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1470,9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Дотации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409,6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327,5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307,2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248,0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224,2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Субсидии бюджетам бюджетной системы Российской Федерации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366,8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210,6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424,7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622,5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421,4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687,3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733,7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787,0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805,5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824,1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Иные межбюджетные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трансферты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60,6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62,8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47,3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Прочие безвозмездные поступления в бюджеты городских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округов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Возврат остатков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-10,2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-4,3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                                        ИТОГО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905,9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1807,9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956,9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2067,6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1871,2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6" y="2095480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Содержимое 8"/>
          <p:cNvGraphicFramePr>
            <a:graphicFrameLocks/>
          </p:cNvGraphicFramePr>
          <p:nvPr/>
        </p:nvGraphicFramePr>
        <p:xfrm>
          <a:off x="0" y="3309926"/>
          <a:ext cx="6858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6" y="2095480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" y="2881298"/>
          <a:ext cx="9429792" cy="5715040"/>
        </p:xfrm>
        <a:graphic>
          <a:graphicData uri="http://schemas.openxmlformats.org/presentationml/2006/ole">
            <p:oleObj spid="_x0000_s1026" name="Worksheet" r:id="rId3" imgW="6229425" imgH="320033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6" y="2095480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51" name="Object 4"/>
          <p:cNvGraphicFramePr>
            <a:graphicFrameLocks noGrp="1" noChangeAspect="1"/>
          </p:cNvGraphicFramePr>
          <p:nvPr/>
        </p:nvGraphicFramePr>
        <p:xfrm>
          <a:off x="0" y="2881298"/>
          <a:ext cx="7429526" cy="3786214"/>
        </p:xfrm>
        <a:graphic>
          <a:graphicData uri="http://schemas.openxmlformats.org/presentationml/2006/ole">
            <p:oleObj spid="_x0000_s2051" name="Worksheet" r:id="rId3" imgW="8858160" imgH="33527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80968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Наибольший удельный вес в доходной части бюджета города из числа налоговых доходов занимает НДФЛ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356908" y="6305610"/>
            <a:ext cx="6387197" cy="2362166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Доходы бюджета города по налогу на доходы физических лиц в 2022 году составят 165,9 млн. руб.,      в 2023 году – 169,8 млн. руб., 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2024 году – 175,7 млн. руб.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При расчете учитывался норматив отчислений в бюджет города в размере 27%. 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8" y="3595678"/>
          <a:ext cx="2571768" cy="232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71612" y="5024438"/>
            <a:ext cx="12144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50,0 %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571612" y="1809728"/>
          <a:ext cx="3714776" cy="231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554915" y="5144368"/>
          <a:ext cx="2322634" cy="9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286124" y="4024306"/>
          <a:ext cx="3571876" cy="224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70" y="523844"/>
            <a:ext cx="5518586" cy="871543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ЖЕЛЕЗНОВОДСКЕ</a:t>
            </a: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 - широко известный бальнеологический курорт Кавказских Минеральных Вод, расположенный у подножия горы Железная, на высоте 570-650 м над уровнем моря, в долине небольших рек Джеймук и Кучук. На территории курорта находится свыше 20 углекислых сульфатно-гидрокарбонатных кальциево-натриевых минеральных источников (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Славяновский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Смирновский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 др.), активно применяемых в лечении заболеваний органов пищеварения, почек, мочевыводящих путей и нарушений обмена веществ. Железноводские источники уникальны, так как кальциевые воды с высокой температурой крайне редко встречаются в природе. Температура некоторых минеральных источников превышает 50 градусов по Цельсию. В Европе нет подобных минеральных вод. Минеральные воды «Славяновская» и «Смирновская», помимо своих полезных свойств, по праву считаются одними из самых вкусных. Для лечения используется также иловая грязь Тамбуканского озера. Именно тут находится единственный на Кавказских Минеральных Водах лесопарк естественного происхождения, в котором произрастают растения степного, лесного и субальпийского поясов. Климат в Железноводске горно-степной, умеренно-сухой. Чистый ионизированный воздух и густые дубово-грабовые и буковые леса уберегают этот курорт от изнуряющего летнего зноя. Здесь проложено множество активных и экскурсионных маршрутов, знакомящих с уникальными достопримечательностями Кавказа. </a:t>
            </a:r>
          </a:p>
          <a:p>
            <a:pPr indent="45085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 — самый маленький и тихий среди городов-курортов Кавказских Минеральных Вод. Население города  более пятидесяти тысяч человек, но, несмотря на небольшие размеры, это город имеет хорошо развитую инфраструктуру. </a:t>
            </a:r>
          </a:p>
          <a:p>
            <a:pPr indent="45085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с тем, Железноводск — самый большой по занимаемой территории город Кавказских Минеральных Вод (93 га). В административные границы Железноводска входят: курортный поселок Иноземцево, поселок Капельница, станция Бештау, хутор Р.Люксембург.</a:t>
            </a:r>
          </a:p>
          <a:p>
            <a:pPr indent="45085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 — самый динамично развивающийся курорт Кавминвод. В 2003 году ему присвоено звание «Лучший город России» среди малых городов. В 2020 году был проведен Всероссийский конкурс «Лучшая муниципальная практика», где Железноводск занял 1 место и получил 75 млн.рублей для внедрения системы «Умный город».В 2021 году  во  Всероссийском конкурсе  « Лучшая муниципальная  практика» город занял призовое место  с получением денежной премии  в размере 20 млн. руб., которая направлена на развитие города.    </a:t>
            </a:r>
          </a:p>
          <a:p>
            <a:pPr indent="450850" algn="just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8" y="1166786"/>
            <a:ext cx="6357982" cy="621510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Значительный удельный вес в доходной части бюджета города из числа налоговых доходов занимают налоги на имущество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8284" y="2872779"/>
            <a:ext cx="4500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%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604" y="7239016"/>
            <a:ext cx="2500330" cy="200022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земельному налогу в 2022 году ниже уровня ожидаемых поступлений в 2021 году  на 95,6 млн. руб. </a:t>
            </a: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14686" y="7239016"/>
            <a:ext cx="3326770" cy="206309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налогу на имущество физических лиц в 20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году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 уровня ожидаемых поступлений в 2021 году на 17,9 млн.руб. 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2952736"/>
          <a:ext cx="721523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города-курорта Железноводска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00636" y="180972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graphicFrame>
        <p:nvGraphicFramePr>
          <p:cNvPr id="10" name="Object 3"/>
          <p:cNvGraphicFramePr>
            <a:graphicFrameLocks noGrp="1" noChangeAspect="1"/>
          </p:cNvGraphicFramePr>
          <p:nvPr/>
        </p:nvGraphicFramePr>
        <p:xfrm>
          <a:off x="357166" y="2171700"/>
          <a:ext cx="6643734" cy="3495680"/>
        </p:xfrm>
        <a:graphic>
          <a:graphicData uri="http://schemas.openxmlformats.org/presentationml/2006/ole">
            <p:oleObj spid="_x0000_s4098" name="Worksheet" r:id="rId3" imgW="8581950" imgH="3324135" progId="Excel.Sheet.8">
              <p:embed/>
            </p:oleObj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57166" y="6238884"/>
            <a:ext cx="3214710" cy="265631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Основную долю неналоговых доходов составляют доходы от использования имущества находящегося в муниципальной собственности, которые в 2021 году составят 48,5 млн. руб., в 2022 году - 47,2 млн. руб., в 2023 году - 46,2 млн. руб., в 2024 году - 46,1 млн.руб.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7628" y="6238884"/>
            <a:ext cx="2571768" cy="272775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  ожидаемые в 2021 году составят 16,5 млн. руб., в 2022 году – 13,7 млн. руб., в 2023 году – 6,1 млн. руб., в 2024 году - 6,1 млн.руб.</a:t>
            </a: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/>
        </p:nvGraphicFramePr>
        <p:xfrm>
          <a:off x="0" y="2311400"/>
          <a:ext cx="6654800" cy="3048000"/>
        </p:xfrm>
        <a:graphic>
          <a:graphicData uri="http://schemas.openxmlformats.org/presentationml/2006/ole">
            <p:oleObj spid="_x0000_s5123" name="Worksheet" r:id="rId3" imgW="4991220" imgH="2286000" progId="Excel.Sheet.8">
              <p:embed/>
            </p:oleObj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86322" y="252410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90" y="6667512"/>
            <a:ext cx="6464198" cy="186352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находящегося в муниципальной собственности ожидаемые в 2022 году составят  47,2 млн. руб.,                  в 2023 году – 46,2 млн. руб., в 2024 году – 46,1 млн. руб.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9003" y="736654"/>
            <a:ext cx="5094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безвозмездных поступлений в бюджет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города-курорта Железноводска Ставропольского края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855056"/>
          <a:ext cx="7536656" cy="707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назначения по расходам бюджета города-курорта Железноводска на 2022 год составят 1 956,9 млн. рублей, на 2023 год – 2 055,5 млн. рублей, в том числе условно утвержденные расходы – 15,7 млн. рублей, и на 2024 год – 1 871,3 млн. рублей, в том числе условно утвержденные расходы – 31,2 млн. рублей.</a:t>
            </a: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в 2022 году возрастут на 90,7 млн. рублей относительно расходов 2021 года и увеличатся на 114,6 млн. рублей относительно расходов 2020 года, в 2023 году возрастут на 98,6 млн. рублей относительно уровня 2022 года, в 2024 году уменьшатся на 184,2 млн. рублей относительно уровня 2023 года. </a:t>
            </a: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города-курорта Железноводска Ставропольского края за 2020-2024 года</a:t>
            </a: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92"/>
          <p:cNvGraphicFramePr>
            <a:graphicFrameLocks noChangeAspect="1"/>
          </p:cNvGraphicFramePr>
          <p:nvPr/>
        </p:nvGraphicFramePr>
        <p:xfrm>
          <a:off x="857232" y="5595942"/>
          <a:ext cx="5357851" cy="344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000636" y="5524504"/>
            <a:ext cx="1408793" cy="523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 sz="1000"/>
            </a:pP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9"/>
          <p:cNvGrpSpPr/>
          <p:nvPr/>
        </p:nvGrpSpPr>
        <p:grpSpPr>
          <a:xfrm rot="183112">
            <a:off x="1456726" y="5236717"/>
            <a:ext cx="2730101" cy="1124219"/>
            <a:chOff x="840757" y="3115098"/>
            <a:chExt cx="3060764" cy="1089100"/>
          </a:xfrm>
          <a:solidFill>
            <a:srgbClr val="00B050"/>
          </a:solidFill>
        </p:grpSpPr>
        <p:sp>
          <p:nvSpPr>
            <p:cNvPr id="7" name="Стрелка вверх 6"/>
            <p:cNvSpPr/>
            <p:nvPr>
              <p:custDataLst>
                <p:tags r:id="rId2"/>
              </p:custDataLst>
            </p:nvPr>
          </p:nvSpPr>
          <p:spPr>
            <a:xfrm rot="3863698">
              <a:off x="3630243" y="3129376"/>
              <a:ext cx="285556" cy="257000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20647029" flipH="1">
              <a:off x="840757" y="3746421"/>
              <a:ext cx="2824791" cy="457777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00B0F0"/>
                  </a:gs>
                  <a:gs pos="0">
                    <a:srgbClr val="00B0F0"/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5"/>
          <p:cNvGrpSpPr/>
          <p:nvPr/>
        </p:nvGrpSpPr>
        <p:grpSpPr>
          <a:xfrm rot="1732608">
            <a:off x="4021543" y="5838021"/>
            <a:ext cx="1672436" cy="196925"/>
            <a:chOff x="1389359" y="3286222"/>
            <a:chExt cx="1435312" cy="285556"/>
          </a:xfrm>
          <a:solidFill>
            <a:srgbClr val="FFCCFF"/>
          </a:solidFill>
        </p:grpSpPr>
        <p:sp>
          <p:nvSpPr>
            <p:cNvPr id="10" name="Стрелка вверх 9"/>
            <p:cNvSpPr/>
            <p:nvPr>
              <p:custDataLst>
                <p:tags r:id="rId1"/>
              </p:custDataLst>
            </p:nvPr>
          </p:nvSpPr>
          <p:spPr>
            <a:xfrm rot="5400000">
              <a:off x="2553393" y="3300500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389359" y="3429000"/>
              <a:ext cx="1008112" cy="0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FFCCFF"/>
                  </a:gs>
                  <a:gs pos="2000">
                    <a:srgbClr val="FFCCFF"/>
                  </a:gs>
                </a:gsLst>
                <a:lin ang="10800000" scaled="1"/>
                <a:tileRect/>
              </a:gra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44500"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финансирования в 2022 году</a:t>
            </a: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Существенной расходной статьей традиционно остаются расходы на отрасли социальной сферы: в 2022 году на социальную политику запланировано 534,3 млн. рублей (27,3% от всех расходов бюджета города), на образование – 620,3 млн. рублей (31,7%), на культуру – 59,6 млн. рублей (3,0%), на физ.культуру и спорт – 19,9 млн.рублей (1,0%), что в общей сумме составляет 1 234,1 млн. рублей (63,1% от всех расходов бюджета города).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285860" y="3309926"/>
          <a:ext cx="457203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500570" y="3309926"/>
            <a:ext cx="15552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92"/>
          <p:cNvGraphicFramePr>
            <a:graphicFrameLocks noChangeAspect="1"/>
          </p:cNvGraphicFramePr>
          <p:nvPr/>
        </p:nvGraphicFramePr>
        <p:xfrm>
          <a:off x="1071546" y="6024570"/>
          <a:ext cx="5357851" cy="344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500438" y="6953264"/>
            <a:ext cx="15552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проекты в 2022 году</a:t>
            </a:r>
          </a:p>
          <a:p>
            <a:pPr indent="444500"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Приоритетным направлением расходования средств краевого бюджета в 2022 году и плановом периоде 2023 и 2024 годов является достижение национальных целей развития на период до 2030 года, определенных Указом Президента РФ от 21.07.2020 № 474 «О национальных целях развития Российской Федерации на период до 2030 года»,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посредством реализации региональных проектов, направленных на достижение соответствующих результатов реализации федеральных проектов, ориентированных на достижение целей и показателей национальных проектов.</a:t>
            </a: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сумма ассигнований на эти цели в будущем году составит 422,6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рублей. </a:t>
            </a: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региональных проектов на реализацию федеральных (национальных) проектов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43512" y="4524372"/>
            <a:ext cx="142876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2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2357430" y="4881562"/>
            <a:ext cx="2357454" cy="714380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Всего на реализацию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929198" y="4881562"/>
            <a:ext cx="1714512" cy="770965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За счет местных средств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143512" y="5810256"/>
            <a:ext cx="1428760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143512" y="6738950"/>
            <a:ext cx="1428760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14950" y="7881958"/>
            <a:ext cx="1428760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214950" y="8953528"/>
            <a:ext cx="1428760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3357562" y="5881694"/>
            <a:ext cx="1474127" cy="357190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3357562" y="6810388"/>
            <a:ext cx="1474127" cy="479891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127,9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357562" y="7953396"/>
            <a:ext cx="1474127" cy="479891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224,3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3429000" y="9024966"/>
            <a:ext cx="1474127" cy="479891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66,7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4290" y="5810256"/>
            <a:ext cx="2962588" cy="50006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285728" y="5953132"/>
            <a:ext cx="2786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«Культурная среда»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290" y="6453198"/>
            <a:ext cx="2962588" cy="121444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214290" y="6524636"/>
            <a:ext cx="28437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«Формирование комфортной городской среды»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85728" y="7953396"/>
            <a:ext cx="2891150" cy="50006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500042" y="8024834"/>
            <a:ext cx="24865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«Чистая страна»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4290" y="8596338"/>
            <a:ext cx="2962588" cy="1143008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0" y="8667776"/>
            <a:ext cx="31294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«Финансовая поддержка семей при рождении детей»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из регионального (краевого) бюджета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00636" y="2095480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52" y="2524108"/>
          <a:ext cx="6470672" cy="719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408"/>
                <a:gridCol w="1071570"/>
                <a:gridCol w="928694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</a:rPr>
                        <a:t>Наименование субсидии</a:t>
                      </a:r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Всего сумма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 том числе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з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а счет местных средств</a:t>
                      </a:r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826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Организация бесплатного горячего питания обучающихся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485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Приобретение музыкальных инструментов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3976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Приобретение жилья молодым семьям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82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Комплектование книжных фондов 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6765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Ликвидация несанкционированных свалок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224,3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83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Проведение антитеррористических мероприятий в образовательных организациях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4290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Профилактика терроризма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94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Формирование современной городской среды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127,9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5594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Итого: 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431,1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44500" algn="just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Ставропольского края в 2022 году</a:t>
            </a:r>
          </a:p>
          <a:p>
            <a:pPr indent="444500" algn="just"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классифицируются по:</a:t>
            </a:r>
          </a:p>
          <a:p>
            <a:pPr indent="444500" algn="just"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12-ти разделам бюджетной классификации;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11-ти главным распорядителям бюджетных средств;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14-ти муниципальным программам.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2022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" y="1809750"/>
          <a:ext cx="7215213" cy="7567613"/>
        </p:xfrm>
        <a:graphic>
          <a:graphicData uri="http://schemas.openxmlformats.org/presentationml/2006/ole">
            <p:oleObj spid="_x0000_s7170" name="Worksheet" r:id="rId3" imgW="4396684" imgH="380246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70" y="523844"/>
            <a:ext cx="5518586" cy="871543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1922" name="Picture 2" descr="https://stv24.tv/wp-content/uploads/2020/04/30/4b4943c2-73aa-4ecd-a749-b5869efbf0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380967"/>
            <a:ext cx="5357850" cy="3687707"/>
          </a:xfrm>
          <a:prstGeom prst="rect">
            <a:avLst/>
          </a:prstGeom>
          <a:noFill/>
        </p:spPr>
      </p:pic>
      <p:pic>
        <p:nvPicPr>
          <p:cNvPr id="2" name="Picture 2" descr="https://sevkavportal.ru/media/k2/items/cache/f284d236d892725c37659398ed7f1a4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5953132"/>
            <a:ext cx="2714644" cy="3620656"/>
          </a:xfrm>
          <a:prstGeom prst="rect">
            <a:avLst/>
          </a:prstGeom>
          <a:noFill/>
        </p:spPr>
      </p:pic>
      <p:pic>
        <p:nvPicPr>
          <p:cNvPr id="55298" name="Picture 2" descr="https://zheleznovodsk.sutochno.ru/doc/images/galleries/180/zhelezn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491" y="4024306"/>
            <a:ext cx="3033467" cy="2039745"/>
          </a:xfrm>
          <a:prstGeom prst="rect">
            <a:avLst/>
          </a:prstGeom>
          <a:noFill/>
        </p:spPr>
      </p:pic>
      <p:pic>
        <p:nvPicPr>
          <p:cNvPr id="5" name="Picture 2" descr="В Курортном озере Железноводска замечена гигантская черепах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9" y="5905592"/>
            <a:ext cx="2765644" cy="3690878"/>
          </a:xfrm>
          <a:prstGeom prst="rect">
            <a:avLst/>
          </a:prstGeom>
          <a:noFill/>
        </p:spPr>
      </p:pic>
      <p:pic>
        <p:nvPicPr>
          <p:cNvPr id="3" name="Picture 2" descr="https://zheleznovodsk.sutochno.ru/doc/images/galleries/180/zhelezn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722" y="4024306"/>
            <a:ext cx="2938117" cy="1975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2023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55563" y="2314575"/>
          <a:ext cx="6659585" cy="6997700"/>
        </p:xfrm>
        <a:graphic>
          <a:graphicData uri="http://schemas.openxmlformats.org/presentationml/2006/ole">
            <p:oleObj spid="_x0000_s8195" name="Worksheet" r:id="rId3" imgW="4511004" imgH="36879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2024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-568325" y="1881166"/>
          <a:ext cx="7926415" cy="7207272"/>
        </p:xfrm>
        <a:graphic>
          <a:graphicData uri="http://schemas.openxmlformats.org/presentationml/2006/ole">
            <p:oleObj spid="_x0000_s9219" name="Worksheet" r:id="rId3" imgW="4282363" imgH="323848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«Образование»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городе-курорте Железноводске Ставропольского края осуществляют свою деятельность 29 муниципальных образовательных учреждений, в том числе: 15 дошкольных образовательных учреждений, 5 учреждений дополнительного образования детей, 9 общеобразовательных учреждений.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расходов по отрасли связано  с выделением дополнительных средств на реализацию Указов Президента Российской Федерации, направленных на повышение оплаты труда педагогическим работникам образовательных организаций в целях достижения показателей средней заработной платы, установленных «дорожной картой» в соответствии с распоряжением Правительства Ставропольского края от 01 марта 2013 года № 52-рп; повышение минимального размера оплаты труда; на повышение оплаты труда категорий работников бюджетной сферы, которые не попадают под действие указов Президента Российской Федерации; а также  на строительство новой муниципальной общеобразовательной школы в жилом районе Капельница в 2023 году планируется  направить 266.5 млн. руб., в 2024 году 399,8 млн. руб.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«Образование»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6" name="Object 12"/>
          <p:cNvGraphicFramePr>
            <a:graphicFrameLocks noGrp="1" noChangeAspect="1"/>
          </p:cNvGraphicFramePr>
          <p:nvPr/>
        </p:nvGraphicFramePr>
        <p:xfrm>
          <a:off x="285728" y="6167446"/>
          <a:ext cx="6858048" cy="3286148"/>
        </p:xfrm>
        <a:graphic>
          <a:graphicData uri="http://schemas.openxmlformats.org/presentationml/2006/ole">
            <p:oleObj spid="_x0000_s11266" name="Worksheet" r:id="rId3" imgW="4884436" imgH="2217456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86256" y="5738818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88988" y="1381100"/>
            <a:ext cx="606901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образованию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2020-2024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8" y="1952604"/>
          <a:ext cx="5429288" cy="31892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00067"/>
                <a:gridCol w="1142983"/>
                <a:gridCol w="714380"/>
                <a:gridCol w="642966"/>
                <a:gridCol w="714380"/>
                <a:gridCol w="857256"/>
                <a:gridCol w="857256"/>
              </a:tblGrid>
              <a:tr h="5000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(факт)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(оценка)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66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646,19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601,40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620,29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852,07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977,34</a:t>
                      </a:r>
                    </a:p>
                  </a:txBody>
                  <a:tcPr marL="7620" marR="7620" marT="7620" marB="0" anchor="ctr"/>
                </a:tc>
              </a:tr>
              <a:tr h="301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259,08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259,28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247,78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244,09</a:t>
                      </a:r>
                    </a:p>
                  </a:txBody>
                  <a:tcPr marL="7620" marR="7620" marT="7620" marB="0" anchor="ctr"/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267,28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276,38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531,77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662,70</a:t>
                      </a:r>
                    </a:p>
                  </a:txBody>
                  <a:tcPr marL="7620" marR="7620" marT="762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59,44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67,55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56,64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55,07</a:t>
                      </a:r>
                    </a:p>
                  </a:txBody>
                  <a:tcPr marL="7620" marR="7620" marT="7620" marB="0" anchor="ctr"/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5,38</a:t>
                      </a:r>
                    </a:p>
                  </a:txBody>
                  <a:tcPr marL="7620" marR="7620" marT="7620" marB="0" anchor="ctr"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11,50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10,10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 в расчете на 1 жителя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В городе-курорте Железноводске Ставропольского края действует 15 дошкольных образовательных учреждений - детских садов, в которых обучается 2 696 детей.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564187" y="1595414"/>
            <a:ext cx="129381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 smtClean="0"/>
              <a:t>тыс. </a:t>
            </a:r>
            <a:r>
              <a:rPr lang="ru-RU" sz="1800" b="1" i="1" dirty="0"/>
              <a:t>рублей</a:t>
            </a:r>
          </a:p>
        </p:txBody>
      </p:sp>
      <p:graphicFrame>
        <p:nvGraphicFramePr>
          <p:cNvPr id="12" name="Object 3"/>
          <p:cNvGraphicFramePr>
            <a:graphicFrameLocks noGrp="1" noChangeAspect="1"/>
          </p:cNvGraphicFramePr>
          <p:nvPr/>
        </p:nvGraphicFramePr>
        <p:xfrm>
          <a:off x="207963" y="2382838"/>
          <a:ext cx="6359525" cy="1828800"/>
        </p:xfrm>
        <a:graphic>
          <a:graphicData uri="http://schemas.openxmlformats.org/presentationml/2006/ole">
            <p:oleObj spid="_x0000_s12291" name="Worksheet" r:id="rId3" imgW="5928446" imgH="17068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и дополнительное образование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8" y="1881166"/>
          <a:ext cx="6429396" cy="33645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04121"/>
                <a:gridCol w="682353"/>
                <a:gridCol w="740263"/>
                <a:gridCol w="720541"/>
                <a:gridCol w="942215"/>
                <a:gridCol w="989042"/>
                <a:gridCol w="950861"/>
              </a:tblGrid>
              <a:tr h="1091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5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Общеобразователь-ные школы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5 117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5 262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5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дополнительного образования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2 283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327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</a:t>
                      </a: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«Культура»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Сеть отрасли культуры и кинематографии в городе-курорте Железноводске Ставропольского края составляют 3 муниципальных учреждения, в том числе: библиотечная централизованная система, Пушкинская галерея, Городской Дворец культуры.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56" y="3473459"/>
          <a:ext cx="5786478" cy="28368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2942"/>
                <a:gridCol w="1142980"/>
                <a:gridCol w="785846"/>
                <a:gridCol w="714380"/>
                <a:gridCol w="857256"/>
                <a:gridCol w="785818"/>
                <a:gridCol w="857256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(факт)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(оценка)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46,06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47,52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45,95</a:t>
                      </a:r>
                    </a:p>
                  </a:txBody>
                  <a:tcPr marL="7620" marR="7620" marT="762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53,62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41,96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40,58</a:t>
                      </a:r>
                    </a:p>
                  </a:txBody>
                  <a:tcPr marL="7620" marR="7620" marT="762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5,37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5066" y="2825040"/>
            <a:ext cx="500714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культуре 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2020-2024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«Культура»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lvl="1" indent="374650" algn="just"/>
            <a:r>
              <a:rPr lang="ru-RU" sz="1600" dirty="0" smtClean="0">
                <a:solidFill>
                  <a:schemeClr val="tx1"/>
                </a:solidFill>
              </a:rPr>
              <a:t>Увеличение объема расходов в 2022 связано с увеличением в 2022 году расходов на заработную плату работников муниципальных учреждений культуры, подпадающих под действие майских указов Президента Российской Федерации, исходя из значения среднемесячного дохода от трудовой деятельности в 2021 году, а так же в связи с индексацией  с 01 октября 2021 года на 3,6 процента.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8" name="Object 12"/>
          <p:cNvGraphicFramePr>
            <a:graphicFrameLocks noGrp="1" noChangeAspect="1"/>
          </p:cNvGraphicFramePr>
          <p:nvPr/>
        </p:nvGraphicFramePr>
        <p:xfrm>
          <a:off x="319089" y="4876800"/>
          <a:ext cx="6538912" cy="3505224"/>
        </p:xfrm>
        <a:graphic>
          <a:graphicData uri="http://schemas.openxmlformats.org/presentationml/2006/ole">
            <p:oleObj spid="_x0000_s14338" name="Worksheet" r:id="rId3" imgW="7078996" imgH="3208032" progId="Excel.Sheet.8">
              <p:embed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57694" y="4953000"/>
            <a:ext cx="1293813" cy="244475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Культуру в расчете на 1 жителя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/>
        </p:nvGraphicFramePr>
        <p:xfrm>
          <a:off x="319089" y="2738422"/>
          <a:ext cx="6538912" cy="2357454"/>
        </p:xfrm>
        <a:graphic>
          <a:graphicData uri="http://schemas.openxmlformats.org/presentationml/2006/ole">
            <p:oleObj spid="_x0000_s15363" name="Worksheet" r:id="rId3" imgW="7078996" imgH="1897344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14884" y="2166918"/>
            <a:ext cx="1293813" cy="276999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 smtClean="0"/>
              <a:t>тыс.рублей</a:t>
            </a: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«Социальная политика»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7274" y="1381100"/>
            <a:ext cx="66307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города по социальной политике 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2020-2024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28670" y="1952604"/>
          <a:ext cx="5500726" cy="37475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21508"/>
                <a:gridCol w="1212080"/>
                <a:gridCol w="738180"/>
                <a:gridCol w="714380"/>
                <a:gridCol w="785818"/>
                <a:gridCol w="642942"/>
                <a:gridCol w="785818"/>
              </a:tblGrid>
              <a:tr h="5435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1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461,99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478,46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534,28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507,33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525,92</a:t>
                      </a:r>
                    </a:p>
                  </a:txBody>
                  <a:tcPr marL="7620" marR="7620" marT="7620" marB="0" anchor="ctr"/>
                </a:tc>
              </a:tr>
              <a:tr h="59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190,63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194,29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196,97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199,71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202,82</a:t>
                      </a:r>
                    </a:p>
                  </a:txBody>
                  <a:tcPr marL="7620" marR="7620" marT="7620" marB="0" anchor="ctr"/>
                </a:tc>
              </a:tr>
              <a:tr h="520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253,76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266,46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318,96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289,98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305,47</a:t>
                      </a:r>
                    </a:p>
                  </a:txBody>
                  <a:tcPr marL="7620" marR="7620" marT="7620" marB="0" anchor="ctr"/>
                </a:tc>
              </a:tr>
              <a:tr h="996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17,63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57232" y="5524504"/>
            <a:ext cx="5715040" cy="364333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8" y="380968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ctr">
              <a:lnSpc>
                <a:spcPct val="150000"/>
              </a:lnSpc>
              <a:defRPr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8" y="5881694"/>
            <a:ext cx="3214710" cy="1262082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7" y="7453330"/>
            <a:ext cx="5357829" cy="1000108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7693" y="5881694"/>
            <a:ext cx="2000243" cy="1285872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«Социальная политика»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увеличены в 2022 году в связи с  добавлением новых видов социальной поддержки граждан, в том числе: субвенция на осуществление ежемесячных выплат на детей в возрасте от 3 до 7 лет включительно субвенция на ежемесячную денежную выплату, назначаемую в случае рождения третьего ребенка или последующих детей до достижения ребенком возраста трех лет а так же 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ежемесячную выплату в связи с рождением (усыновлением) первого ребенка.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50" name="Object 12"/>
          <p:cNvGraphicFramePr>
            <a:graphicFrameLocks noGrp="1" noChangeAspect="1"/>
          </p:cNvGraphicFramePr>
          <p:nvPr/>
        </p:nvGraphicFramePr>
        <p:xfrm>
          <a:off x="928688" y="4378325"/>
          <a:ext cx="7078662" cy="3795713"/>
        </p:xfrm>
        <a:graphic>
          <a:graphicData uri="http://schemas.openxmlformats.org/presentationml/2006/ole">
            <p:oleObj spid="_x0000_s53250" name="Worksheet" r:id="rId3" imgW="7078996" imgH="4015656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29198" y="4024306"/>
            <a:ext cx="1293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Расходы на Социальную политику в расчете на 1 жителя города-курорта Железноводска Ставропольского края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14950" y="2309794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тыс. </a:t>
            </a:r>
            <a:r>
              <a:rPr lang="ru-RU" sz="1800" b="1" i="1" dirty="0"/>
              <a:t>рублей</a:t>
            </a:r>
          </a:p>
        </p:txBody>
      </p:sp>
      <p:graphicFrame>
        <p:nvGraphicFramePr>
          <p:cNvPr id="54277" name="Object 3"/>
          <p:cNvGraphicFramePr>
            <a:graphicFrameLocks noGrp="1" noChangeAspect="1"/>
          </p:cNvGraphicFramePr>
          <p:nvPr/>
        </p:nvGraphicFramePr>
        <p:xfrm>
          <a:off x="290513" y="2813050"/>
          <a:ext cx="6359525" cy="2201863"/>
        </p:xfrm>
        <a:graphic>
          <a:graphicData uri="http://schemas.openxmlformats.org/presentationml/2006/ole">
            <p:oleObj spid="_x0000_s54277" name="Worksheet" r:id="rId3" imgW="3497681" imgH="121154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Расходы на меры социальной поддержки населения в 2022 году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42473632"/>
              </p:ext>
            </p:extLst>
          </p:nvPr>
        </p:nvGraphicFramePr>
        <p:xfrm>
          <a:off x="642918" y="3024174"/>
          <a:ext cx="5786478" cy="516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3071810" y="4738686"/>
            <a:ext cx="1152000" cy="11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460,6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643050" y="3667116"/>
            <a:ext cx="642942" cy="642942"/>
          </a:xfrm>
          <a:prstGeom prst="line">
            <a:avLst/>
          </a:prstGeom>
          <a:ln w="82550" cap="rnd">
            <a:solidFill>
              <a:srgbClr val="7DBD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2"/>
          <p:cNvGrpSpPr/>
          <p:nvPr/>
        </p:nvGrpSpPr>
        <p:grpSpPr>
          <a:xfrm>
            <a:off x="214290" y="1381100"/>
            <a:ext cx="2214578" cy="2214578"/>
            <a:chOff x="103307" y="2564904"/>
            <a:chExt cx="2092429" cy="151216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9512" y="2564904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7DBD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3307" y="2857582"/>
              <a:ext cx="2081088" cy="54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семей с детьми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72540" y="3469184"/>
              <a:ext cx="1015144" cy="277101"/>
            </a:xfrm>
            <a:prstGeom prst="roundRect">
              <a:avLst>
                <a:gd name="adj" fmla="val 31566"/>
              </a:avLst>
            </a:prstGeom>
            <a:solidFill>
              <a:srgbClr val="5793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259,8</a:t>
              </a:r>
              <a:endParaRPr lang="ru-RU" dirty="0"/>
            </a:p>
          </p:txBody>
        </p:sp>
      </p:grpSp>
      <p:grpSp>
        <p:nvGrpSpPr>
          <p:cNvPr id="15" name="Группа 25"/>
          <p:cNvGrpSpPr/>
          <p:nvPr/>
        </p:nvGrpSpPr>
        <p:grpSpPr>
          <a:xfrm>
            <a:off x="4000504" y="5087326"/>
            <a:ext cx="1294434" cy="1294434"/>
            <a:chOff x="4151784" y="3429000"/>
            <a:chExt cx="1440160" cy="10801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51784" y="4077072"/>
              <a:ext cx="1440160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33%</a:t>
              </a:r>
            </a:p>
          </p:txBody>
        </p:sp>
        <p:grpSp>
          <p:nvGrpSpPr>
            <p:cNvPr id="17" name="Группа 14"/>
            <p:cNvGrpSpPr/>
            <p:nvPr/>
          </p:nvGrpSpPr>
          <p:grpSpPr>
            <a:xfrm>
              <a:off x="4439816" y="3429000"/>
              <a:ext cx="1008112" cy="654437"/>
              <a:chOff x="-9094704" y="-3608569"/>
              <a:chExt cx="10696296" cy="925830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-9094704" y="-2116318"/>
                <a:ext cx="9608854" cy="7766050"/>
              </a:xfrm>
              <a:custGeom>
                <a:avLst/>
                <a:gdLst>
                  <a:gd name="T0" fmla="*/ 0 w 3578"/>
                  <a:gd name="T1" fmla="*/ 1919 h 2441"/>
                  <a:gd name="T2" fmla="*/ 2 w 3578"/>
                  <a:gd name="T3" fmla="*/ 1916 h 2441"/>
                  <a:gd name="T4" fmla="*/ 113 w 3578"/>
                  <a:gd name="T5" fmla="*/ 1792 h 2441"/>
                  <a:gd name="T6" fmla="*/ 335 w 3578"/>
                  <a:gd name="T7" fmla="*/ 1671 h 2441"/>
                  <a:gd name="T8" fmla="*/ 648 w 3578"/>
                  <a:gd name="T9" fmla="*/ 1113 h 2441"/>
                  <a:gd name="T10" fmla="*/ 651 w 3578"/>
                  <a:gd name="T11" fmla="*/ 973 h 2441"/>
                  <a:gd name="T12" fmla="*/ 690 w 3578"/>
                  <a:gd name="T13" fmla="*/ 819 h 2441"/>
                  <a:gd name="T14" fmla="*/ 1176 w 3578"/>
                  <a:gd name="T15" fmla="*/ 87 h 2441"/>
                  <a:gd name="T16" fmla="*/ 1399 w 3578"/>
                  <a:gd name="T17" fmla="*/ 18 h 2441"/>
                  <a:gd name="T18" fmla="*/ 1569 w 3578"/>
                  <a:gd name="T19" fmla="*/ 146 h 2441"/>
                  <a:gd name="T20" fmla="*/ 1589 w 3578"/>
                  <a:gd name="T21" fmla="*/ 163 h 2441"/>
                  <a:gd name="T22" fmla="*/ 2182 w 3578"/>
                  <a:gd name="T23" fmla="*/ 459 h 2441"/>
                  <a:gd name="T24" fmla="*/ 2253 w 3578"/>
                  <a:gd name="T25" fmla="*/ 540 h 2441"/>
                  <a:gd name="T26" fmla="*/ 2254 w 3578"/>
                  <a:gd name="T27" fmla="*/ 608 h 2441"/>
                  <a:gd name="T28" fmla="*/ 2275 w 3578"/>
                  <a:gd name="T29" fmla="*/ 618 h 2441"/>
                  <a:gd name="T30" fmla="*/ 2320 w 3578"/>
                  <a:gd name="T31" fmla="*/ 681 h 2441"/>
                  <a:gd name="T32" fmla="*/ 2341 w 3578"/>
                  <a:gd name="T33" fmla="*/ 996 h 2441"/>
                  <a:gd name="T34" fmla="*/ 2344 w 3578"/>
                  <a:gd name="T35" fmla="*/ 1015 h 2441"/>
                  <a:gd name="T36" fmla="*/ 2356 w 3578"/>
                  <a:gd name="T37" fmla="*/ 1015 h 2441"/>
                  <a:gd name="T38" fmla="*/ 2412 w 3578"/>
                  <a:gd name="T39" fmla="*/ 1049 h 2441"/>
                  <a:gd name="T40" fmla="*/ 2400 w 3578"/>
                  <a:gd name="T41" fmla="*/ 1113 h 2441"/>
                  <a:gd name="T42" fmla="*/ 2285 w 3578"/>
                  <a:gd name="T43" fmla="*/ 1266 h 2441"/>
                  <a:gd name="T44" fmla="*/ 2726 w 3578"/>
                  <a:gd name="T45" fmla="*/ 2255 h 2441"/>
                  <a:gd name="T46" fmla="*/ 3453 w 3578"/>
                  <a:gd name="T47" fmla="*/ 1962 h 2441"/>
                  <a:gd name="T48" fmla="*/ 3513 w 3578"/>
                  <a:gd name="T49" fmla="*/ 1929 h 2441"/>
                  <a:gd name="T50" fmla="*/ 3552 w 3578"/>
                  <a:gd name="T51" fmla="*/ 2018 h 2441"/>
                  <a:gd name="T52" fmla="*/ 3436 w 3578"/>
                  <a:gd name="T53" fmla="*/ 2161 h 2441"/>
                  <a:gd name="T54" fmla="*/ 2652 w 3578"/>
                  <a:gd name="T55" fmla="*/ 2352 h 2441"/>
                  <a:gd name="T56" fmla="*/ 2108 w 3578"/>
                  <a:gd name="T57" fmla="*/ 1768 h 2441"/>
                  <a:gd name="T58" fmla="*/ 2226 w 3578"/>
                  <a:gd name="T59" fmla="*/ 1146 h 2441"/>
                  <a:gd name="T60" fmla="*/ 2235 w 3578"/>
                  <a:gd name="T61" fmla="*/ 1115 h 2441"/>
                  <a:gd name="T62" fmla="*/ 2209 w 3578"/>
                  <a:gd name="T63" fmla="*/ 737 h 2441"/>
                  <a:gd name="T64" fmla="*/ 2203 w 3578"/>
                  <a:gd name="T65" fmla="*/ 713 h 2441"/>
                  <a:gd name="T66" fmla="*/ 2156 w 3578"/>
                  <a:gd name="T67" fmla="*/ 699 h 2441"/>
                  <a:gd name="T68" fmla="*/ 2053 w 3578"/>
                  <a:gd name="T69" fmla="*/ 683 h 2441"/>
                  <a:gd name="T70" fmla="*/ 1548 w 3578"/>
                  <a:gd name="T71" fmla="*/ 431 h 2441"/>
                  <a:gd name="T72" fmla="*/ 1526 w 3578"/>
                  <a:gd name="T73" fmla="*/ 420 h 2441"/>
                  <a:gd name="T74" fmla="*/ 1477 w 3578"/>
                  <a:gd name="T75" fmla="*/ 483 h 2441"/>
                  <a:gd name="T76" fmla="*/ 1148 w 3578"/>
                  <a:gd name="T77" fmla="*/ 993 h 2441"/>
                  <a:gd name="T78" fmla="*/ 1153 w 3578"/>
                  <a:gd name="T79" fmla="*/ 1021 h 2441"/>
                  <a:gd name="T80" fmla="*/ 1398 w 3578"/>
                  <a:gd name="T81" fmla="*/ 1408 h 2441"/>
                  <a:gd name="T82" fmla="*/ 1615 w 3578"/>
                  <a:gd name="T83" fmla="*/ 2020 h 2441"/>
                  <a:gd name="T84" fmla="*/ 1606 w 3578"/>
                  <a:gd name="T85" fmla="*/ 2130 h 2441"/>
                  <a:gd name="T86" fmla="*/ 1418 w 3578"/>
                  <a:gd name="T87" fmla="*/ 2204 h 2441"/>
                  <a:gd name="T88" fmla="*/ 1296 w 3578"/>
                  <a:gd name="T89" fmla="*/ 2072 h 2441"/>
                  <a:gd name="T90" fmla="*/ 1096 w 3578"/>
                  <a:gd name="T91" fmla="*/ 1525 h 2441"/>
                  <a:gd name="T92" fmla="*/ 956 w 3578"/>
                  <a:gd name="T93" fmla="*/ 1299 h 2441"/>
                  <a:gd name="T94" fmla="*/ 947 w 3578"/>
                  <a:gd name="T95" fmla="*/ 1286 h 2441"/>
                  <a:gd name="T96" fmla="*/ 938 w 3578"/>
                  <a:gd name="T97" fmla="*/ 1323 h 2441"/>
                  <a:gd name="T98" fmla="*/ 388 w 3578"/>
                  <a:gd name="T99" fmla="*/ 2015 h 2441"/>
                  <a:gd name="T100" fmla="*/ 205 w 3578"/>
                  <a:gd name="T101" fmla="*/ 2097 h 2441"/>
                  <a:gd name="T102" fmla="*/ 3 w 3578"/>
                  <a:gd name="T103" fmla="*/ 1974 h 2441"/>
                  <a:gd name="T104" fmla="*/ 0 w 3578"/>
                  <a:gd name="T105" fmla="*/ 1967 h 2441"/>
                  <a:gd name="T106" fmla="*/ 0 w 3578"/>
                  <a:gd name="T107" fmla="*/ 1919 h 2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78" h="2441">
                    <a:moveTo>
                      <a:pt x="0" y="1919"/>
                    </a:moveTo>
                    <a:cubicBezTo>
                      <a:pt x="1" y="1918"/>
                      <a:pt x="2" y="1917"/>
                      <a:pt x="2" y="1916"/>
                    </a:cubicBezTo>
                    <a:cubicBezTo>
                      <a:pt x="15" y="1853"/>
                      <a:pt x="55" y="1815"/>
                      <a:pt x="113" y="1792"/>
                    </a:cubicBezTo>
                    <a:cubicBezTo>
                      <a:pt x="192" y="1761"/>
                      <a:pt x="266" y="1721"/>
                      <a:pt x="335" y="1671"/>
                    </a:cubicBezTo>
                    <a:cubicBezTo>
                      <a:pt x="523" y="1532"/>
                      <a:pt x="629" y="1347"/>
                      <a:pt x="648" y="1113"/>
                    </a:cubicBezTo>
                    <a:cubicBezTo>
                      <a:pt x="652" y="1067"/>
                      <a:pt x="652" y="1020"/>
                      <a:pt x="651" y="973"/>
                    </a:cubicBezTo>
                    <a:cubicBezTo>
                      <a:pt x="650" y="918"/>
                      <a:pt x="663" y="867"/>
                      <a:pt x="690" y="819"/>
                    </a:cubicBezTo>
                    <a:cubicBezTo>
                      <a:pt x="832" y="561"/>
                      <a:pt x="993" y="317"/>
                      <a:pt x="1176" y="87"/>
                    </a:cubicBezTo>
                    <a:cubicBezTo>
                      <a:pt x="1234" y="13"/>
                      <a:pt x="1313" y="0"/>
                      <a:pt x="1399" y="18"/>
                    </a:cubicBezTo>
                    <a:cubicBezTo>
                      <a:pt x="1475" y="33"/>
                      <a:pt x="1533" y="76"/>
                      <a:pt x="1569" y="146"/>
                    </a:cubicBezTo>
                    <a:cubicBezTo>
                      <a:pt x="1572" y="153"/>
                      <a:pt x="1581" y="159"/>
                      <a:pt x="1589" y="163"/>
                    </a:cubicBezTo>
                    <a:cubicBezTo>
                      <a:pt x="1787" y="262"/>
                      <a:pt x="1984" y="361"/>
                      <a:pt x="2182" y="459"/>
                    </a:cubicBezTo>
                    <a:cubicBezTo>
                      <a:pt x="2217" y="477"/>
                      <a:pt x="2246" y="499"/>
                      <a:pt x="2253" y="540"/>
                    </a:cubicBezTo>
                    <a:cubicBezTo>
                      <a:pt x="2257" y="561"/>
                      <a:pt x="2254" y="583"/>
                      <a:pt x="2254" y="608"/>
                    </a:cubicBezTo>
                    <a:cubicBezTo>
                      <a:pt x="2258" y="610"/>
                      <a:pt x="2266" y="615"/>
                      <a:pt x="2275" y="618"/>
                    </a:cubicBezTo>
                    <a:cubicBezTo>
                      <a:pt x="2305" y="628"/>
                      <a:pt x="2318" y="650"/>
                      <a:pt x="2320" y="681"/>
                    </a:cubicBezTo>
                    <a:cubicBezTo>
                      <a:pt x="2327" y="786"/>
                      <a:pt x="2334" y="891"/>
                      <a:pt x="2341" y="996"/>
                    </a:cubicBezTo>
                    <a:cubicBezTo>
                      <a:pt x="2341" y="1002"/>
                      <a:pt x="2343" y="1008"/>
                      <a:pt x="2344" y="1015"/>
                    </a:cubicBezTo>
                    <a:cubicBezTo>
                      <a:pt x="2348" y="1015"/>
                      <a:pt x="2352" y="1015"/>
                      <a:pt x="2356" y="1015"/>
                    </a:cubicBezTo>
                    <a:cubicBezTo>
                      <a:pt x="2382" y="1014"/>
                      <a:pt x="2401" y="1025"/>
                      <a:pt x="2412" y="1049"/>
                    </a:cubicBezTo>
                    <a:cubicBezTo>
                      <a:pt x="2422" y="1072"/>
                      <a:pt x="2418" y="1095"/>
                      <a:pt x="2400" y="1113"/>
                    </a:cubicBezTo>
                    <a:cubicBezTo>
                      <a:pt x="2355" y="1159"/>
                      <a:pt x="2316" y="1210"/>
                      <a:pt x="2285" y="1266"/>
                    </a:cubicBezTo>
                    <a:cubicBezTo>
                      <a:pt x="2068" y="1654"/>
                      <a:pt x="2292" y="2157"/>
                      <a:pt x="2726" y="2255"/>
                    </a:cubicBezTo>
                    <a:cubicBezTo>
                      <a:pt x="3011" y="2320"/>
                      <a:pt x="3290" y="2207"/>
                      <a:pt x="3453" y="1962"/>
                    </a:cubicBezTo>
                    <a:cubicBezTo>
                      <a:pt x="3467" y="1940"/>
                      <a:pt x="3485" y="1925"/>
                      <a:pt x="3513" y="1929"/>
                    </a:cubicBezTo>
                    <a:cubicBezTo>
                      <a:pt x="3556" y="1934"/>
                      <a:pt x="3578" y="1982"/>
                      <a:pt x="3552" y="2018"/>
                    </a:cubicBezTo>
                    <a:cubicBezTo>
                      <a:pt x="3516" y="2068"/>
                      <a:pt x="3481" y="2119"/>
                      <a:pt x="3436" y="2161"/>
                    </a:cubicBezTo>
                    <a:cubicBezTo>
                      <a:pt x="3212" y="2373"/>
                      <a:pt x="2946" y="2441"/>
                      <a:pt x="2652" y="2352"/>
                    </a:cubicBezTo>
                    <a:cubicBezTo>
                      <a:pt x="2362" y="2264"/>
                      <a:pt x="2179" y="2063"/>
                      <a:pt x="2108" y="1768"/>
                    </a:cubicBezTo>
                    <a:cubicBezTo>
                      <a:pt x="2055" y="1545"/>
                      <a:pt x="2099" y="1337"/>
                      <a:pt x="2226" y="1146"/>
                    </a:cubicBezTo>
                    <a:cubicBezTo>
                      <a:pt x="2232" y="1138"/>
                      <a:pt x="2236" y="1126"/>
                      <a:pt x="2235" y="1115"/>
                    </a:cubicBezTo>
                    <a:cubicBezTo>
                      <a:pt x="2227" y="989"/>
                      <a:pt x="2218" y="863"/>
                      <a:pt x="2209" y="737"/>
                    </a:cubicBezTo>
                    <a:cubicBezTo>
                      <a:pt x="2209" y="728"/>
                      <a:pt x="2208" y="715"/>
                      <a:pt x="2203" y="713"/>
                    </a:cubicBezTo>
                    <a:cubicBezTo>
                      <a:pt x="2188" y="706"/>
                      <a:pt x="2170" y="696"/>
                      <a:pt x="2156" y="699"/>
                    </a:cubicBezTo>
                    <a:cubicBezTo>
                      <a:pt x="2119" y="705"/>
                      <a:pt x="2086" y="700"/>
                      <a:pt x="2053" y="683"/>
                    </a:cubicBezTo>
                    <a:cubicBezTo>
                      <a:pt x="1885" y="599"/>
                      <a:pt x="1716" y="515"/>
                      <a:pt x="1548" y="431"/>
                    </a:cubicBezTo>
                    <a:cubicBezTo>
                      <a:pt x="1541" y="427"/>
                      <a:pt x="1535" y="424"/>
                      <a:pt x="1526" y="420"/>
                    </a:cubicBezTo>
                    <a:cubicBezTo>
                      <a:pt x="1510" y="441"/>
                      <a:pt x="1493" y="462"/>
                      <a:pt x="1477" y="483"/>
                    </a:cubicBezTo>
                    <a:cubicBezTo>
                      <a:pt x="1355" y="645"/>
                      <a:pt x="1248" y="817"/>
                      <a:pt x="1148" y="993"/>
                    </a:cubicBezTo>
                    <a:cubicBezTo>
                      <a:pt x="1140" y="1006"/>
                      <a:pt x="1146" y="1012"/>
                      <a:pt x="1153" y="1021"/>
                    </a:cubicBezTo>
                    <a:cubicBezTo>
                      <a:pt x="1247" y="1142"/>
                      <a:pt x="1328" y="1272"/>
                      <a:pt x="1398" y="1408"/>
                    </a:cubicBezTo>
                    <a:cubicBezTo>
                      <a:pt x="1498" y="1603"/>
                      <a:pt x="1569" y="1807"/>
                      <a:pt x="1615" y="2020"/>
                    </a:cubicBezTo>
                    <a:cubicBezTo>
                      <a:pt x="1623" y="2057"/>
                      <a:pt x="1622" y="2094"/>
                      <a:pt x="1606" y="2130"/>
                    </a:cubicBezTo>
                    <a:cubicBezTo>
                      <a:pt x="1575" y="2194"/>
                      <a:pt x="1495" y="2227"/>
                      <a:pt x="1418" y="2204"/>
                    </a:cubicBezTo>
                    <a:cubicBezTo>
                      <a:pt x="1351" y="2185"/>
                      <a:pt x="1311" y="2140"/>
                      <a:pt x="1296" y="2072"/>
                    </a:cubicBezTo>
                    <a:cubicBezTo>
                      <a:pt x="1255" y="1880"/>
                      <a:pt x="1191" y="1696"/>
                      <a:pt x="1096" y="1525"/>
                    </a:cubicBezTo>
                    <a:cubicBezTo>
                      <a:pt x="1053" y="1448"/>
                      <a:pt x="1003" y="1374"/>
                      <a:pt x="956" y="1299"/>
                    </a:cubicBezTo>
                    <a:cubicBezTo>
                      <a:pt x="954" y="1295"/>
                      <a:pt x="952" y="1293"/>
                      <a:pt x="947" y="1286"/>
                    </a:cubicBezTo>
                    <a:cubicBezTo>
                      <a:pt x="943" y="1300"/>
                      <a:pt x="940" y="1312"/>
                      <a:pt x="938" y="1323"/>
                    </a:cubicBezTo>
                    <a:cubicBezTo>
                      <a:pt x="858" y="1636"/>
                      <a:pt x="669" y="1862"/>
                      <a:pt x="388" y="2015"/>
                    </a:cubicBezTo>
                    <a:cubicBezTo>
                      <a:pt x="329" y="2047"/>
                      <a:pt x="268" y="2078"/>
                      <a:pt x="205" y="2097"/>
                    </a:cubicBezTo>
                    <a:cubicBezTo>
                      <a:pt x="107" y="2128"/>
                      <a:pt x="25" y="2075"/>
                      <a:pt x="3" y="1974"/>
                    </a:cubicBezTo>
                    <a:cubicBezTo>
                      <a:pt x="3" y="1972"/>
                      <a:pt x="1" y="1969"/>
                      <a:pt x="0" y="1967"/>
                    </a:cubicBezTo>
                    <a:cubicBezTo>
                      <a:pt x="0" y="1951"/>
                      <a:pt x="0" y="1935"/>
                      <a:pt x="0" y="19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-2367545" y="-1193978"/>
                <a:ext cx="3969137" cy="5924553"/>
              </a:xfrm>
              <a:custGeom>
                <a:avLst/>
                <a:gdLst>
                  <a:gd name="T0" fmla="*/ 1478 w 1478"/>
                  <a:gd name="T1" fmla="*/ 1725 h 1862"/>
                  <a:gd name="T2" fmla="*/ 1475 w 1478"/>
                  <a:gd name="T3" fmla="*/ 1732 h 1862"/>
                  <a:gd name="T4" fmla="*/ 1369 w 1478"/>
                  <a:gd name="T5" fmla="*/ 1846 h 1862"/>
                  <a:gd name="T6" fmla="*/ 1211 w 1478"/>
                  <a:gd name="T7" fmla="*/ 1798 h 1862"/>
                  <a:gd name="T8" fmla="*/ 1170 w 1478"/>
                  <a:gd name="T9" fmla="*/ 1730 h 1862"/>
                  <a:gd name="T10" fmla="*/ 938 w 1478"/>
                  <a:gd name="T11" fmla="*/ 1178 h 1862"/>
                  <a:gd name="T12" fmla="*/ 930 w 1478"/>
                  <a:gd name="T13" fmla="*/ 1160 h 1862"/>
                  <a:gd name="T14" fmla="*/ 670 w 1478"/>
                  <a:gd name="T15" fmla="*/ 1160 h 1862"/>
                  <a:gd name="T16" fmla="*/ 189 w 1478"/>
                  <a:gd name="T17" fmla="*/ 1157 h 1862"/>
                  <a:gd name="T18" fmla="*/ 3 w 1478"/>
                  <a:gd name="T19" fmla="*/ 977 h 1862"/>
                  <a:gd name="T20" fmla="*/ 12 w 1478"/>
                  <a:gd name="T21" fmla="*/ 780 h 1862"/>
                  <a:gd name="T22" fmla="*/ 94 w 1478"/>
                  <a:gd name="T23" fmla="*/ 202 h 1862"/>
                  <a:gd name="T24" fmla="*/ 273 w 1478"/>
                  <a:gd name="T25" fmla="*/ 21 h 1862"/>
                  <a:gd name="T26" fmla="*/ 497 w 1478"/>
                  <a:gd name="T27" fmla="*/ 90 h 1862"/>
                  <a:gd name="T28" fmla="*/ 723 w 1478"/>
                  <a:gd name="T29" fmla="*/ 341 h 1862"/>
                  <a:gd name="T30" fmla="*/ 974 w 1478"/>
                  <a:gd name="T31" fmla="*/ 601 h 1862"/>
                  <a:gd name="T32" fmla="*/ 946 w 1478"/>
                  <a:gd name="T33" fmla="*/ 831 h 1862"/>
                  <a:gd name="T34" fmla="*/ 929 w 1478"/>
                  <a:gd name="T35" fmla="*/ 841 h 1862"/>
                  <a:gd name="T36" fmla="*/ 1005 w 1478"/>
                  <a:gd name="T37" fmla="*/ 845 h 1862"/>
                  <a:gd name="T38" fmla="*/ 1188 w 1478"/>
                  <a:gd name="T39" fmla="*/ 973 h 1862"/>
                  <a:gd name="T40" fmla="*/ 1458 w 1478"/>
                  <a:gd name="T41" fmla="*/ 1611 h 1862"/>
                  <a:gd name="T42" fmla="*/ 1478 w 1478"/>
                  <a:gd name="T43" fmla="*/ 1673 h 1862"/>
                  <a:gd name="T44" fmla="*/ 1478 w 1478"/>
                  <a:gd name="T45" fmla="*/ 1725 h 1862"/>
                  <a:gd name="T46" fmla="*/ 492 w 1478"/>
                  <a:gd name="T47" fmla="*/ 836 h 1862"/>
                  <a:gd name="T48" fmla="*/ 817 w 1478"/>
                  <a:gd name="T49" fmla="*/ 843 h 1862"/>
                  <a:gd name="T50" fmla="*/ 525 w 1478"/>
                  <a:gd name="T51" fmla="*/ 555 h 1862"/>
                  <a:gd name="T52" fmla="*/ 492 w 1478"/>
                  <a:gd name="T53" fmla="*/ 836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8" h="1862">
                    <a:moveTo>
                      <a:pt x="1478" y="1725"/>
                    </a:moveTo>
                    <a:cubicBezTo>
                      <a:pt x="1477" y="1727"/>
                      <a:pt x="1475" y="1730"/>
                      <a:pt x="1475" y="1732"/>
                    </a:cubicBezTo>
                    <a:cubicBezTo>
                      <a:pt x="1464" y="1793"/>
                      <a:pt x="1428" y="1831"/>
                      <a:pt x="1369" y="1846"/>
                    </a:cubicBezTo>
                    <a:cubicBezTo>
                      <a:pt x="1306" y="1862"/>
                      <a:pt x="1253" y="1845"/>
                      <a:pt x="1211" y="1798"/>
                    </a:cubicBezTo>
                    <a:cubicBezTo>
                      <a:pt x="1194" y="1778"/>
                      <a:pt x="1180" y="1754"/>
                      <a:pt x="1170" y="1730"/>
                    </a:cubicBezTo>
                    <a:cubicBezTo>
                      <a:pt x="1092" y="1546"/>
                      <a:pt x="1015" y="1362"/>
                      <a:pt x="938" y="1178"/>
                    </a:cubicBezTo>
                    <a:cubicBezTo>
                      <a:pt x="935" y="1171"/>
                      <a:pt x="932" y="1165"/>
                      <a:pt x="930" y="1160"/>
                    </a:cubicBezTo>
                    <a:cubicBezTo>
                      <a:pt x="842" y="1160"/>
                      <a:pt x="756" y="1160"/>
                      <a:pt x="670" y="1160"/>
                    </a:cubicBezTo>
                    <a:cubicBezTo>
                      <a:pt x="510" y="1159"/>
                      <a:pt x="349" y="1159"/>
                      <a:pt x="189" y="1157"/>
                    </a:cubicBezTo>
                    <a:cubicBezTo>
                      <a:pt x="85" y="1155"/>
                      <a:pt x="9" y="1083"/>
                      <a:pt x="3" y="977"/>
                    </a:cubicBezTo>
                    <a:cubicBezTo>
                      <a:pt x="0" y="911"/>
                      <a:pt x="4" y="845"/>
                      <a:pt x="12" y="780"/>
                    </a:cubicBezTo>
                    <a:cubicBezTo>
                      <a:pt x="37" y="587"/>
                      <a:pt x="65" y="394"/>
                      <a:pt x="94" y="202"/>
                    </a:cubicBezTo>
                    <a:cubicBezTo>
                      <a:pt x="107" y="111"/>
                      <a:pt x="176" y="44"/>
                      <a:pt x="273" y="21"/>
                    </a:cubicBezTo>
                    <a:cubicBezTo>
                      <a:pt x="362" y="0"/>
                      <a:pt x="436" y="26"/>
                      <a:pt x="497" y="90"/>
                    </a:cubicBezTo>
                    <a:cubicBezTo>
                      <a:pt x="574" y="172"/>
                      <a:pt x="646" y="259"/>
                      <a:pt x="723" y="341"/>
                    </a:cubicBezTo>
                    <a:cubicBezTo>
                      <a:pt x="805" y="429"/>
                      <a:pt x="887" y="519"/>
                      <a:pt x="974" y="601"/>
                    </a:cubicBezTo>
                    <a:cubicBezTo>
                      <a:pt x="1067" y="688"/>
                      <a:pt x="1019" y="791"/>
                      <a:pt x="946" y="831"/>
                    </a:cubicBezTo>
                    <a:cubicBezTo>
                      <a:pt x="942" y="833"/>
                      <a:pt x="938" y="836"/>
                      <a:pt x="929" y="841"/>
                    </a:cubicBezTo>
                    <a:cubicBezTo>
                      <a:pt x="958" y="842"/>
                      <a:pt x="981" y="843"/>
                      <a:pt x="1005" y="845"/>
                    </a:cubicBezTo>
                    <a:cubicBezTo>
                      <a:pt x="1093" y="849"/>
                      <a:pt x="1153" y="891"/>
                      <a:pt x="1188" y="973"/>
                    </a:cubicBezTo>
                    <a:cubicBezTo>
                      <a:pt x="1277" y="1186"/>
                      <a:pt x="1368" y="1398"/>
                      <a:pt x="1458" y="1611"/>
                    </a:cubicBezTo>
                    <a:cubicBezTo>
                      <a:pt x="1466" y="1631"/>
                      <a:pt x="1471" y="1652"/>
                      <a:pt x="1478" y="1673"/>
                    </a:cubicBezTo>
                    <a:cubicBezTo>
                      <a:pt x="1478" y="1690"/>
                      <a:pt x="1478" y="1708"/>
                      <a:pt x="1478" y="1725"/>
                    </a:cubicBezTo>
                    <a:close/>
                    <a:moveTo>
                      <a:pt x="492" y="836"/>
                    </a:moveTo>
                    <a:cubicBezTo>
                      <a:pt x="603" y="838"/>
                      <a:pt x="710" y="840"/>
                      <a:pt x="817" y="843"/>
                    </a:cubicBezTo>
                    <a:cubicBezTo>
                      <a:pt x="712" y="755"/>
                      <a:pt x="621" y="656"/>
                      <a:pt x="525" y="555"/>
                    </a:cubicBezTo>
                    <a:cubicBezTo>
                      <a:pt x="514" y="651"/>
                      <a:pt x="503" y="742"/>
                      <a:pt x="492" y="8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-6338857" y="-3608569"/>
                <a:ext cx="1531024" cy="1727204"/>
              </a:xfrm>
              <a:custGeom>
                <a:avLst/>
                <a:gdLst>
                  <a:gd name="T0" fmla="*/ 315 w 570"/>
                  <a:gd name="T1" fmla="*/ 0 h 543"/>
                  <a:gd name="T2" fmla="*/ 381 w 570"/>
                  <a:gd name="T3" fmla="*/ 20 h 543"/>
                  <a:gd name="T4" fmla="*/ 546 w 570"/>
                  <a:gd name="T5" fmla="*/ 321 h 543"/>
                  <a:gd name="T6" fmla="*/ 288 w 570"/>
                  <a:gd name="T7" fmla="*/ 539 h 543"/>
                  <a:gd name="T8" fmla="*/ 13 w 570"/>
                  <a:gd name="T9" fmla="*/ 288 h 543"/>
                  <a:gd name="T10" fmla="*/ 238 w 570"/>
                  <a:gd name="T11" fmla="*/ 4 h 543"/>
                  <a:gd name="T12" fmla="*/ 251 w 570"/>
                  <a:gd name="T13" fmla="*/ 0 h 543"/>
                  <a:gd name="T14" fmla="*/ 315 w 570"/>
                  <a:gd name="T15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43">
                    <a:moveTo>
                      <a:pt x="315" y="0"/>
                    </a:moveTo>
                    <a:cubicBezTo>
                      <a:pt x="337" y="6"/>
                      <a:pt x="360" y="11"/>
                      <a:pt x="381" y="20"/>
                    </a:cubicBezTo>
                    <a:cubicBezTo>
                      <a:pt x="503" y="68"/>
                      <a:pt x="570" y="192"/>
                      <a:pt x="546" y="321"/>
                    </a:cubicBezTo>
                    <a:cubicBezTo>
                      <a:pt x="524" y="444"/>
                      <a:pt x="414" y="536"/>
                      <a:pt x="288" y="539"/>
                    </a:cubicBezTo>
                    <a:cubicBezTo>
                      <a:pt x="145" y="543"/>
                      <a:pt x="27" y="435"/>
                      <a:pt x="13" y="288"/>
                    </a:cubicBezTo>
                    <a:cubicBezTo>
                      <a:pt x="0" y="154"/>
                      <a:pt x="101" y="26"/>
                      <a:pt x="238" y="4"/>
                    </a:cubicBezTo>
                    <a:cubicBezTo>
                      <a:pt x="242" y="3"/>
                      <a:pt x="247" y="1"/>
                      <a:pt x="251" y="0"/>
                    </a:cubicBezTo>
                    <a:cubicBezTo>
                      <a:pt x="272" y="0"/>
                      <a:pt x="294" y="0"/>
                      <a:pt x="3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-2652727" y="-3064052"/>
                <a:ext cx="1496137" cy="1768470"/>
              </a:xfrm>
              <a:custGeom>
                <a:avLst/>
                <a:gdLst>
                  <a:gd name="T0" fmla="*/ 278 w 557"/>
                  <a:gd name="T1" fmla="*/ 0 h 556"/>
                  <a:gd name="T2" fmla="*/ 556 w 557"/>
                  <a:gd name="T3" fmla="*/ 279 h 556"/>
                  <a:gd name="T4" fmla="*/ 278 w 557"/>
                  <a:gd name="T5" fmla="*/ 556 h 556"/>
                  <a:gd name="T6" fmla="*/ 0 w 557"/>
                  <a:gd name="T7" fmla="*/ 278 h 556"/>
                  <a:gd name="T8" fmla="*/ 278 w 557"/>
                  <a:gd name="T9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7" h="556">
                    <a:moveTo>
                      <a:pt x="278" y="0"/>
                    </a:moveTo>
                    <a:cubicBezTo>
                      <a:pt x="432" y="0"/>
                      <a:pt x="557" y="125"/>
                      <a:pt x="556" y="279"/>
                    </a:cubicBezTo>
                    <a:cubicBezTo>
                      <a:pt x="555" y="431"/>
                      <a:pt x="431" y="556"/>
                      <a:pt x="278" y="556"/>
                    </a:cubicBezTo>
                    <a:cubicBezTo>
                      <a:pt x="125" y="556"/>
                      <a:pt x="0" y="432"/>
                      <a:pt x="0" y="278"/>
                    </a:cubicBezTo>
                    <a:cubicBezTo>
                      <a:pt x="0" y="124"/>
                      <a:pt x="124" y="0"/>
                      <a:pt x="2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22" name="Группа 13"/>
          <p:cNvGrpSpPr/>
          <p:nvPr/>
        </p:nvGrpSpPr>
        <p:grpSpPr>
          <a:xfrm>
            <a:off x="928670" y="7810520"/>
            <a:ext cx="2081846" cy="1540800"/>
            <a:chOff x="171004" y="4754736"/>
            <a:chExt cx="2268000" cy="15408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71004" y="4754736"/>
              <a:ext cx="2268000" cy="1540800"/>
            </a:xfrm>
            <a:prstGeom prst="roundRect">
              <a:avLst/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5866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Прочие виды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поддержки</a:t>
              </a:r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800517" y="5529240"/>
              <a:ext cx="1015144" cy="513132"/>
            </a:xfrm>
            <a:prstGeom prst="roundRect">
              <a:avLst>
                <a:gd name="adj" fmla="val 31566"/>
              </a:avLst>
            </a:prstGeom>
            <a:solidFill>
              <a:srgbClr val="B287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47,4</a:t>
              </a:r>
              <a:endParaRPr lang="ru-RU" dirty="0"/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607463" y="7917677"/>
            <a:ext cx="1285884" cy="500066"/>
          </a:xfrm>
          <a:prstGeom prst="line">
            <a:avLst/>
          </a:prstGeom>
          <a:ln w="82550" cap="rnd">
            <a:solidFill>
              <a:srgbClr val="EEBB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4"/>
          <p:cNvGrpSpPr/>
          <p:nvPr/>
        </p:nvGrpSpPr>
        <p:grpSpPr>
          <a:xfrm>
            <a:off x="2714620" y="6667512"/>
            <a:ext cx="962918" cy="825642"/>
            <a:chOff x="5189125" y="5555686"/>
            <a:chExt cx="952507" cy="82564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189125" y="5949280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10%</a:t>
              </a:r>
            </a:p>
          </p:txBody>
        </p:sp>
        <p:grpSp>
          <p:nvGrpSpPr>
            <p:cNvPr id="29" name="Группа 23"/>
            <p:cNvGrpSpPr/>
            <p:nvPr/>
          </p:nvGrpSpPr>
          <p:grpSpPr>
            <a:xfrm>
              <a:off x="5347176" y="5555686"/>
              <a:ext cx="621211" cy="465602"/>
              <a:chOff x="-4987107" y="4351686"/>
              <a:chExt cx="4841876" cy="4838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0" name="Freeform 17"/>
              <p:cNvSpPr>
                <a:spLocks noEditPoints="1"/>
              </p:cNvSpPr>
              <p:nvPr/>
            </p:nvSpPr>
            <p:spPr bwMode="auto">
              <a:xfrm>
                <a:off x="-3869505" y="4351686"/>
                <a:ext cx="2606671" cy="3092452"/>
              </a:xfrm>
              <a:custGeom>
                <a:avLst/>
                <a:gdLst>
                  <a:gd name="T0" fmla="*/ 1303 w 2545"/>
                  <a:gd name="T1" fmla="*/ 0 h 3021"/>
                  <a:gd name="T2" fmla="*/ 1505 w 2545"/>
                  <a:gd name="T3" fmla="*/ 105 h 3021"/>
                  <a:gd name="T4" fmla="*/ 1994 w 2545"/>
                  <a:gd name="T5" fmla="*/ 384 h 3021"/>
                  <a:gd name="T6" fmla="*/ 2451 w 2545"/>
                  <a:gd name="T7" fmla="*/ 646 h 3021"/>
                  <a:gd name="T8" fmla="*/ 2545 w 2545"/>
                  <a:gd name="T9" fmla="*/ 809 h 3021"/>
                  <a:gd name="T10" fmla="*/ 2545 w 2545"/>
                  <a:gd name="T11" fmla="*/ 1895 h 3021"/>
                  <a:gd name="T12" fmla="*/ 2480 w 2545"/>
                  <a:gd name="T13" fmla="*/ 2037 h 3021"/>
                  <a:gd name="T14" fmla="*/ 2111 w 2545"/>
                  <a:gd name="T15" fmla="*/ 2346 h 3021"/>
                  <a:gd name="T16" fmla="*/ 1670 w 2545"/>
                  <a:gd name="T17" fmla="*/ 2718 h 3021"/>
                  <a:gd name="T18" fmla="*/ 1380 w 2545"/>
                  <a:gd name="T19" fmla="*/ 2962 h 3021"/>
                  <a:gd name="T20" fmla="*/ 1142 w 2545"/>
                  <a:gd name="T21" fmla="*/ 2960 h 3021"/>
                  <a:gd name="T22" fmla="*/ 421 w 2545"/>
                  <a:gd name="T23" fmla="*/ 2341 h 3021"/>
                  <a:gd name="T24" fmla="*/ 64 w 2545"/>
                  <a:gd name="T25" fmla="*/ 2035 h 3021"/>
                  <a:gd name="T26" fmla="*/ 0 w 2545"/>
                  <a:gd name="T27" fmla="*/ 1895 h 3021"/>
                  <a:gd name="T28" fmla="*/ 0 w 2545"/>
                  <a:gd name="T29" fmla="*/ 1622 h 3021"/>
                  <a:gd name="T30" fmla="*/ 0 w 2545"/>
                  <a:gd name="T31" fmla="*/ 815 h 3021"/>
                  <a:gd name="T32" fmla="*/ 100 w 2545"/>
                  <a:gd name="T33" fmla="*/ 642 h 3021"/>
                  <a:gd name="T34" fmla="*/ 803 w 2545"/>
                  <a:gd name="T35" fmla="*/ 240 h 3021"/>
                  <a:gd name="T36" fmla="*/ 1178 w 2545"/>
                  <a:gd name="T37" fmla="*/ 25 h 3021"/>
                  <a:gd name="T38" fmla="*/ 1234 w 2545"/>
                  <a:gd name="T39" fmla="*/ 0 h 3021"/>
                  <a:gd name="T40" fmla="*/ 1303 w 2545"/>
                  <a:gd name="T41" fmla="*/ 0 h 3021"/>
                  <a:gd name="T42" fmla="*/ 1386 w 2545"/>
                  <a:gd name="T43" fmla="*/ 1426 h 3021"/>
                  <a:gd name="T44" fmla="*/ 2147 w 2545"/>
                  <a:gd name="T45" fmla="*/ 898 h 3021"/>
                  <a:gd name="T46" fmla="*/ 2136 w 2545"/>
                  <a:gd name="T47" fmla="*/ 891 h 3021"/>
                  <a:gd name="T48" fmla="*/ 1978 w 2545"/>
                  <a:gd name="T49" fmla="*/ 800 h 3021"/>
                  <a:gd name="T50" fmla="*/ 1284 w 2545"/>
                  <a:gd name="T51" fmla="*/ 398 h 3021"/>
                  <a:gd name="T52" fmla="*/ 1261 w 2545"/>
                  <a:gd name="T53" fmla="*/ 398 h 3021"/>
                  <a:gd name="T54" fmla="*/ 623 w 2545"/>
                  <a:gd name="T55" fmla="*/ 767 h 3021"/>
                  <a:gd name="T56" fmla="*/ 534 w 2545"/>
                  <a:gd name="T57" fmla="*/ 818 h 3021"/>
                  <a:gd name="T58" fmla="*/ 1386 w 2545"/>
                  <a:gd name="T59" fmla="*/ 1426 h 3021"/>
                  <a:gd name="T60" fmla="*/ 364 w 2545"/>
                  <a:gd name="T61" fmla="*/ 1143 h 3021"/>
                  <a:gd name="T62" fmla="*/ 364 w 2545"/>
                  <a:gd name="T63" fmla="*/ 1153 h 3021"/>
                  <a:gd name="T64" fmla="*/ 364 w 2545"/>
                  <a:gd name="T65" fmla="*/ 1796 h 3021"/>
                  <a:gd name="T66" fmla="*/ 372 w 2545"/>
                  <a:gd name="T67" fmla="*/ 1814 h 3021"/>
                  <a:gd name="T68" fmla="*/ 470 w 2545"/>
                  <a:gd name="T69" fmla="*/ 1899 h 3021"/>
                  <a:gd name="T70" fmla="*/ 817 w 2545"/>
                  <a:gd name="T71" fmla="*/ 2200 h 3021"/>
                  <a:gd name="T72" fmla="*/ 1196 w 2545"/>
                  <a:gd name="T73" fmla="*/ 2529 h 3021"/>
                  <a:gd name="T74" fmla="*/ 1260 w 2545"/>
                  <a:gd name="T75" fmla="*/ 2584 h 3021"/>
                  <a:gd name="T76" fmla="*/ 1273 w 2545"/>
                  <a:gd name="T77" fmla="*/ 2560 h 3021"/>
                  <a:gd name="T78" fmla="*/ 1273 w 2545"/>
                  <a:gd name="T79" fmla="*/ 1804 h 3021"/>
                  <a:gd name="T80" fmla="*/ 1273 w 2545"/>
                  <a:gd name="T81" fmla="*/ 1797 h 3021"/>
                  <a:gd name="T82" fmla="*/ 1267 w 2545"/>
                  <a:gd name="T83" fmla="*/ 1788 h 3021"/>
                  <a:gd name="T84" fmla="*/ 1121 w 2545"/>
                  <a:gd name="T85" fmla="*/ 1684 h 3021"/>
                  <a:gd name="T86" fmla="*/ 463 w 2545"/>
                  <a:gd name="T87" fmla="*/ 1213 h 3021"/>
                  <a:gd name="T88" fmla="*/ 364 w 2545"/>
                  <a:gd name="T89" fmla="*/ 1143 h 3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45" h="3021">
                    <a:moveTo>
                      <a:pt x="1303" y="0"/>
                    </a:moveTo>
                    <a:cubicBezTo>
                      <a:pt x="1378" y="21"/>
                      <a:pt x="1439" y="67"/>
                      <a:pt x="1505" y="105"/>
                    </a:cubicBezTo>
                    <a:cubicBezTo>
                      <a:pt x="1669" y="197"/>
                      <a:pt x="1831" y="291"/>
                      <a:pt x="1994" y="384"/>
                    </a:cubicBezTo>
                    <a:cubicBezTo>
                      <a:pt x="2146" y="471"/>
                      <a:pt x="2299" y="558"/>
                      <a:pt x="2451" y="646"/>
                    </a:cubicBezTo>
                    <a:cubicBezTo>
                      <a:pt x="2513" y="682"/>
                      <a:pt x="2545" y="736"/>
                      <a:pt x="2545" y="809"/>
                    </a:cubicBezTo>
                    <a:cubicBezTo>
                      <a:pt x="2545" y="1171"/>
                      <a:pt x="2545" y="1533"/>
                      <a:pt x="2545" y="1895"/>
                    </a:cubicBezTo>
                    <a:cubicBezTo>
                      <a:pt x="2545" y="1952"/>
                      <a:pt x="2524" y="2000"/>
                      <a:pt x="2480" y="2037"/>
                    </a:cubicBezTo>
                    <a:cubicBezTo>
                      <a:pt x="2357" y="2140"/>
                      <a:pt x="2234" y="2243"/>
                      <a:pt x="2111" y="2346"/>
                    </a:cubicBezTo>
                    <a:cubicBezTo>
                      <a:pt x="1964" y="2470"/>
                      <a:pt x="1817" y="2594"/>
                      <a:pt x="1670" y="2718"/>
                    </a:cubicBezTo>
                    <a:cubicBezTo>
                      <a:pt x="1573" y="2799"/>
                      <a:pt x="1477" y="2881"/>
                      <a:pt x="1380" y="2962"/>
                    </a:cubicBezTo>
                    <a:cubicBezTo>
                      <a:pt x="1309" y="3021"/>
                      <a:pt x="1213" y="3020"/>
                      <a:pt x="1142" y="2960"/>
                    </a:cubicBezTo>
                    <a:cubicBezTo>
                      <a:pt x="902" y="2754"/>
                      <a:pt x="661" y="2548"/>
                      <a:pt x="421" y="2341"/>
                    </a:cubicBezTo>
                    <a:cubicBezTo>
                      <a:pt x="302" y="2239"/>
                      <a:pt x="183" y="2137"/>
                      <a:pt x="64" y="2035"/>
                    </a:cubicBezTo>
                    <a:cubicBezTo>
                      <a:pt x="21" y="1998"/>
                      <a:pt x="0" y="1951"/>
                      <a:pt x="0" y="1895"/>
                    </a:cubicBezTo>
                    <a:cubicBezTo>
                      <a:pt x="0" y="1804"/>
                      <a:pt x="0" y="1713"/>
                      <a:pt x="0" y="1622"/>
                    </a:cubicBezTo>
                    <a:cubicBezTo>
                      <a:pt x="0" y="1353"/>
                      <a:pt x="1" y="1084"/>
                      <a:pt x="0" y="815"/>
                    </a:cubicBezTo>
                    <a:cubicBezTo>
                      <a:pt x="0" y="737"/>
                      <a:pt x="33" y="681"/>
                      <a:pt x="100" y="642"/>
                    </a:cubicBezTo>
                    <a:cubicBezTo>
                      <a:pt x="335" y="509"/>
                      <a:pt x="569" y="374"/>
                      <a:pt x="803" y="240"/>
                    </a:cubicBezTo>
                    <a:cubicBezTo>
                      <a:pt x="928" y="168"/>
                      <a:pt x="1053" y="96"/>
                      <a:pt x="1178" y="25"/>
                    </a:cubicBezTo>
                    <a:cubicBezTo>
                      <a:pt x="1196" y="15"/>
                      <a:pt x="1215" y="8"/>
                      <a:pt x="1234" y="0"/>
                    </a:cubicBezTo>
                    <a:cubicBezTo>
                      <a:pt x="1257" y="0"/>
                      <a:pt x="1280" y="0"/>
                      <a:pt x="1303" y="0"/>
                    </a:cubicBezTo>
                    <a:close/>
                    <a:moveTo>
                      <a:pt x="1386" y="1426"/>
                    </a:moveTo>
                    <a:cubicBezTo>
                      <a:pt x="1640" y="1250"/>
                      <a:pt x="1893" y="1074"/>
                      <a:pt x="2147" y="898"/>
                    </a:cubicBezTo>
                    <a:cubicBezTo>
                      <a:pt x="2143" y="895"/>
                      <a:pt x="2140" y="893"/>
                      <a:pt x="2136" y="891"/>
                    </a:cubicBezTo>
                    <a:cubicBezTo>
                      <a:pt x="2084" y="861"/>
                      <a:pt x="2031" y="830"/>
                      <a:pt x="1978" y="800"/>
                    </a:cubicBezTo>
                    <a:cubicBezTo>
                      <a:pt x="1747" y="666"/>
                      <a:pt x="1515" y="532"/>
                      <a:pt x="1284" y="398"/>
                    </a:cubicBezTo>
                    <a:cubicBezTo>
                      <a:pt x="1275" y="393"/>
                      <a:pt x="1270" y="394"/>
                      <a:pt x="1261" y="398"/>
                    </a:cubicBezTo>
                    <a:cubicBezTo>
                      <a:pt x="1049" y="521"/>
                      <a:pt x="836" y="644"/>
                      <a:pt x="623" y="767"/>
                    </a:cubicBezTo>
                    <a:cubicBezTo>
                      <a:pt x="594" y="783"/>
                      <a:pt x="565" y="800"/>
                      <a:pt x="534" y="818"/>
                    </a:cubicBezTo>
                    <a:cubicBezTo>
                      <a:pt x="819" y="1021"/>
                      <a:pt x="1102" y="1223"/>
                      <a:pt x="1386" y="1426"/>
                    </a:cubicBezTo>
                    <a:close/>
                    <a:moveTo>
                      <a:pt x="364" y="1143"/>
                    </a:moveTo>
                    <a:cubicBezTo>
                      <a:pt x="364" y="1147"/>
                      <a:pt x="364" y="1150"/>
                      <a:pt x="364" y="1153"/>
                    </a:cubicBezTo>
                    <a:cubicBezTo>
                      <a:pt x="364" y="1367"/>
                      <a:pt x="364" y="1582"/>
                      <a:pt x="364" y="1796"/>
                    </a:cubicBezTo>
                    <a:cubicBezTo>
                      <a:pt x="364" y="1804"/>
                      <a:pt x="366" y="1809"/>
                      <a:pt x="372" y="1814"/>
                    </a:cubicBezTo>
                    <a:cubicBezTo>
                      <a:pt x="405" y="1842"/>
                      <a:pt x="438" y="1871"/>
                      <a:pt x="470" y="1899"/>
                    </a:cubicBezTo>
                    <a:cubicBezTo>
                      <a:pt x="586" y="2000"/>
                      <a:pt x="701" y="2100"/>
                      <a:pt x="817" y="2200"/>
                    </a:cubicBezTo>
                    <a:cubicBezTo>
                      <a:pt x="943" y="2310"/>
                      <a:pt x="1070" y="2419"/>
                      <a:pt x="1196" y="2529"/>
                    </a:cubicBezTo>
                    <a:cubicBezTo>
                      <a:pt x="1217" y="2547"/>
                      <a:pt x="1239" y="2566"/>
                      <a:pt x="1260" y="2584"/>
                    </a:cubicBezTo>
                    <a:cubicBezTo>
                      <a:pt x="1272" y="2579"/>
                      <a:pt x="1273" y="2570"/>
                      <a:pt x="1273" y="2560"/>
                    </a:cubicBezTo>
                    <a:cubicBezTo>
                      <a:pt x="1273" y="2308"/>
                      <a:pt x="1273" y="2056"/>
                      <a:pt x="1273" y="1804"/>
                    </a:cubicBezTo>
                    <a:cubicBezTo>
                      <a:pt x="1273" y="1802"/>
                      <a:pt x="1274" y="1799"/>
                      <a:pt x="1273" y="1797"/>
                    </a:cubicBezTo>
                    <a:cubicBezTo>
                      <a:pt x="1272" y="1793"/>
                      <a:pt x="1270" y="1789"/>
                      <a:pt x="1267" y="1788"/>
                    </a:cubicBezTo>
                    <a:cubicBezTo>
                      <a:pt x="1219" y="1753"/>
                      <a:pt x="1169" y="1718"/>
                      <a:pt x="1121" y="1684"/>
                    </a:cubicBezTo>
                    <a:cubicBezTo>
                      <a:pt x="901" y="1527"/>
                      <a:pt x="682" y="1370"/>
                      <a:pt x="463" y="1213"/>
                    </a:cubicBezTo>
                    <a:cubicBezTo>
                      <a:pt x="431" y="1190"/>
                      <a:pt x="398" y="1167"/>
                      <a:pt x="364" y="1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-4987107" y="5240689"/>
                <a:ext cx="2049460" cy="3949697"/>
              </a:xfrm>
              <a:custGeom>
                <a:avLst/>
                <a:gdLst>
                  <a:gd name="T0" fmla="*/ 546 w 2001"/>
                  <a:gd name="T1" fmla="*/ 1141 h 3858"/>
                  <a:gd name="T2" fmla="*/ 318 w 2001"/>
                  <a:gd name="T3" fmla="*/ 1263 h 3858"/>
                  <a:gd name="T4" fmla="*/ 182 w 2001"/>
                  <a:gd name="T5" fmla="*/ 1569 h 3858"/>
                  <a:gd name="T6" fmla="*/ 196 w 2001"/>
                  <a:gd name="T7" fmla="*/ 1718 h 3858"/>
                  <a:gd name="T8" fmla="*/ 285 w 2001"/>
                  <a:gd name="T9" fmla="*/ 1880 h 3858"/>
                  <a:gd name="T10" fmla="*/ 379 w 2001"/>
                  <a:gd name="T11" fmla="*/ 1981 h 3858"/>
                  <a:gd name="T12" fmla="*/ 827 w 2001"/>
                  <a:gd name="T13" fmla="*/ 2430 h 3858"/>
                  <a:gd name="T14" fmla="*/ 1002 w 2001"/>
                  <a:gd name="T15" fmla="*/ 2532 h 3858"/>
                  <a:gd name="T16" fmla="*/ 1225 w 2001"/>
                  <a:gd name="T17" fmla="*/ 2557 h 3858"/>
                  <a:gd name="T18" fmla="*/ 1217 w 2001"/>
                  <a:gd name="T19" fmla="*/ 2547 h 3858"/>
                  <a:gd name="T20" fmla="*/ 538 w 2001"/>
                  <a:gd name="T21" fmla="*/ 1873 h 3858"/>
                  <a:gd name="T22" fmla="*/ 430 w 2001"/>
                  <a:gd name="T23" fmla="*/ 1763 h 3858"/>
                  <a:gd name="T24" fmla="*/ 558 w 2001"/>
                  <a:gd name="T25" fmla="*/ 1324 h 3858"/>
                  <a:gd name="T26" fmla="*/ 831 w 2001"/>
                  <a:gd name="T27" fmla="*/ 1395 h 3858"/>
                  <a:gd name="T28" fmla="*/ 1647 w 2001"/>
                  <a:gd name="T29" fmla="*/ 2210 h 3858"/>
                  <a:gd name="T30" fmla="*/ 1881 w 2001"/>
                  <a:gd name="T31" fmla="*/ 2533 h 3858"/>
                  <a:gd name="T32" fmla="*/ 1980 w 2001"/>
                  <a:gd name="T33" fmla="*/ 2848 h 3858"/>
                  <a:gd name="T34" fmla="*/ 2000 w 2001"/>
                  <a:gd name="T35" fmla="*/ 3179 h 3858"/>
                  <a:gd name="T36" fmla="*/ 1995 w 2001"/>
                  <a:gd name="T37" fmla="*/ 3748 h 3858"/>
                  <a:gd name="T38" fmla="*/ 1995 w 2001"/>
                  <a:gd name="T39" fmla="*/ 3842 h 3858"/>
                  <a:gd name="T40" fmla="*/ 1994 w 2001"/>
                  <a:gd name="T41" fmla="*/ 3858 h 3858"/>
                  <a:gd name="T42" fmla="*/ 1091 w 2001"/>
                  <a:gd name="T43" fmla="*/ 3858 h 3858"/>
                  <a:gd name="T44" fmla="*/ 1091 w 2001"/>
                  <a:gd name="T45" fmla="*/ 3839 h 3858"/>
                  <a:gd name="T46" fmla="*/ 1091 w 2001"/>
                  <a:gd name="T47" fmla="*/ 3329 h 3858"/>
                  <a:gd name="T48" fmla="*/ 1082 w 2001"/>
                  <a:gd name="T49" fmla="*/ 3302 h 3858"/>
                  <a:gd name="T50" fmla="*/ 741 w 2001"/>
                  <a:gd name="T51" fmla="*/ 2909 h 3858"/>
                  <a:gd name="T52" fmla="*/ 448 w 2001"/>
                  <a:gd name="T53" fmla="*/ 2572 h 3858"/>
                  <a:gd name="T54" fmla="*/ 139 w 2001"/>
                  <a:gd name="T55" fmla="*/ 2225 h 3858"/>
                  <a:gd name="T56" fmla="*/ 12 w 2001"/>
                  <a:gd name="T57" fmla="*/ 1938 h 3858"/>
                  <a:gd name="T58" fmla="*/ 0 w 2001"/>
                  <a:gd name="T59" fmla="*/ 1726 h 3858"/>
                  <a:gd name="T60" fmla="*/ 0 w 2001"/>
                  <a:gd name="T61" fmla="*/ 316 h 3858"/>
                  <a:gd name="T62" fmla="*/ 184 w 2001"/>
                  <a:gd name="T63" fmla="*/ 55 h 3858"/>
                  <a:gd name="T64" fmla="*/ 542 w 2001"/>
                  <a:gd name="T65" fmla="*/ 271 h 3858"/>
                  <a:gd name="T66" fmla="*/ 546 w 2001"/>
                  <a:gd name="T67" fmla="*/ 317 h 3858"/>
                  <a:gd name="T68" fmla="*/ 546 w 2001"/>
                  <a:gd name="T69" fmla="*/ 1127 h 3858"/>
                  <a:gd name="T70" fmla="*/ 546 w 2001"/>
                  <a:gd name="T71" fmla="*/ 1141 h 3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1" h="3858">
                    <a:moveTo>
                      <a:pt x="546" y="1141"/>
                    </a:moveTo>
                    <a:cubicBezTo>
                      <a:pt x="455" y="1158"/>
                      <a:pt x="382" y="1203"/>
                      <a:pt x="318" y="1263"/>
                    </a:cubicBezTo>
                    <a:cubicBezTo>
                      <a:pt x="231" y="1346"/>
                      <a:pt x="182" y="1447"/>
                      <a:pt x="182" y="1569"/>
                    </a:cubicBezTo>
                    <a:cubicBezTo>
                      <a:pt x="182" y="1619"/>
                      <a:pt x="184" y="1669"/>
                      <a:pt x="196" y="1718"/>
                    </a:cubicBezTo>
                    <a:cubicBezTo>
                      <a:pt x="211" y="1780"/>
                      <a:pt x="243" y="1833"/>
                      <a:pt x="285" y="1880"/>
                    </a:cubicBezTo>
                    <a:cubicBezTo>
                      <a:pt x="315" y="1915"/>
                      <a:pt x="347" y="1949"/>
                      <a:pt x="379" y="1981"/>
                    </a:cubicBezTo>
                    <a:cubicBezTo>
                      <a:pt x="528" y="2131"/>
                      <a:pt x="679" y="2280"/>
                      <a:pt x="827" y="2430"/>
                    </a:cubicBezTo>
                    <a:cubicBezTo>
                      <a:pt x="877" y="2481"/>
                      <a:pt x="935" y="2514"/>
                      <a:pt x="1002" y="2532"/>
                    </a:cubicBezTo>
                    <a:cubicBezTo>
                      <a:pt x="1075" y="2551"/>
                      <a:pt x="1148" y="2559"/>
                      <a:pt x="1225" y="2557"/>
                    </a:cubicBezTo>
                    <a:cubicBezTo>
                      <a:pt x="1222" y="2553"/>
                      <a:pt x="1220" y="2550"/>
                      <a:pt x="1217" y="2547"/>
                    </a:cubicBezTo>
                    <a:cubicBezTo>
                      <a:pt x="991" y="2322"/>
                      <a:pt x="765" y="2098"/>
                      <a:pt x="538" y="1873"/>
                    </a:cubicBezTo>
                    <a:cubicBezTo>
                      <a:pt x="502" y="1836"/>
                      <a:pt x="464" y="1802"/>
                      <a:pt x="430" y="1763"/>
                    </a:cubicBezTo>
                    <a:cubicBezTo>
                      <a:pt x="299" y="1617"/>
                      <a:pt x="370" y="1377"/>
                      <a:pt x="558" y="1324"/>
                    </a:cubicBezTo>
                    <a:cubicBezTo>
                      <a:pt x="662" y="1295"/>
                      <a:pt x="755" y="1318"/>
                      <a:pt x="831" y="1395"/>
                    </a:cubicBezTo>
                    <a:cubicBezTo>
                      <a:pt x="1104" y="1666"/>
                      <a:pt x="1375" y="1938"/>
                      <a:pt x="1647" y="2210"/>
                    </a:cubicBezTo>
                    <a:cubicBezTo>
                      <a:pt x="1742" y="2305"/>
                      <a:pt x="1822" y="2412"/>
                      <a:pt x="1881" y="2533"/>
                    </a:cubicBezTo>
                    <a:cubicBezTo>
                      <a:pt x="1930" y="2633"/>
                      <a:pt x="1962" y="2738"/>
                      <a:pt x="1980" y="2848"/>
                    </a:cubicBezTo>
                    <a:cubicBezTo>
                      <a:pt x="1999" y="2958"/>
                      <a:pt x="2001" y="3068"/>
                      <a:pt x="2000" y="3179"/>
                    </a:cubicBezTo>
                    <a:cubicBezTo>
                      <a:pt x="1999" y="3369"/>
                      <a:pt x="1997" y="3558"/>
                      <a:pt x="1995" y="3748"/>
                    </a:cubicBezTo>
                    <a:cubicBezTo>
                      <a:pt x="1995" y="3779"/>
                      <a:pt x="1995" y="3811"/>
                      <a:pt x="1995" y="3842"/>
                    </a:cubicBezTo>
                    <a:cubicBezTo>
                      <a:pt x="1995" y="3847"/>
                      <a:pt x="1994" y="3852"/>
                      <a:pt x="1994" y="3858"/>
                    </a:cubicBezTo>
                    <a:cubicBezTo>
                      <a:pt x="1693" y="3858"/>
                      <a:pt x="1393" y="3858"/>
                      <a:pt x="1091" y="3858"/>
                    </a:cubicBezTo>
                    <a:cubicBezTo>
                      <a:pt x="1091" y="3851"/>
                      <a:pt x="1091" y="3845"/>
                      <a:pt x="1091" y="3839"/>
                    </a:cubicBezTo>
                    <a:cubicBezTo>
                      <a:pt x="1091" y="3669"/>
                      <a:pt x="1091" y="3499"/>
                      <a:pt x="1091" y="3329"/>
                    </a:cubicBezTo>
                    <a:cubicBezTo>
                      <a:pt x="1091" y="3318"/>
                      <a:pt x="1089" y="3310"/>
                      <a:pt x="1082" y="3302"/>
                    </a:cubicBezTo>
                    <a:cubicBezTo>
                      <a:pt x="968" y="3171"/>
                      <a:pt x="854" y="3040"/>
                      <a:pt x="741" y="2909"/>
                    </a:cubicBezTo>
                    <a:cubicBezTo>
                      <a:pt x="643" y="2796"/>
                      <a:pt x="546" y="2683"/>
                      <a:pt x="448" y="2572"/>
                    </a:cubicBezTo>
                    <a:cubicBezTo>
                      <a:pt x="346" y="2455"/>
                      <a:pt x="243" y="2339"/>
                      <a:pt x="139" y="2225"/>
                    </a:cubicBezTo>
                    <a:cubicBezTo>
                      <a:pt x="64" y="2143"/>
                      <a:pt x="25" y="2047"/>
                      <a:pt x="12" y="1938"/>
                    </a:cubicBezTo>
                    <a:cubicBezTo>
                      <a:pt x="3" y="1868"/>
                      <a:pt x="0" y="1797"/>
                      <a:pt x="0" y="1726"/>
                    </a:cubicBezTo>
                    <a:cubicBezTo>
                      <a:pt x="0" y="1256"/>
                      <a:pt x="0" y="786"/>
                      <a:pt x="0" y="316"/>
                    </a:cubicBezTo>
                    <a:cubicBezTo>
                      <a:pt x="0" y="196"/>
                      <a:pt x="73" y="93"/>
                      <a:pt x="184" y="55"/>
                    </a:cubicBezTo>
                    <a:cubicBezTo>
                      <a:pt x="345" y="0"/>
                      <a:pt x="516" y="103"/>
                      <a:pt x="542" y="271"/>
                    </a:cubicBezTo>
                    <a:cubicBezTo>
                      <a:pt x="545" y="286"/>
                      <a:pt x="546" y="302"/>
                      <a:pt x="546" y="317"/>
                    </a:cubicBezTo>
                    <a:cubicBezTo>
                      <a:pt x="546" y="587"/>
                      <a:pt x="546" y="857"/>
                      <a:pt x="546" y="1127"/>
                    </a:cubicBezTo>
                    <a:cubicBezTo>
                      <a:pt x="546" y="1131"/>
                      <a:pt x="546" y="1136"/>
                      <a:pt x="546" y="1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-2194691" y="5258149"/>
                <a:ext cx="2049460" cy="3932237"/>
              </a:xfrm>
              <a:custGeom>
                <a:avLst/>
                <a:gdLst>
                  <a:gd name="T0" fmla="*/ 909 w 2001"/>
                  <a:gd name="T1" fmla="*/ 3842 h 3842"/>
                  <a:gd name="T2" fmla="*/ 6 w 2001"/>
                  <a:gd name="T3" fmla="*/ 3842 h 3842"/>
                  <a:gd name="T4" fmla="*/ 6 w 2001"/>
                  <a:gd name="T5" fmla="*/ 3797 h 3842"/>
                  <a:gd name="T6" fmla="*/ 1 w 2001"/>
                  <a:gd name="T7" fmla="*/ 3055 h 3842"/>
                  <a:gd name="T8" fmla="*/ 81 w 2001"/>
                  <a:gd name="T9" fmla="*/ 2604 h 3842"/>
                  <a:gd name="T10" fmla="*/ 319 w 2001"/>
                  <a:gd name="T11" fmla="*/ 2230 h 3842"/>
                  <a:gd name="T12" fmla="*/ 776 w 2001"/>
                  <a:gd name="T13" fmla="*/ 1771 h 3842"/>
                  <a:gd name="T14" fmla="*/ 1166 w 2001"/>
                  <a:gd name="T15" fmla="*/ 1381 h 3842"/>
                  <a:gd name="T16" fmla="*/ 1369 w 2001"/>
                  <a:gd name="T17" fmla="*/ 1296 h 3842"/>
                  <a:gd name="T18" fmla="*/ 1635 w 2001"/>
                  <a:gd name="T19" fmla="*/ 1543 h 3842"/>
                  <a:gd name="T20" fmla="*/ 1555 w 2001"/>
                  <a:gd name="T21" fmla="*/ 1764 h 3842"/>
                  <a:gd name="T22" fmla="*/ 1161 w 2001"/>
                  <a:gd name="T23" fmla="*/ 2156 h 3842"/>
                  <a:gd name="T24" fmla="*/ 783 w 2001"/>
                  <a:gd name="T25" fmla="*/ 2531 h 3842"/>
                  <a:gd name="T26" fmla="*/ 774 w 2001"/>
                  <a:gd name="T27" fmla="*/ 2541 h 3842"/>
                  <a:gd name="T28" fmla="*/ 825 w 2001"/>
                  <a:gd name="T29" fmla="*/ 2541 h 3842"/>
                  <a:gd name="T30" fmla="*/ 1040 w 2001"/>
                  <a:gd name="T31" fmla="*/ 2502 h 3842"/>
                  <a:gd name="T32" fmla="*/ 1166 w 2001"/>
                  <a:gd name="T33" fmla="*/ 2421 h 3842"/>
                  <a:gd name="T34" fmla="*/ 1650 w 2001"/>
                  <a:gd name="T35" fmla="*/ 1937 h 3842"/>
                  <a:gd name="T36" fmla="*/ 1765 w 2001"/>
                  <a:gd name="T37" fmla="*/ 1796 h 3842"/>
                  <a:gd name="T38" fmla="*/ 1814 w 2001"/>
                  <a:gd name="T39" fmla="*/ 1640 h 3842"/>
                  <a:gd name="T40" fmla="*/ 1816 w 2001"/>
                  <a:gd name="T41" fmla="*/ 1512 h 3842"/>
                  <a:gd name="T42" fmla="*/ 1721 w 2001"/>
                  <a:gd name="T43" fmla="*/ 1288 h 3842"/>
                  <a:gd name="T44" fmla="*/ 1501 w 2001"/>
                  <a:gd name="T45" fmla="*/ 1136 h 3842"/>
                  <a:gd name="T46" fmla="*/ 1456 w 2001"/>
                  <a:gd name="T47" fmla="*/ 1125 h 3842"/>
                  <a:gd name="T48" fmla="*/ 1455 w 2001"/>
                  <a:gd name="T49" fmla="*/ 1111 h 3842"/>
                  <a:gd name="T50" fmla="*/ 1455 w 2001"/>
                  <a:gd name="T51" fmla="*/ 291 h 3842"/>
                  <a:gd name="T52" fmla="*/ 1672 w 2001"/>
                  <a:gd name="T53" fmla="*/ 30 h 3842"/>
                  <a:gd name="T54" fmla="*/ 1997 w 2001"/>
                  <a:gd name="T55" fmla="*/ 253 h 3842"/>
                  <a:gd name="T56" fmla="*/ 2000 w 2001"/>
                  <a:gd name="T57" fmla="*/ 304 h 3842"/>
                  <a:gd name="T58" fmla="*/ 2000 w 2001"/>
                  <a:gd name="T59" fmla="*/ 1717 h 3842"/>
                  <a:gd name="T60" fmla="*/ 1983 w 2001"/>
                  <a:gd name="T61" fmla="*/ 1962 h 3842"/>
                  <a:gd name="T62" fmla="*/ 1852 w 2001"/>
                  <a:gd name="T63" fmla="*/ 2220 h 3842"/>
                  <a:gd name="T64" fmla="*/ 1360 w 2001"/>
                  <a:gd name="T65" fmla="*/ 2777 h 3842"/>
                  <a:gd name="T66" fmla="*/ 920 w 2001"/>
                  <a:gd name="T67" fmla="*/ 3284 h 3842"/>
                  <a:gd name="T68" fmla="*/ 909 w 2001"/>
                  <a:gd name="T69" fmla="*/ 3314 h 3842"/>
                  <a:gd name="T70" fmla="*/ 909 w 2001"/>
                  <a:gd name="T71" fmla="*/ 3823 h 3842"/>
                  <a:gd name="T72" fmla="*/ 909 w 2001"/>
                  <a:gd name="T73" fmla="*/ 3842 h 3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1" h="3842">
                    <a:moveTo>
                      <a:pt x="909" y="3842"/>
                    </a:moveTo>
                    <a:cubicBezTo>
                      <a:pt x="608" y="3842"/>
                      <a:pt x="308" y="3842"/>
                      <a:pt x="6" y="3842"/>
                    </a:cubicBezTo>
                    <a:cubicBezTo>
                      <a:pt x="6" y="3827"/>
                      <a:pt x="6" y="3812"/>
                      <a:pt x="6" y="3797"/>
                    </a:cubicBezTo>
                    <a:cubicBezTo>
                      <a:pt x="4" y="3550"/>
                      <a:pt x="0" y="3302"/>
                      <a:pt x="1" y="3055"/>
                    </a:cubicBezTo>
                    <a:cubicBezTo>
                      <a:pt x="1" y="2900"/>
                      <a:pt x="26" y="2749"/>
                      <a:pt x="81" y="2604"/>
                    </a:cubicBezTo>
                    <a:cubicBezTo>
                      <a:pt x="135" y="2464"/>
                      <a:pt x="214" y="2338"/>
                      <a:pt x="319" y="2230"/>
                    </a:cubicBezTo>
                    <a:cubicBezTo>
                      <a:pt x="470" y="2076"/>
                      <a:pt x="624" y="1924"/>
                      <a:pt x="776" y="1771"/>
                    </a:cubicBezTo>
                    <a:cubicBezTo>
                      <a:pt x="906" y="1641"/>
                      <a:pt x="1036" y="1511"/>
                      <a:pt x="1166" y="1381"/>
                    </a:cubicBezTo>
                    <a:cubicBezTo>
                      <a:pt x="1222" y="1324"/>
                      <a:pt x="1290" y="1296"/>
                      <a:pt x="1369" y="1296"/>
                    </a:cubicBezTo>
                    <a:cubicBezTo>
                      <a:pt x="1507" y="1298"/>
                      <a:pt x="1623" y="1406"/>
                      <a:pt x="1635" y="1543"/>
                    </a:cubicBezTo>
                    <a:cubicBezTo>
                      <a:pt x="1643" y="1629"/>
                      <a:pt x="1616" y="1703"/>
                      <a:pt x="1555" y="1764"/>
                    </a:cubicBezTo>
                    <a:cubicBezTo>
                      <a:pt x="1424" y="1895"/>
                      <a:pt x="1293" y="2025"/>
                      <a:pt x="1161" y="2156"/>
                    </a:cubicBezTo>
                    <a:cubicBezTo>
                      <a:pt x="1035" y="2281"/>
                      <a:pt x="909" y="2406"/>
                      <a:pt x="783" y="2531"/>
                    </a:cubicBezTo>
                    <a:cubicBezTo>
                      <a:pt x="781" y="2533"/>
                      <a:pt x="779" y="2536"/>
                      <a:pt x="774" y="2541"/>
                    </a:cubicBezTo>
                    <a:cubicBezTo>
                      <a:pt x="793" y="2541"/>
                      <a:pt x="809" y="2542"/>
                      <a:pt x="825" y="2541"/>
                    </a:cubicBezTo>
                    <a:cubicBezTo>
                      <a:pt x="898" y="2538"/>
                      <a:pt x="971" y="2528"/>
                      <a:pt x="1040" y="2502"/>
                    </a:cubicBezTo>
                    <a:cubicBezTo>
                      <a:pt x="1088" y="2484"/>
                      <a:pt x="1130" y="2458"/>
                      <a:pt x="1166" y="2421"/>
                    </a:cubicBezTo>
                    <a:cubicBezTo>
                      <a:pt x="1327" y="2259"/>
                      <a:pt x="1489" y="2099"/>
                      <a:pt x="1650" y="1937"/>
                    </a:cubicBezTo>
                    <a:cubicBezTo>
                      <a:pt x="1693" y="1894"/>
                      <a:pt x="1733" y="1848"/>
                      <a:pt x="1765" y="1796"/>
                    </a:cubicBezTo>
                    <a:cubicBezTo>
                      <a:pt x="1795" y="1748"/>
                      <a:pt x="1810" y="1696"/>
                      <a:pt x="1814" y="1640"/>
                    </a:cubicBezTo>
                    <a:cubicBezTo>
                      <a:pt x="1818" y="1598"/>
                      <a:pt x="1819" y="1554"/>
                      <a:pt x="1816" y="1512"/>
                    </a:cubicBezTo>
                    <a:cubicBezTo>
                      <a:pt x="1809" y="1427"/>
                      <a:pt x="1775" y="1353"/>
                      <a:pt x="1721" y="1288"/>
                    </a:cubicBezTo>
                    <a:cubicBezTo>
                      <a:pt x="1661" y="1218"/>
                      <a:pt x="1589" y="1165"/>
                      <a:pt x="1501" y="1136"/>
                    </a:cubicBezTo>
                    <a:cubicBezTo>
                      <a:pt x="1486" y="1131"/>
                      <a:pt x="1472" y="1129"/>
                      <a:pt x="1456" y="1125"/>
                    </a:cubicBezTo>
                    <a:cubicBezTo>
                      <a:pt x="1456" y="1121"/>
                      <a:pt x="1455" y="1116"/>
                      <a:pt x="1455" y="1111"/>
                    </a:cubicBezTo>
                    <a:cubicBezTo>
                      <a:pt x="1455" y="838"/>
                      <a:pt x="1455" y="564"/>
                      <a:pt x="1455" y="291"/>
                    </a:cubicBezTo>
                    <a:cubicBezTo>
                      <a:pt x="1455" y="167"/>
                      <a:pt x="1550" y="53"/>
                      <a:pt x="1672" y="30"/>
                    </a:cubicBezTo>
                    <a:cubicBezTo>
                      <a:pt x="1827" y="0"/>
                      <a:pt x="1969" y="98"/>
                      <a:pt x="1997" y="253"/>
                    </a:cubicBezTo>
                    <a:cubicBezTo>
                      <a:pt x="2000" y="270"/>
                      <a:pt x="2000" y="287"/>
                      <a:pt x="2000" y="304"/>
                    </a:cubicBezTo>
                    <a:cubicBezTo>
                      <a:pt x="2001" y="775"/>
                      <a:pt x="2001" y="1246"/>
                      <a:pt x="2000" y="1717"/>
                    </a:cubicBezTo>
                    <a:cubicBezTo>
                      <a:pt x="2000" y="1799"/>
                      <a:pt x="1996" y="1881"/>
                      <a:pt x="1983" y="1962"/>
                    </a:cubicBezTo>
                    <a:cubicBezTo>
                      <a:pt x="1966" y="2061"/>
                      <a:pt x="1920" y="2145"/>
                      <a:pt x="1852" y="2220"/>
                    </a:cubicBezTo>
                    <a:cubicBezTo>
                      <a:pt x="1687" y="2404"/>
                      <a:pt x="1523" y="2590"/>
                      <a:pt x="1360" y="2777"/>
                    </a:cubicBezTo>
                    <a:cubicBezTo>
                      <a:pt x="1213" y="2945"/>
                      <a:pt x="1067" y="3115"/>
                      <a:pt x="920" y="3284"/>
                    </a:cubicBezTo>
                    <a:cubicBezTo>
                      <a:pt x="912" y="3293"/>
                      <a:pt x="909" y="3302"/>
                      <a:pt x="909" y="3314"/>
                    </a:cubicBezTo>
                    <a:cubicBezTo>
                      <a:pt x="909" y="3483"/>
                      <a:pt x="909" y="3653"/>
                      <a:pt x="909" y="3823"/>
                    </a:cubicBezTo>
                    <a:cubicBezTo>
                      <a:pt x="909" y="3829"/>
                      <a:pt x="909" y="3835"/>
                      <a:pt x="909" y="38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33" name="Группа 45"/>
          <p:cNvGrpSpPr/>
          <p:nvPr/>
        </p:nvGrpSpPr>
        <p:grpSpPr>
          <a:xfrm>
            <a:off x="4348201" y="1309662"/>
            <a:ext cx="2509799" cy="2246084"/>
            <a:chOff x="132904" y="4754736"/>
            <a:chExt cx="2081088" cy="151216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E29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2904" y="4856460"/>
              <a:ext cx="2081088" cy="662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 ветеранов, инвалидов, граждан</a:t>
              </a:r>
              <a:r>
                <a:rPr lang="en-US" dirty="0" smtClean="0"/>
                <a:t> </a:t>
              </a:r>
              <a:r>
                <a:rPr lang="ru-RU" dirty="0" smtClean="0"/>
                <a:t>пожилого возраста </a:t>
              </a:r>
              <a:endParaRPr lang="ru-RU" dirty="0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635392" y="5737990"/>
              <a:ext cx="1015144" cy="314993"/>
            </a:xfrm>
            <a:prstGeom prst="roundRect">
              <a:avLst>
                <a:gd name="adj" fmla="val 31566"/>
              </a:avLst>
            </a:prstGeom>
            <a:solidFill>
              <a:srgbClr val="CC53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149,5</a:t>
              </a:r>
              <a:endParaRPr lang="ru-RU" dirty="0"/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flipV="1">
            <a:off x="4857760" y="3597266"/>
            <a:ext cx="714380" cy="641354"/>
          </a:xfrm>
          <a:prstGeom prst="line">
            <a:avLst/>
          </a:prstGeom>
          <a:ln w="82550" cap="rnd">
            <a:solidFill>
              <a:srgbClr val="E29C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22"/>
          <p:cNvGrpSpPr/>
          <p:nvPr/>
        </p:nvGrpSpPr>
        <p:grpSpPr>
          <a:xfrm>
            <a:off x="2000240" y="4810124"/>
            <a:ext cx="1009476" cy="1285884"/>
            <a:chOff x="6763979" y="3789040"/>
            <a:chExt cx="1060216" cy="106708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851630" y="4424074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56%</a:t>
              </a:r>
            </a:p>
          </p:txBody>
        </p:sp>
        <p:grpSp>
          <p:nvGrpSpPr>
            <p:cNvPr id="40" name="Группа 34"/>
            <p:cNvGrpSpPr/>
            <p:nvPr/>
          </p:nvGrpSpPr>
          <p:grpSpPr>
            <a:xfrm>
              <a:off x="6763979" y="3789040"/>
              <a:ext cx="1060216" cy="635035"/>
              <a:chOff x="9426304" y="3495733"/>
              <a:chExt cx="1844676" cy="1473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9426304" y="3795771"/>
                <a:ext cx="765176" cy="1173162"/>
              </a:xfrm>
              <a:custGeom>
                <a:avLst/>
                <a:gdLst>
                  <a:gd name="T0" fmla="*/ 674 w 991"/>
                  <a:gd name="T1" fmla="*/ 344 h 1522"/>
                  <a:gd name="T2" fmla="*/ 674 w 991"/>
                  <a:gd name="T3" fmla="*/ 369 h 1522"/>
                  <a:gd name="T4" fmla="*/ 689 w 991"/>
                  <a:gd name="T5" fmla="*/ 1244 h 1522"/>
                  <a:gd name="T6" fmla="*/ 691 w 991"/>
                  <a:gd name="T7" fmla="*/ 1412 h 1522"/>
                  <a:gd name="T8" fmla="*/ 603 w 991"/>
                  <a:gd name="T9" fmla="*/ 1502 h 1522"/>
                  <a:gd name="T10" fmla="*/ 512 w 991"/>
                  <a:gd name="T11" fmla="*/ 1417 h 1522"/>
                  <a:gd name="T12" fmla="*/ 512 w 991"/>
                  <a:gd name="T13" fmla="*/ 1215 h 1522"/>
                  <a:gd name="T14" fmla="*/ 506 w 991"/>
                  <a:gd name="T15" fmla="*/ 833 h 1522"/>
                  <a:gd name="T16" fmla="*/ 495 w 991"/>
                  <a:gd name="T17" fmla="*/ 749 h 1522"/>
                  <a:gd name="T18" fmla="*/ 485 w 991"/>
                  <a:gd name="T19" fmla="*/ 749 h 1522"/>
                  <a:gd name="T20" fmla="*/ 476 w 991"/>
                  <a:gd name="T21" fmla="*/ 793 h 1522"/>
                  <a:gd name="T22" fmla="*/ 465 w 991"/>
                  <a:gd name="T23" fmla="*/ 1107 h 1522"/>
                  <a:gd name="T24" fmla="*/ 466 w 991"/>
                  <a:gd name="T25" fmla="*/ 1409 h 1522"/>
                  <a:gd name="T26" fmla="*/ 336 w 991"/>
                  <a:gd name="T27" fmla="*/ 1493 h 1522"/>
                  <a:gd name="T28" fmla="*/ 287 w 991"/>
                  <a:gd name="T29" fmla="*/ 1412 h 1522"/>
                  <a:gd name="T30" fmla="*/ 290 w 991"/>
                  <a:gd name="T31" fmla="*/ 1102 h 1522"/>
                  <a:gd name="T32" fmla="*/ 304 w 991"/>
                  <a:gd name="T33" fmla="*/ 359 h 1522"/>
                  <a:gd name="T34" fmla="*/ 300 w 991"/>
                  <a:gd name="T35" fmla="*/ 341 h 1522"/>
                  <a:gd name="T36" fmla="*/ 249 w 991"/>
                  <a:gd name="T37" fmla="*/ 420 h 1522"/>
                  <a:gd name="T38" fmla="*/ 130 w 991"/>
                  <a:gd name="T39" fmla="*/ 605 h 1522"/>
                  <a:gd name="T40" fmla="*/ 64 w 991"/>
                  <a:gd name="T41" fmla="*/ 642 h 1522"/>
                  <a:gd name="T42" fmla="*/ 3 w 991"/>
                  <a:gd name="T43" fmla="*/ 592 h 1522"/>
                  <a:gd name="T44" fmla="*/ 9 w 991"/>
                  <a:gd name="T45" fmla="*/ 543 h 1522"/>
                  <a:gd name="T46" fmla="*/ 235 w 991"/>
                  <a:gd name="T47" fmla="*/ 131 h 1522"/>
                  <a:gd name="T48" fmla="*/ 273 w 991"/>
                  <a:gd name="T49" fmla="*/ 77 h 1522"/>
                  <a:gd name="T50" fmla="*/ 432 w 991"/>
                  <a:gd name="T51" fmla="*/ 10 h 1522"/>
                  <a:gd name="T52" fmla="*/ 537 w 991"/>
                  <a:gd name="T53" fmla="*/ 11 h 1522"/>
                  <a:gd name="T54" fmla="*/ 715 w 991"/>
                  <a:gd name="T55" fmla="*/ 91 h 1522"/>
                  <a:gd name="T56" fmla="*/ 827 w 991"/>
                  <a:gd name="T57" fmla="*/ 283 h 1522"/>
                  <a:gd name="T58" fmla="*/ 966 w 991"/>
                  <a:gd name="T59" fmla="*/ 539 h 1522"/>
                  <a:gd name="T60" fmla="*/ 922 w 991"/>
                  <a:gd name="T61" fmla="*/ 640 h 1522"/>
                  <a:gd name="T62" fmla="*/ 851 w 991"/>
                  <a:gd name="T63" fmla="*/ 610 h 1522"/>
                  <a:gd name="T64" fmla="*/ 695 w 991"/>
                  <a:gd name="T65" fmla="*/ 367 h 1522"/>
                  <a:gd name="T66" fmla="*/ 679 w 991"/>
                  <a:gd name="T67" fmla="*/ 343 h 1522"/>
                  <a:gd name="T68" fmla="*/ 674 w 991"/>
                  <a:gd name="T69" fmla="*/ 344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1" h="1522">
                    <a:moveTo>
                      <a:pt x="674" y="344"/>
                    </a:moveTo>
                    <a:cubicBezTo>
                      <a:pt x="674" y="352"/>
                      <a:pt x="674" y="360"/>
                      <a:pt x="674" y="369"/>
                    </a:cubicBezTo>
                    <a:cubicBezTo>
                      <a:pt x="679" y="661"/>
                      <a:pt x="684" y="952"/>
                      <a:pt x="689" y="1244"/>
                    </a:cubicBezTo>
                    <a:cubicBezTo>
                      <a:pt x="690" y="1300"/>
                      <a:pt x="691" y="1356"/>
                      <a:pt x="691" y="1412"/>
                    </a:cubicBezTo>
                    <a:cubicBezTo>
                      <a:pt x="691" y="1464"/>
                      <a:pt x="655" y="1501"/>
                      <a:pt x="603" y="1502"/>
                    </a:cubicBezTo>
                    <a:cubicBezTo>
                      <a:pt x="553" y="1504"/>
                      <a:pt x="513" y="1468"/>
                      <a:pt x="512" y="1417"/>
                    </a:cubicBezTo>
                    <a:cubicBezTo>
                      <a:pt x="510" y="1349"/>
                      <a:pt x="513" y="1282"/>
                      <a:pt x="512" y="1215"/>
                    </a:cubicBezTo>
                    <a:cubicBezTo>
                      <a:pt x="511" y="1088"/>
                      <a:pt x="509" y="960"/>
                      <a:pt x="506" y="833"/>
                    </a:cubicBezTo>
                    <a:cubicBezTo>
                      <a:pt x="505" y="805"/>
                      <a:pt x="499" y="777"/>
                      <a:pt x="495" y="749"/>
                    </a:cubicBezTo>
                    <a:cubicBezTo>
                      <a:pt x="492" y="749"/>
                      <a:pt x="488" y="749"/>
                      <a:pt x="485" y="749"/>
                    </a:cubicBezTo>
                    <a:cubicBezTo>
                      <a:pt x="482" y="764"/>
                      <a:pt x="476" y="778"/>
                      <a:pt x="476" y="793"/>
                    </a:cubicBezTo>
                    <a:cubicBezTo>
                      <a:pt x="471" y="898"/>
                      <a:pt x="467" y="1002"/>
                      <a:pt x="465" y="1107"/>
                    </a:cubicBezTo>
                    <a:cubicBezTo>
                      <a:pt x="464" y="1207"/>
                      <a:pt x="467" y="1308"/>
                      <a:pt x="466" y="1409"/>
                    </a:cubicBezTo>
                    <a:cubicBezTo>
                      <a:pt x="466" y="1481"/>
                      <a:pt x="402" y="1522"/>
                      <a:pt x="336" y="1493"/>
                    </a:cubicBezTo>
                    <a:cubicBezTo>
                      <a:pt x="301" y="1477"/>
                      <a:pt x="287" y="1449"/>
                      <a:pt x="287" y="1412"/>
                    </a:cubicBezTo>
                    <a:cubicBezTo>
                      <a:pt x="288" y="1309"/>
                      <a:pt x="289" y="1206"/>
                      <a:pt x="290" y="1102"/>
                    </a:cubicBezTo>
                    <a:cubicBezTo>
                      <a:pt x="295" y="854"/>
                      <a:pt x="300" y="607"/>
                      <a:pt x="304" y="359"/>
                    </a:cubicBezTo>
                    <a:cubicBezTo>
                      <a:pt x="304" y="353"/>
                      <a:pt x="304" y="347"/>
                      <a:pt x="300" y="341"/>
                    </a:cubicBezTo>
                    <a:cubicBezTo>
                      <a:pt x="283" y="367"/>
                      <a:pt x="266" y="394"/>
                      <a:pt x="249" y="420"/>
                    </a:cubicBezTo>
                    <a:cubicBezTo>
                      <a:pt x="209" y="482"/>
                      <a:pt x="169" y="544"/>
                      <a:pt x="130" y="605"/>
                    </a:cubicBezTo>
                    <a:cubicBezTo>
                      <a:pt x="115" y="630"/>
                      <a:pt x="93" y="645"/>
                      <a:pt x="64" y="642"/>
                    </a:cubicBezTo>
                    <a:cubicBezTo>
                      <a:pt x="34" y="638"/>
                      <a:pt x="9" y="623"/>
                      <a:pt x="3" y="592"/>
                    </a:cubicBezTo>
                    <a:cubicBezTo>
                      <a:pt x="0" y="577"/>
                      <a:pt x="2" y="557"/>
                      <a:pt x="9" y="543"/>
                    </a:cubicBezTo>
                    <a:cubicBezTo>
                      <a:pt x="84" y="405"/>
                      <a:pt x="159" y="268"/>
                      <a:pt x="235" y="131"/>
                    </a:cubicBezTo>
                    <a:cubicBezTo>
                      <a:pt x="246" y="112"/>
                      <a:pt x="259" y="95"/>
                      <a:pt x="273" y="77"/>
                    </a:cubicBezTo>
                    <a:cubicBezTo>
                      <a:pt x="313" y="25"/>
                      <a:pt x="365" y="2"/>
                      <a:pt x="432" y="10"/>
                    </a:cubicBezTo>
                    <a:cubicBezTo>
                      <a:pt x="467" y="14"/>
                      <a:pt x="503" y="16"/>
                      <a:pt x="537" y="11"/>
                    </a:cubicBezTo>
                    <a:cubicBezTo>
                      <a:pt x="615" y="0"/>
                      <a:pt x="674" y="27"/>
                      <a:pt x="715" y="91"/>
                    </a:cubicBezTo>
                    <a:cubicBezTo>
                      <a:pt x="755" y="153"/>
                      <a:pt x="791" y="218"/>
                      <a:pt x="827" y="283"/>
                    </a:cubicBezTo>
                    <a:cubicBezTo>
                      <a:pt x="874" y="367"/>
                      <a:pt x="920" y="453"/>
                      <a:pt x="966" y="539"/>
                    </a:cubicBezTo>
                    <a:cubicBezTo>
                      <a:pt x="991" y="584"/>
                      <a:pt x="972" y="628"/>
                      <a:pt x="922" y="640"/>
                    </a:cubicBezTo>
                    <a:cubicBezTo>
                      <a:pt x="895" y="647"/>
                      <a:pt x="868" y="637"/>
                      <a:pt x="851" y="610"/>
                    </a:cubicBezTo>
                    <a:cubicBezTo>
                      <a:pt x="799" y="529"/>
                      <a:pt x="747" y="448"/>
                      <a:pt x="695" y="367"/>
                    </a:cubicBezTo>
                    <a:cubicBezTo>
                      <a:pt x="689" y="359"/>
                      <a:pt x="684" y="351"/>
                      <a:pt x="679" y="343"/>
                    </a:cubicBezTo>
                    <a:cubicBezTo>
                      <a:pt x="677" y="343"/>
                      <a:pt x="676" y="343"/>
                      <a:pt x="674" y="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10547080" y="3856092"/>
                <a:ext cx="723900" cy="1100136"/>
              </a:xfrm>
              <a:custGeom>
                <a:avLst/>
                <a:gdLst>
                  <a:gd name="T0" fmla="*/ 303 w 937"/>
                  <a:gd name="T1" fmla="*/ 263 h 1426"/>
                  <a:gd name="T2" fmla="*/ 243 w 937"/>
                  <a:gd name="T3" fmla="*/ 366 h 1426"/>
                  <a:gd name="T4" fmla="*/ 121 w 937"/>
                  <a:gd name="T5" fmla="*/ 575 h 1426"/>
                  <a:gd name="T6" fmla="*/ 57 w 937"/>
                  <a:gd name="T7" fmla="*/ 606 h 1426"/>
                  <a:gd name="T8" fmla="*/ 1 w 937"/>
                  <a:gd name="T9" fmla="*/ 552 h 1426"/>
                  <a:gd name="T10" fmla="*/ 9 w 937"/>
                  <a:gd name="T11" fmla="*/ 512 h 1426"/>
                  <a:gd name="T12" fmla="*/ 257 w 937"/>
                  <a:gd name="T13" fmla="*/ 94 h 1426"/>
                  <a:gd name="T14" fmla="*/ 341 w 937"/>
                  <a:gd name="T15" fmla="*/ 15 h 1426"/>
                  <a:gd name="T16" fmla="*/ 401 w 937"/>
                  <a:gd name="T17" fmla="*/ 6 h 1426"/>
                  <a:gd name="T18" fmla="*/ 515 w 937"/>
                  <a:gd name="T19" fmla="*/ 5 h 1426"/>
                  <a:gd name="T20" fmla="*/ 640 w 937"/>
                  <a:gd name="T21" fmla="*/ 56 h 1426"/>
                  <a:gd name="T22" fmla="*/ 728 w 937"/>
                  <a:gd name="T23" fmla="*/ 191 h 1426"/>
                  <a:gd name="T24" fmla="*/ 915 w 937"/>
                  <a:gd name="T25" fmla="*/ 505 h 1426"/>
                  <a:gd name="T26" fmla="*/ 895 w 937"/>
                  <a:gd name="T27" fmla="*/ 597 h 1426"/>
                  <a:gd name="T28" fmla="*/ 805 w 937"/>
                  <a:gd name="T29" fmla="*/ 572 h 1426"/>
                  <a:gd name="T30" fmla="*/ 631 w 937"/>
                  <a:gd name="T31" fmla="*/ 276 h 1426"/>
                  <a:gd name="T32" fmla="*/ 620 w 937"/>
                  <a:gd name="T33" fmla="*/ 260 h 1426"/>
                  <a:gd name="T34" fmla="*/ 615 w 937"/>
                  <a:gd name="T35" fmla="*/ 432 h 1426"/>
                  <a:gd name="T36" fmla="*/ 728 w 937"/>
                  <a:gd name="T37" fmla="*/ 756 h 1426"/>
                  <a:gd name="T38" fmla="*/ 698 w 937"/>
                  <a:gd name="T39" fmla="*/ 814 h 1426"/>
                  <a:gd name="T40" fmla="*/ 622 w 937"/>
                  <a:gd name="T41" fmla="*/ 814 h 1426"/>
                  <a:gd name="T42" fmla="*/ 622 w 937"/>
                  <a:gd name="T43" fmla="*/ 838 h 1426"/>
                  <a:gd name="T44" fmla="*/ 629 w 937"/>
                  <a:gd name="T45" fmla="*/ 1336 h 1426"/>
                  <a:gd name="T46" fmla="*/ 621 w 937"/>
                  <a:gd name="T47" fmla="*/ 1381 h 1426"/>
                  <a:gd name="T48" fmla="*/ 564 w 937"/>
                  <a:gd name="T49" fmla="*/ 1423 h 1426"/>
                  <a:gd name="T50" fmla="*/ 506 w 937"/>
                  <a:gd name="T51" fmla="*/ 1382 h 1426"/>
                  <a:gd name="T52" fmla="*/ 496 w 937"/>
                  <a:gd name="T53" fmla="*/ 1321 h 1426"/>
                  <a:gd name="T54" fmla="*/ 494 w 937"/>
                  <a:gd name="T55" fmla="*/ 841 h 1426"/>
                  <a:gd name="T56" fmla="*/ 494 w 937"/>
                  <a:gd name="T57" fmla="*/ 816 h 1426"/>
                  <a:gd name="T58" fmla="*/ 442 w 937"/>
                  <a:gd name="T59" fmla="*/ 817 h 1426"/>
                  <a:gd name="T60" fmla="*/ 433 w 937"/>
                  <a:gd name="T61" fmla="*/ 834 h 1426"/>
                  <a:gd name="T62" fmla="*/ 430 w 937"/>
                  <a:gd name="T63" fmla="*/ 1046 h 1426"/>
                  <a:gd name="T64" fmla="*/ 431 w 937"/>
                  <a:gd name="T65" fmla="*/ 1331 h 1426"/>
                  <a:gd name="T66" fmla="*/ 414 w 937"/>
                  <a:gd name="T67" fmla="*/ 1394 h 1426"/>
                  <a:gd name="T68" fmla="*/ 357 w 937"/>
                  <a:gd name="T69" fmla="*/ 1422 h 1426"/>
                  <a:gd name="T70" fmla="*/ 306 w 937"/>
                  <a:gd name="T71" fmla="*/ 1380 h 1426"/>
                  <a:gd name="T72" fmla="*/ 298 w 937"/>
                  <a:gd name="T73" fmla="*/ 1314 h 1426"/>
                  <a:gd name="T74" fmla="*/ 306 w 937"/>
                  <a:gd name="T75" fmla="*/ 842 h 1426"/>
                  <a:gd name="T76" fmla="*/ 306 w 937"/>
                  <a:gd name="T77" fmla="*/ 817 h 1426"/>
                  <a:gd name="T78" fmla="*/ 224 w 937"/>
                  <a:gd name="T79" fmla="*/ 813 h 1426"/>
                  <a:gd name="T80" fmla="*/ 197 w 937"/>
                  <a:gd name="T81" fmla="*/ 759 h 1426"/>
                  <a:gd name="T82" fmla="*/ 280 w 937"/>
                  <a:gd name="T83" fmla="*/ 578 h 1426"/>
                  <a:gd name="T84" fmla="*/ 310 w 937"/>
                  <a:gd name="T85" fmla="*/ 274 h 1426"/>
                  <a:gd name="T86" fmla="*/ 308 w 937"/>
                  <a:gd name="T87" fmla="*/ 265 h 1426"/>
                  <a:gd name="T88" fmla="*/ 303 w 937"/>
                  <a:gd name="T89" fmla="*/ 263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7" h="1426">
                    <a:moveTo>
                      <a:pt x="303" y="263"/>
                    </a:moveTo>
                    <a:cubicBezTo>
                      <a:pt x="283" y="298"/>
                      <a:pt x="263" y="332"/>
                      <a:pt x="243" y="366"/>
                    </a:cubicBezTo>
                    <a:cubicBezTo>
                      <a:pt x="202" y="436"/>
                      <a:pt x="162" y="505"/>
                      <a:pt x="121" y="575"/>
                    </a:cubicBezTo>
                    <a:cubicBezTo>
                      <a:pt x="106" y="600"/>
                      <a:pt x="82" y="611"/>
                      <a:pt x="57" y="606"/>
                    </a:cubicBezTo>
                    <a:cubicBezTo>
                      <a:pt x="27" y="600"/>
                      <a:pt x="4" y="580"/>
                      <a:pt x="1" y="552"/>
                    </a:cubicBezTo>
                    <a:cubicBezTo>
                      <a:pt x="0" y="539"/>
                      <a:pt x="2" y="523"/>
                      <a:pt x="9" y="512"/>
                    </a:cubicBezTo>
                    <a:cubicBezTo>
                      <a:pt x="91" y="372"/>
                      <a:pt x="173" y="233"/>
                      <a:pt x="257" y="94"/>
                    </a:cubicBezTo>
                    <a:cubicBezTo>
                      <a:pt x="277" y="61"/>
                      <a:pt x="302" y="29"/>
                      <a:pt x="341" y="15"/>
                    </a:cubicBezTo>
                    <a:cubicBezTo>
                      <a:pt x="360" y="8"/>
                      <a:pt x="381" y="6"/>
                      <a:pt x="401" y="6"/>
                    </a:cubicBezTo>
                    <a:cubicBezTo>
                      <a:pt x="439" y="5"/>
                      <a:pt x="477" y="10"/>
                      <a:pt x="515" y="5"/>
                    </a:cubicBezTo>
                    <a:cubicBezTo>
                      <a:pt x="567" y="0"/>
                      <a:pt x="610" y="16"/>
                      <a:pt x="640" y="56"/>
                    </a:cubicBezTo>
                    <a:cubicBezTo>
                      <a:pt x="672" y="99"/>
                      <a:pt x="700" y="145"/>
                      <a:pt x="728" y="191"/>
                    </a:cubicBezTo>
                    <a:cubicBezTo>
                      <a:pt x="791" y="295"/>
                      <a:pt x="853" y="400"/>
                      <a:pt x="915" y="505"/>
                    </a:cubicBezTo>
                    <a:cubicBezTo>
                      <a:pt x="937" y="541"/>
                      <a:pt x="928" y="577"/>
                      <a:pt x="895" y="597"/>
                    </a:cubicBezTo>
                    <a:cubicBezTo>
                      <a:pt x="860" y="617"/>
                      <a:pt x="827" y="608"/>
                      <a:pt x="805" y="572"/>
                    </a:cubicBezTo>
                    <a:cubicBezTo>
                      <a:pt x="747" y="473"/>
                      <a:pt x="689" y="374"/>
                      <a:pt x="631" y="276"/>
                    </a:cubicBezTo>
                    <a:cubicBezTo>
                      <a:pt x="629" y="271"/>
                      <a:pt x="626" y="268"/>
                      <a:pt x="620" y="260"/>
                    </a:cubicBezTo>
                    <a:cubicBezTo>
                      <a:pt x="609" y="320"/>
                      <a:pt x="609" y="376"/>
                      <a:pt x="615" y="432"/>
                    </a:cubicBezTo>
                    <a:cubicBezTo>
                      <a:pt x="628" y="549"/>
                      <a:pt x="669" y="656"/>
                      <a:pt x="728" y="756"/>
                    </a:cubicBezTo>
                    <a:cubicBezTo>
                      <a:pt x="754" y="799"/>
                      <a:pt x="749" y="809"/>
                      <a:pt x="698" y="814"/>
                    </a:cubicBezTo>
                    <a:cubicBezTo>
                      <a:pt x="674" y="816"/>
                      <a:pt x="649" y="814"/>
                      <a:pt x="622" y="814"/>
                    </a:cubicBezTo>
                    <a:cubicBezTo>
                      <a:pt x="622" y="824"/>
                      <a:pt x="622" y="831"/>
                      <a:pt x="622" y="838"/>
                    </a:cubicBezTo>
                    <a:cubicBezTo>
                      <a:pt x="624" y="1004"/>
                      <a:pt x="627" y="1170"/>
                      <a:pt x="629" y="1336"/>
                    </a:cubicBezTo>
                    <a:cubicBezTo>
                      <a:pt x="629" y="1351"/>
                      <a:pt x="626" y="1367"/>
                      <a:pt x="621" y="1381"/>
                    </a:cubicBezTo>
                    <a:cubicBezTo>
                      <a:pt x="613" y="1406"/>
                      <a:pt x="588" y="1423"/>
                      <a:pt x="564" y="1423"/>
                    </a:cubicBezTo>
                    <a:cubicBezTo>
                      <a:pt x="540" y="1423"/>
                      <a:pt x="513" y="1406"/>
                      <a:pt x="506" y="1382"/>
                    </a:cubicBezTo>
                    <a:cubicBezTo>
                      <a:pt x="499" y="1362"/>
                      <a:pt x="496" y="1341"/>
                      <a:pt x="496" y="1321"/>
                    </a:cubicBezTo>
                    <a:cubicBezTo>
                      <a:pt x="495" y="1161"/>
                      <a:pt x="495" y="1001"/>
                      <a:pt x="494" y="841"/>
                    </a:cubicBezTo>
                    <a:cubicBezTo>
                      <a:pt x="494" y="834"/>
                      <a:pt x="494" y="827"/>
                      <a:pt x="494" y="816"/>
                    </a:cubicBezTo>
                    <a:cubicBezTo>
                      <a:pt x="476" y="816"/>
                      <a:pt x="458" y="815"/>
                      <a:pt x="442" y="817"/>
                    </a:cubicBezTo>
                    <a:cubicBezTo>
                      <a:pt x="438" y="817"/>
                      <a:pt x="434" y="828"/>
                      <a:pt x="433" y="834"/>
                    </a:cubicBezTo>
                    <a:cubicBezTo>
                      <a:pt x="432" y="904"/>
                      <a:pt x="430" y="975"/>
                      <a:pt x="430" y="1046"/>
                    </a:cubicBezTo>
                    <a:cubicBezTo>
                      <a:pt x="430" y="1141"/>
                      <a:pt x="432" y="1236"/>
                      <a:pt x="431" y="1331"/>
                    </a:cubicBezTo>
                    <a:cubicBezTo>
                      <a:pt x="430" y="1352"/>
                      <a:pt x="424" y="1375"/>
                      <a:pt x="414" y="1394"/>
                    </a:cubicBezTo>
                    <a:cubicBezTo>
                      <a:pt x="404" y="1415"/>
                      <a:pt x="382" y="1426"/>
                      <a:pt x="357" y="1422"/>
                    </a:cubicBezTo>
                    <a:cubicBezTo>
                      <a:pt x="332" y="1419"/>
                      <a:pt x="313" y="1405"/>
                      <a:pt x="306" y="1380"/>
                    </a:cubicBezTo>
                    <a:cubicBezTo>
                      <a:pt x="300" y="1359"/>
                      <a:pt x="298" y="1336"/>
                      <a:pt x="298" y="1314"/>
                    </a:cubicBezTo>
                    <a:cubicBezTo>
                      <a:pt x="300" y="1156"/>
                      <a:pt x="303" y="999"/>
                      <a:pt x="306" y="842"/>
                    </a:cubicBezTo>
                    <a:cubicBezTo>
                      <a:pt x="306" y="834"/>
                      <a:pt x="306" y="826"/>
                      <a:pt x="306" y="817"/>
                    </a:cubicBezTo>
                    <a:cubicBezTo>
                      <a:pt x="277" y="816"/>
                      <a:pt x="251" y="816"/>
                      <a:pt x="224" y="813"/>
                    </a:cubicBezTo>
                    <a:cubicBezTo>
                      <a:pt x="179" y="808"/>
                      <a:pt x="174" y="799"/>
                      <a:pt x="197" y="759"/>
                    </a:cubicBezTo>
                    <a:cubicBezTo>
                      <a:pt x="231" y="701"/>
                      <a:pt x="260" y="642"/>
                      <a:pt x="280" y="578"/>
                    </a:cubicBezTo>
                    <a:cubicBezTo>
                      <a:pt x="311" y="479"/>
                      <a:pt x="326" y="378"/>
                      <a:pt x="310" y="274"/>
                    </a:cubicBezTo>
                    <a:cubicBezTo>
                      <a:pt x="310" y="271"/>
                      <a:pt x="309" y="268"/>
                      <a:pt x="308" y="265"/>
                    </a:cubicBezTo>
                    <a:cubicBezTo>
                      <a:pt x="307" y="265"/>
                      <a:pt x="305" y="264"/>
                      <a:pt x="303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10080354" y="4214868"/>
                <a:ext cx="547688" cy="749298"/>
              </a:xfrm>
              <a:custGeom>
                <a:avLst/>
                <a:gdLst>
                  <a:gd name="T0" fmla="*/ 216 w 711"/>
                  <a:gd name="T1" fmla="*/ 204 h 971"/>
                  <a:gd name="T2" fmla="*/ 102 w 711"/>
                  <a:gd name="T3" fmla="*/ 381 h 971"/>
                  <a:gd name="T4" fmla="*/ 24 w 711"/>
                  <a:gd name="T5" fmla="*/ 395 h 971"/>
                  <a:gd name="T6" fmla="*/ 12 w 711"/>
                  <a:gd name="T7" fmla="*/ 343 h 971"/>
                  <a:gd name="T8" fmla="*/ 170 w 711"/>
                  <a:gd name="T9" fmla="*/ 79 h 971"/>
                  <a:gd name="T10" fmla="*/ 248 w 711"/>
                  <a:gd name="T11" fmla="*/ 10 h 971"/>
                  <a:gd name="T12" fmla="*/ 295 w 711"/>
                  <a:gd name="T13" fmla="*/ 4 h 971"/>
                  <a:gd name="T14" fmla="*/ 409 w 711"/>
                  <a:gd name="T15" fmla="*/ 4 h 971"/>
                  <a:gd name="T16" fmla="*/ 506 w 711"/>
                  <a:gd name="T17" fmla="*/ 39 h 971"/>
                  <a:gd name="T18" fmla="*/ 571 w 711"/>
                  <a:gd name="T19" fmla="*/ 128 h 971"/>
                  <a:gd name="T20" fmla="*/ 695 w 711"/>
                  <a:gd name="T21" fmla="*/ 335 h 971"/>
                  <a:gd name="T22" fmla="*/ 682 w 711"/>
                  <a:gd name="T23" fmla="*/ 398 h 971"/>
                  <a:gd name="T24" fmla="*/ 611 w 711"/>
                  <a:gd name="T25" fmla="*/ 384 h 971"/>
                  <a:gd name="T26" fmla="*/ 514 w 711"/>
                  <a:gd name="T27" fmla="*/ 234 h 971"/>
                  <a:gd name="T28" fmla="*/ 492 w 711"/>
                  <a:gd name="T29" fmla="*/ 204 h 971"/>
                  <a:gd name="T30" fmla="*/ 500 w 711"/>
                  <a:gd name="T31" fmla="*/ 298 h 971"/>
                  <a:gd name="T32" fmla="*/ 551 w 711"/>
                  <a:gd name="T33" fmla="*/ 449 h 971"/>
                  <a:gd name="T34" fmla="*/ 559 w 711"/>
                  <a:gd name="T35" fmla="*/ 488 h 971"/>
                  <a:gd name="T36" fmla="*/ 514 w 711"/>
                  <a:gd name="T37" fmla="*/ 546 h 971"/>
                  <a:gd name="T38" fmla="*/ 494 w 711"/>
                  <a:gd name="T39" fmla="*/ 572 h 971"/>
                  <a:gd name="T40" fmla="*/ 499 w 711"/>
                  <a:gd name="T41" fmla="*/ 898 h 971"/>
                  <a:gd name="T42" fmla="*/ 470 w 711"/>
                  <a:gd name="T43" fmla="*/ 950 h 971"/>
                  <a:gd name="T44" fmla="*/ 409 w 711"/>
                  <a:gd name="T45" fmla="*/ 946 h 971"/>
                  <a:gd name="T46" fmla="*/ 386 w 711"/>
                  <a:gd name="T47" fmla="*/ 893 h 971"/>
                  <a:gd name="T48" fmla="*/ 387 w 711"/>
                  <a:gd name="T49" fmla="*/ 617 h 971"/>
                  <a:gd name="T50" fmla="*/ 385 w 711"/>
                  <a:gd name="T51" fmla="*/ 565 h 971"/>
                  <a:gd name="T52" fmla="*/ 369 w 711"/>
                  <a:gd name="T53" fmla="*/ 549 h 971"/>
                  <a:gd name="T54" fmla="*/ 326 w 711"/>
                  <a:gd name="T55" fmla="*/ 589 h 971"/>
                  <a:gd name="T56" fmla="*/ 325 w 711"/>
                  <a:gd name="T57" fmla="*/ 891 h 971"/>
                  <a:gd name="T58" fmla="*/ 296 w 711"/>
                  <a:gd name="T59" fmla="*/ 950 h 971"/>
                  <a:gd name="T60" fmla="*/ 213 w 711"/>
                  <a:gd name="T61" fmla="*/ 900 h 971"/>
                  <a:gd name="T62" fmla="*/ 217 w 711"/>
                  <a:gd name="T63" fmla="*/ 573 h 971"/>
                  <a:gd name="T64" fmla="*/ 196 w 711"/>
                  <a:gd name="T65" fmla="*/ 546 h 971"/>
                  <a:gd name="T66" fmla="*/ 152 w 711"/>
                  <a:gd name="T67" fmla="*/ 487 h 971"/>
                  <a:gd name="T68" fmla="*/ 176 w 711"/>
                  <a:gd name="T69" fmla="*/ 401 h 971"/>
                  <a:gd name="T70" fmla="*/ 221 w 711"/>
                  <a:gd name="T71" fmla="*/ 248 h 971"/>
                  <a:gd name="T72" fmla="*/ 222 w 711"/>
                  <a:gd name="T73" fmla="*/ 204 h 971"/>
                  <a:gd name="T74" fmla="*/ 216 w 711"/>
                  <a:gd name="T75" fmla="*/ 20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1" h="971">
                    <a:moveTo>
                      <a:pt x="216" y="204"/>
                    </a:moveTo>
                    <a:cubicBezTo>
                      <a:pt x="178" y="263"/>
                      <a:pt x="140" y="322"/>
                      <a:pt x="102" y="381"/>
                    </a:cubicBezTo>
                    <a:cubicBezTo>
                      <a:pt x="83" y="410"/>
                      <a:pt x="51" y="415"/>
                      <a:pt x="24" y="395"/>
                    </a:cubicBezTo>
                    <a:cubicBezTo>
                      <a:pt x="6" y="382"/>
                      <a:pt x="0" y="363"/>
                      <a:pt x="12" y="343"/>
                    </a:cubicBezTo>
                    <a:cubicBezTo>
                      <a:pt x="64" y="255"/>
                      <a:pt x="117" y="166"/>
                      <a:pt x="170" y="79"/>
                    </a:cubicBezTo>
                    <a:cubicBezTo>
                      <a:pt x="189" y="49"/>
                      <a:pt x="214" y="23"/>
                      <a:pt x="248" y="10"/>
                    </a:cubicBezTo>
                    <a:cubicBezTo>
                      <a:pt x="263" y="4"/>
                      <a:pt x="280" y="4"/>
                      <a:pt x="295" y="4"/>
                    </a:cubicBezTo>
                    <a:cubicBezTo>
                      <a:pt x="333" y="3"/>
                      <a:pt x="371" y="7"/>
                      <a:pt x="409" y="4"/>
                    </a:cubicBezTo>
                    <a:cubicBezTo>
                      <a:pt x="448" y="0"/>
                      <a:pt x="481" y="11"/>
                      <a:pt x="506" y="39"/>
                    </a:cubicBezTo>
                    <a:cubicBezTo>
                      <a:pt x="530" y="67"/>
                      <a:pt x="552" y="97"/>
                      <a:pt x="571" y="128"/>
                    </a:cubicBezTo>
                    <a:cubicBezTo>
                      <a:pt x="613" y="196"/>
                      <a:pt x="654" y="266"/>
                      <a:pt x="695" y="335"/>
                    </a:cubicBezTo>
                    <a:cubicBezTo>
                      <a:pt x="711" y="364"/>
                      <a:pt x="707" y="383"/>
                      <a:pt x="682" y="398"/>
                    </a:cubicBezTo>
                    <a:cubicBezTo>
                      <a:pt x="657" y="414"/>
                      <a:pt x="627" y="409"/>
                      <a:pt x="611" y="384"/>
                    </a:cubicBezTo>
                    <a:cubicBezTo>
                      <a:pt x="578" y="334"/>
                      <a:pt x="547" y="284"/>
                      <a:pt x="514" y="234"/>
                    </a:cubicBezTo>
                    <a:cubicBezTo>
                      <a:pt x="508" y="224"/>
                      <a:pt x="501" y="214"/>
                      <a:pt x="492" y="204"/>
                    </a:cubicBezTo>
                    <a:cubicBezTo>
                      <a:pt x="485" y="237"/>
                      <a:pt x="491" y="268"/>
                      <a:pt x="500" y="298"/>
                    </a:cubicBezTo>
                    <a:cubicBezTo>
                      <a:pt x="516" y="349"/>
                      <a:pt x="535" y="399"/>
                      <a:pt x="551" y="449"/>
                    </a:cubicBezTo>
                    <a:cubicBezTo>
                      <a:pt x="555" y="462"/>
                      <a:pt x="558" y="475"/>
                      <a:pt x="559" y="488"/>
                    </a:cubicBezTo>
                    <a:cubicBezTo>
                      <a:pt x="562" y="524"/>
                      <a:pt x="550" y="541"/>
                      <a:pt x="514" y="546"/>
                    </a:cubicBezTo>
                    <a:cubicBezTo>
                      <a:pt x="497" y="549"/>
                      <a:pt x="493" y="555"/>
                      <a:pt x="494" y="572"/>
                    </a:cubicBezTo>
                    <a:cubicBezTo>
                      <a:pt x="496" y="681"/>
                      <a:pt x="498" y="789"/>
                      <a:pt x="499" y="898"/>
                    </a:cubicBezTo>
                    <a:cubicBezTo>
                      <a:pt x="499" y="921"/>
                      <a:pt x="492" y="939"/>
                      <a:pt x="470" y="950"/>
                    </a:cubicBezTo>
                    <a:cubicBezTo>
                      <a:pt x="448" y="961"/>
                      <a:pt x="428" y="959"/>
                      <a:pt x="409" y="946"/>
                    </a:cubicBezTo>
                    <a:cubicBezTo>
                      <a:pt x="390" y="933"/>
                      <a:pt x="386" y="914"/>
                      <a:pt x="386" y="893"/>
                    </a:cubicBezTo>
                    <a:cubicBezTo>
                      <a:pt x="387" y="801"/>
                      <a:pt x="387" y="709"/>
                      <a:pt x="387" y="617"/>
                    </a:cubicBezTo>
                    <a:cubicBezTo>
                      <a:pt x="387" y="600"/>
                      <a:pt x="385" y="583"/>
                      <a:pt x="385" y="565"/>
                    </a:cubicBezTo>
                    <a:cubicBezTo>
                      <a:pt x="385" y="554"/>
                      <a:pt x="382" y="548"/>
                      <a:pt x="369" y="549"/>
                    </a:cubicBezTo>
                    <a:cubicBezTo>
                      <a:pt x="321" y="550"/>
                      <a:pt x="326" y="541"/>
                      <a:pt x="326" y="589"/>
                    </a:cubicBezTo>
                    <a:cubicBezTo>
                      <a:pt x="325" y="689"/>
                      <a:pt x="325" y="790"/>
                      <a:pt x="325" y="891"/>
                    </a:cubicBezTo>
                    <a:cubicBezTo>
                      <a:pt x="325" y="916"/>
                      <a:pt x="320" y="937"/>
                      <a:pt x="296" y="950"/>
                    </a:cubicBezTo>
                    <a:cubicBezTo>
                      <a:pt x="256" y="971"/>
                      <a:pt x="212" y="946"/>
                      <a:pt x="213" y="900"/>
                    </a:cubicBezTo>
                    <a:cubicBezTo>
                      <a:pt x="213" y="791"/>
                      <a:pt x="215" y="682"/>
                      <a:pt x="217" y="573"/>
                    </a:cubicBezTo>
                    <a:cubicBezTo>
                      <a:pt x="218" y="555"/>
                      <a:pt x="213" y="549"/>
                      <a:pt x="196" y="546"/>
                    </a:cubicBezTo>
                    <a:cubicBezTo>
                      <a:pt x="161" y="541"/>
                      <a:pt x="146" y="522"/>
                      <a:pt x="152" y="487"/>
                    </a:cubicBezTo>
                    <a:cubicBezTo>
                      <a:pt x="157" y="458"/>
                      <a:pt x="168" y="430"/>
                      <a:pt x="176" y="401"/>
                    </a:cubicBezTo>
                    <a:cubicBezTo>
                      <a:pt x="191" y="350"/>
                      <a:pt x="207" y="299"/>
                      <a:pt x="221" y="248"/>
                    </a:cubicBezTo>
                    <a:cubicBezTo>
                      <a:pt x="225" y="234"/>
                      <a:pt x="222" y="218"/>
                      <a:pt x="222" y="204"/>
                    </a:cubicBezTo>
                    <a:cubicBezTo>
                      <a:pt x="220" y="204"/>
                      <a:pt x="218" y="204"/>
                      <a:pt x="216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9659667" y="3495733"/>
                <a:ext cx="287338" cy="290513"/>
              </a:xfrm>
              <a:custGeom>
                <a:avLst/>
                <a:gdLst>
                  <a:gd name="T0" fmla="*/ 373 w 373"/>
                  <a:gd name="T1" fmla="*/ 188 h 377"/>
                  <a:gd name="T2" fmla="*/ 187 w 373"/>
                  <a:gd name="T3" fmla="*/ 376 h 377"/>
                  <a:gd name="T4" fmla="*/ 0 w 373"/>
                  <a:gd name="T5" fmla="*/ 186 h 377"/>
                  <a:gd name="T6" fmla="*/ 186 w 373"/>
                  <a:gd name="T7" fmla="*/ 1 h 377"/>
                  <a:gd name="T8" fmla="*/ 373 w 373"/>
                  <a:gd name="T9" fmla="*/ 18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77">
                    <a:moveTo>
                      <a:pt x="373" y="188"/>
                    </a:moveTo>
                    <a:cubicBezTo>
                      <a:pt x="373" y="290"/>
                      <a:pt x="288" y="376"/>
                      <a:pt x="187" y="376"/>
                    </a:cubicBezTo>
                    <a:cubicBezTo>
                      <a:pt x="86" y="377"/>
                      <a:pt x="0" y="289"/>
                      <a:pt x="0" y="186"/>
                    </a:cubicBezTo>
                    <a:cubicBezTo>
                      <a:pt x="1" y="86"/>
                      <a:pt x="86" y="1"/>
                      <a:pt x="186" y="1"/>
                    </a:cubicBezTo>
                    <a:cubicBezTo>
                      <a:pt x="288" y="0"/>
                      <a:pt x="373" y="85"/>
                      <a:pt x="373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10770917" y="3571934"/>
                <a:ext cx="269875" cy="273049"/>
              </a:xfrm>
              <a:custGeom>
                <a:avLst/>
                <a:gdLst>
                  <a:gd name="T0" fmla="*/ 350 w 350"/>
                  <a:gd name="T1" fmla="*/ 177 h 354"/>
                  <a:gd name="T2" fmla="*/ 174 w 350"/>
                  <a:gd name="T3" fmla="*/ 354 h 354"/>
                  <a:gd name="T4" fmla="*/ 0 w 350"/>
                  <a:gd name="T5" fmla="*/ 178 h 354"/>
                  <a:gd name="T6" fmla="*/ 176 w 350"/>
                  <a:gd name="T7" fmla="*/ 1 h 354"/>
                  <a:gd name="T8" fmla="*/ 350 w 350"/>
                  <a:gd name="T9" fmla="*/ 17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354">
                    <a:moveTo>
                      <a:pt x="350" y="177"/>
                    </a:moveTo>
                    <a:cubicBezTo>
                      <a:pt x="349" y="272"/>
                      <a:pt x="267" y="354"/>
                      <a:pt x="174" y="354"/>
                    </a:cubicBezTo>
                    <a:cubicBezTo>
                      <a:pt x="81" y="353"/>
                      <a:pt x="0" y="271"/>
                      <a:pt x="0" y="178"/>
                    </a:cubicBezTo>
                    <a:cubicBezTo>
                      <a:pt x="0" y="83"/>
                      <a:pt x="82" y="0"/>
                      <a:pt x="176" y="1"/>
                    </a:cubicBezTo>
                    <a:cubicBezTo>
                      <a:pt x="268" y="2"/>
                      <a:pt x="350" y="84"/>
                      <a:pt x="350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234342" y="3960870"/>
                <a:ext cx="239714" cy="244475"/>
              </a:xfrm>
              <a:custGeom>
                <a:avLst/>
                <a:gdLst>
                  <a:gd name="T0" fmla="*/ 311 w 311"/>
                  <a:gd name="T1" fmla="*/ 159 h 317"/>
                  <a:gd name="T2" fmla="*/ 156 w 311"/>
                  <a:gd name="T3" fmla="*/ 316 h 317"/>
                  <a:gd name="T4" fmla="*/ 1 w 311"/>
                  <a:gd name="T5" fmla="*/ 158 h 317"/>
                  <a:gd name="T6" fmla="*/ 157 w 311"/>
                  <a:gd name="T7" fmla="*/ 2 h 317"/>
                  <a:gd name="T8" fmla="*/ 311 w 311"/>
                  <a:gd name="T9" fmla="*/ 15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7">
                    <a:moveTo>
                      <a:pt x="311" y="159"/>
                    </a:moveTo>
                    <a:cubicBezTo>
                      <a:pt x="310" y="243"/>
                      <a:pt x="238" y="316"/>
                      <a:pt x="156" y="316"/>
                    </a:cubicBezTo>
                    <a:cubicBezTo>
                      <a:pt x="73" y="317"/>
                      <a:pt x="0" y="243"/>
                      <a:pt x="1" y="158"/>
                    </a:cubicBezTo>
                    <a:cubicBezTo>
                      <a:pt x="1" y="72"/>
                      <a:pt x="73" y="0"/>
                      <a:pt x="157" y="2"/>
                    </a:cubicBezTo>
                    <a:cubicBezTo>
                      <a:pt x="241" y="3"/>
                      <a:pt x="311" y="75"/>
                      <a:pt x="31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7" name="Группа 39"/>
          <p:cNvGrpSpPr/>
          <p:nvPr/>
        </p:nvGrpSpPr>
        <p:grpSpPr>
          <a:xfrm>
            <a:off x="4429132" y="7953396"/>
            <a:ext cx="2081089" cy="1309824"/>
            <a:chOff x="132904" y="4754735"/>
            <a:chExt cx="2081088" cy="151216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71004" y="4754735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83AE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3290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сиротства</a:t>
              </a:r>
              <a:endParaRPr lang="ru-RU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69544" y="5618832"/>
              <a:ext cx="1015144" cy="423540"/>
            </a:xfrm>
            <a:prstGeom prst="roundRect">
              <a:avLst>
                <a:gd name="adj" fmla="val 31566"/>
              </a:avLst>
            </a:prstGeom>
            <a:solidFill>
              <a:srgbClr val="3F81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3,9</a:t>
              </a:r>
              <a:endParaRPr lang="ru-RU" dirty="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3786190" y="7881958"/>
            <a:ext cx="928694" cy="357190"/>
          </a:xfrm>
          <a:prstGeom prst="line">
            <a:avLst/>
          </a:prstGeom>
          <a:ln w="82550" cap="rnd">
            <a:solidFill>
              <a:srgbClr val="83AE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23"/>
          <p:cNvGrpSpPr/>
          <p:nvPr/>
        </p:nvGrpSpPr>
        <p:grpSpPr>
          <a:xfrm>
            <a:off x="3643314" y="7054170"/>
            <a:ext cx="433119" cy="470598"/>
            <a:chOff x="6096001" y="5805265"/>
            <a:chExt cx="577492" cy="470598"/>
          </a:xfrm>
        </p:grpSpPr>
        <p:sp>
          <p:nvSpPr>
            <p:cNvPr id="53" name="Овал 52"/>
            <p:cNvSpPr/>
            <p:nvPr/>
          </p:nvSpPr>
          <p:spPr>
            <a:xfrm>
              <a:off x="6096001" y="5805265"/>
              <a:ext cx="576064" cy="470598"/>
            </a:xfrm>
            <a:prstGeom prst="ellipse">
              <a:avLst/>
            </a:prstGeom>
            <a:solidFill>
              <a:srgbClr val="83A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4" name="Группа 42"/>
            <p:cNvGrpSpPr/>
            <p:nvPr/>
          </p:nvGrpSpPr>
          <p:grpSpPr>
            <a:xfrm>
              <a:off x="6158724" y="5880213"/>
              <a:ext cx="514769" cy="330724"/>
              <a:chOff x="-2887671" y="7478713"/>
              <a:chExt cx="3921367" cy="33591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-2887671" y="8061326"/>
                <a:ext cx="1716326" cy="2776537"/>
              </a:xfrm>
              <a:custGeom>
                <a:avLst/>
                <a:gdLst>
                  <a:gd name="T0" fmla="*/ 312 w 693"/>
                  <a:gd name="T1" fmla="*/ 743 h 872"/>
                  <a:gd name="T2" fmla="*/ 311 w 693"/>
                  <a:gd name="T3" fmla="*/ 803 h 872"/>
                  <a:gd name="T4" fmla="*/ 244 w 693"/>
                  <a:gd name="T5" fmla="*/ 870 h 872"/>
                  <a:gd name="T6" fmla="*/ 171 w 693"/>
                  <a:gd name="T7" fmla="*/ 807 h 872"/>
                  <a:gd name="T8" fmla="*/ 170 w 693"/>
                  <a:gd name="T9" fmla="*/ 691 h 872"/>
                  <a:gd name="T10" fmla="*/ 142 w 693"/>
                  <a:gd name="T11" fmla="*/ 661 h 872"/>
                  <a:gd name="T12" fmla="*/ 105 w 693"/>
                  <a:gd name="T13" fmla="*/ 617 h 872"/>
                  <a:gd name="T14" fmla="*/ 153 w 693"/>
                  <a:gd name="T15" fmla="*/ 275 h 872"/>
                  <a:gd name="T16" fmla="*/ 141 w 693"/>
                  <a:gd name="T17" fmla="*/ 244 h 872"/>
                  <a:gd name="T18" fmla="*/ 35 w 693"/>
                  <a:gd name="T19" fmla="*/ 136 h 872"/>
                  <a:gd name="T20" fmla="*/ 30 w 693"/>
                  <a:gd name="T21" fmla="*/ 30 h 872"/>
                  <a:gd name="T22" fmla="*/ 137 w 693"/>
                  <a:gd name="T23" fmla="*/ 35 h 872"/>
                  <a:gd name="T24" fmla="*/ 251 w 693"/>
                  <a:gd name="T25" fmla="*/ 150 h 872"/>
                  <a:gd name="T26" fmla="*/ 301 w 693"/>
                  <a:gd name="T27" fmla="*/ 170 h 872"/>
                  <a:gd name="T28" fmla="*/ 403 w 693"/>
                  <a:gd name="T29" fmla="*/ 169 h 872"/>
                  <a:gd name="T30" fmla="*/ 439 w 693"/>
                  <a:gd name="T31" fmla="*/ 154 h 872"/>
                  <a:gd name="T32" fmla="*/ 559 w 693"/>
                  <a:gd name="T33" fmla="*/ 36 h 872"/>
                  <a:gd name="T34" fmla="*/ 667 w 693"/>
                  <a:gd name="T35" fmla="*/ 36 h 872"/>
                  <a:gd name="T36" fmla="*/ 661 w 693"/>
                  <a:gd name="T37" fmla="*/ 137 h 872"/>
                  <a:gd name="T38" fmla="*/ 552 w 693"/>
                  <a:gd name="T39" fmla="*/ 246 h 872"/>
                  <a:gd name="T40" fmla="*/ 538 w 693"/>
                  <a:gd name="T41" fmla="*/ 287 h 872"/>
                  <a:gd name="T42" fmla="*/ 589 w 693"/>
                  <a:gd name="T43" fmla="*/ 638 h 872"/>
                  <a:gd name="T44" fmla="*/ 570 w 693"/>
                  <a:gd name="T45" fmla="*/ 661 h 872"/>
                  <a:gd name="T46" fmla="*/ 521 w 693"/>
                  <a:gd name="T47" fmla="*/ 711 h 872"/>
                  <a:gd name="T48" fmla="*/ 521 w 693"/>
                  <a:gd name="T49" fmla="*/ 795 h 872"/>
                  <a:gd name="T50" fmla="*/ 450 w 693"/>
                  <a:gd name="T51" fmla="*/ 870 h 872"/>
                  <a:gd name="T52" fmla="*/ 379 w 693"/>
                  <a:gd name="T53" fmla="*/ 796 h 872"/>
                  <a:gd name="T54" fmla="*/ 379 w 693"/>
                  <a:gd name="T55" fmla="*/ 680 h 872"/>
                  <a:gd name="T56" fmla="*/ 361 w 693"/>
                  <a:gd name="T57" fmla="*/ 661 h 872"/>
                  <a:gd name="T58" fmla="*/ 312 w 693"/>
                  <a:gd name="T59" fmla="*/ 709 h 872"/>
                  <a:gd name="T60" fmla="*/ 312 w 693"/>
                  <a:gd name="T61" fmla="*/ 743 h 872"/>
                  <a:gd name="T62" fmla="*/ 312 w 693"/>
                  <a:gd name="T63" fmla="*/ 743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3" h="872">
                    <a:moveTo>
                      <a:pt x="312" y="743"/>
                    </a:moveTo>
                    <a:cubicBezTo>
                      <a:pt x="312" y="763"/>
                      <a:pt x="312" y="783"/>
                      <a:pt x="311" y="803"/>
                    </a:cubicBezTo>
                    <a:cubicBezTo>
                      <a:pt x="310" y="841"/>
                      <a:pt x="282" y="869"/>
                      <a:pt x="244" y="870"/>
                    </a:cubicBezTo>
                    <a:cubicBezTo>
                      <a:pt x="205" y="872"/>
                      <a:pt x="173" y="845"/>
                      <a:pt x="171" y="807"/>
                    </a:cubicBezTo>
                    <a:cubicBezTo>
                      <a:pt x="169" y="768"/>
                      <a:pt x="169" y="730"/>
                      <a:pt x="170" y="691"/>
                    </a:cubicBezTo>
                    <a:cubicBezTo>
                      <a:pt x="171" y="665"/>
                      <a:pt x="168" y="661"/>
                      <a:pt x="142" y="661"/>
                    </a:cubicBezTo>
                    <a:cubicBezTo>
                      <a:pt x="92" y="661"/>
                      <a:pt x="98" y="666"/>
                      <a:pt x="105" y="617"/>
                    </a:cubicBezTo>
                    <a:cubicBezTo>
                      <a:pt x="121" y="503"/>
                      <a:pt x="138" y="389"/>
                      <a:pt x="153" y="275"/>
                    </a:cubicBezTo>
                    <a:cubicBezTo>
                      <a:pt x="155" y="265"/>
                      <a:pt x="149" y="252"/>
                      <a:pt x="141" y="244"/>
                    </a:cubicBezTo>
                    <a:cubicBezTo>
                      <a:pt x="107" y="207"/>
                      <a:pt x="70" y="172"/>
                      <a:pt x="35" y="136"/>
                    </a:cubicBezTo>
                    <a:cubicBezTo>
                      <a:pt x="2" y="103"/>
                      <a:pt x="0" y="59"/>
                      <a:pt x="30" y="30"/>
                    </a:cubicBezTo>
                    <a:cubicBezTo>
                      <a:pt x="60" y="0"/>
                      <a:pt x="103" y="2"/>
                      <a:pt x="137" y="35"/>
                    </a:cubicBezTo>
                    <a:cubicBezTo>
                      <a:pt x="175" y="73"/>
                      <a:pt x="213" y="111"/>
                      <a:pt x="251" y="150"/>
                    </a:cubicBezTo>
                    <a:cubicBezTo>
                      <a:pt x="265" y="164"/>
                      <a:pt x="281" y="171"/>
                      <a:pt x="301" y="170"/>
                    </a:cubicBezTo>
                    <a:cubicBezTo>
                      <a:pt x="335" y="169"/>
                      <a:pt x="369" y="171"/>
                      <a:pt x="403" y="169"/>
                    </a:cubicBezTo>
                    <a:cubicBezTo>
                      <a:pt x="415" y="168"/>
                      <a:pt x="430" y="163"/>
                      <a:pt x="439" y="154"/>
                    </a:cubicBezTo>
                    <a:cubicBezTo>
                      <a:pt x="480" y="116"/>
                      <a:pt x="518" y="75"/>
                      <a:pt x="559" y="36"/>
                    </a:cubicBezTo>
                    <a:cubicBezTo>
                      <a:pt x="592" y="4"/>
                      <a:pt x="638" y="4"/>
                      <a:pt x="667" y="36"/>
                    </a:cubicBezTo>
                    <a:cubicBezTo>
                      <a:pt x="693" y="65"/>
                      <a:pt x="691" y="107"/>
                      <a:pt x="661" y="137"/>
                    </a:cubicBezTo>
                    <a:cubicBezTo>
                      <a:pt x="625" y="174"/>
                      <a:pt x="589" y="210"/>
                      <a:pt x="552" y="246"/>
                    </a:cubicBezTo>
                    <a:cubicBezTo>
                      <a:pt x="540" y="258"/>
                      <a:pt x="536" y="270"/>
                      <a:pt x="538" y="287"/>
                    </a:cubicBezTo>
                    <a:cubicBezTo>
                      <a:pt x="556" y="404"/>
                      <a:pt x="572" y="521"/>
                      <a:pt x="589" y="638"/>
                    </a:cubicBezTo>
                    <a:cubicBezTo>
                      <a:pt x="592" y="655"/>
                      <a:pt x="588" y="661"/>
                      <a:pt x="570" y="661"/>
                    </a:cubicBezTo>
                    <a:cubicBezTo>
                      <a:pt x="522" y="662"/>
                      <a:pt x="522" y="662"/>
                      <a:pt x="521" y="711"/>
                    </a:cubicBezTo>
                    <a:cubicBezTo>
                      <a:pt x="521" y="739"/>
                      <a:pt x="521" y="767"/>
                      <a:pt x="521" y="795"/>
                    </a:cubicBezTo>
                    <a:cubicBezTo>
                      <a:pt x="521" y="840"/>
                      <a:pt x="493" y="869"/>
                      <a:pt x="450" y="870"/>
                    </a:cubicBezTo>
                    <a:cubicBezTo>
                      <a:pt x="407" y="870"/>
                      <a:pt x="379" y="840"/>
                      <a:pt x="379" y="796"/>
                    </a:cubicBezTo>
                    <a:cubicBezTo>
                      <a:pt x="379" y="757"/>
                      <a:pt x="379" y="719"/>
                      <a:pt x="379" y="680"/>
                    </a:cubicBezTo>
                    <a:cubicBezTo>
                      <a:pt x="379" y="667"/>
                      <a:pt x="375" y="661"/>
                      <a:pt x="361" y="661"/>
                    </a:cubicBezTo>
                    <a:cubicBezTo>
                      <a:pt x="303" y="662"/>
                      <a:pt x="313" y="653"/>
                      <a:pt x="312" y="709"/>
                    </a:cubicBezTo>
                    <a:cubicBezTo>
                      <a:pt x="312" y="720"/>
                      <a:pt x="312" y="731"/>
                      <a:pt x="312" y="743"/>
                    </a:cubicBezTo>
                    <a:cubicBezTo>
                      <a:pt x="312" y="743"/>
                      <a:pt x="312" y="743"/>
                      <a:pt x="312" y="7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-1171345" y="8067674"/>
                <a:ext cx="2205041" cy="2767009"/>
              </a:xfrm>
              <a:custGeom>
                <a:avLst/>
                <a:gdLst>
                  <a:gd name="T0" fmla="*/ 170 w 694"/>
                  <a:gd name="T1" fmla="*/ 542 h 869"/>
                  <a:gd name="T2" fmla="*/ 170 w 694"/>
                  <a:gd name="T3" fmla="*/ 294 h 869"/>
                  <a:gd name="T4" fmla="*/ 152 w 694"/>
                  <a:gd name="T5" fmla="*/ 252 h 869"/>
                  <a:gd name="T6" fmla="*/ 33 w 694"/>
                  <a:gd name="T7" fmla="*/ 133 h 869"/>
                  <a:gd name="T8" fmla="*/ 35 w 694"/>
                  <a:gd name="T9" fmla="*/ 24 h 869"/>
                  <a:gd name="T10" fmla="*/ 132 w 694"/>
                  <a:gd name="T11" fmla="*/ 29 h 869"/>
                  <a:gd name="T12" fmla="*/ 251 w 694"/>
                  <a:gd name="T13" fmla="*/ 148 h 869"/>
                  <a:gd name="T14" fmla="*/ 299 w 694"/>
                  <a:gd name="T15" fmla="*/ 168 h 869"/>
                  <a:gd name="T16" fmla="*/ 400 w 694"/>
                  <a:gd name="T17" fmla="*/ 168 h 869"/>
                  <a:gd name="T18" fmla="*/ 443 w 694"/>
                  <a:gd name="T19" fmla="*/ 151 h 869"/>
                  <a:gd name="T20" fmla="*/ 557 w 694"/>
                  <a:gd name="T21" fmla="*/ 36 h 869"/>
                  <a:gd name="T22" fmla="*/ 664 w 694"/>
                  <a:gd name="T23" fmla="*/ 31 h 869"/>
                  <a:gd name="T24" fmla="*/ 659 w 694"/>
                  <a:gd name="T25" fmla="*/ 138 h 869"/>
                  <a:gd name="T26" fmla="*/ 539 w 694"/>
                  <a:gd name="T27" fmla="*/ 258 h 869"/>
                  <a:gd name="T28" fmla="*/ 521 w 694"/>
                  <a:gd name="T29" fmla="*/ 302 h 869"/>
                  <a:gd name="T30" fmla="*/ 522 w 694"/>
                  <a:gd name="T31" fmla="*/ 710 h 869"/>
                  <a:gd name="T32" fmla="*/ 521 w 694"/>
                  <a:gd name="T33" fmla="*/ 802 h 869"/>
                  <a:gd name="T34" fmla="*/ 451 w 694"/>
                  <a:gd name="T35" fmla="*/ 869 h 869"/>
                  <a:gd name="T36" fmla="*/ 380 w 694"/>
                  <a:gd name="T37" fmla="*/ 802 h 869"/>
                  <a:gd name="T38" fmla="*/ 380 w 694"/>
                  <a:gd name="T39" fmla="*/ 614 h 869"/>
                  <a:gd name="T40" fmla="*/ 353 w 694"/>
                  <a:gd name="T41" fmla="*/ 589 h 869"/>
                  <a:gd name="T42" fmla="*/ 312 w 694"/>
                  <a:gd name="T43" fmla="*/ 630 h 869"/>
                  <a:gd name="T44" fmla="*/ 312 w 694"/>
                  <a:gd name="T45" fmla="*/ 796 h 869"/>
                  <a:gd name="T46" fmla="*/ 241 w 694"/>
                  <a:gd name="T47" fmla="*/ 869 h 869"/>
                  <a:gd name="T48" fmla="*/ 170 w 694"/>
                  <a:gd name="T49" fmla="*/ 796 h 869"/>
                  <a:gd name="T50" fmla="*/ 170 w 694"/>
                  <a:gd name="T51" fmla="*/ 542 h 869"/>
                  <a:gd name="T52" fmla="*/ 170 w 694"/>
                  <a:gd name="T53" fmla="*/ 54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4" h="869">
                    <a:moveTo>
                      <a:pt x="170" y="542"/>
                    </a:moveTo>
                    <a:cubicBezTo>
                      <a:pt x="170" y="460"/>
                      <a:pt x="169" y="377"/>
                      <a:pt x="170" y="294"/>
                    </a:cubicBezTo>
                    <a:cubicBezTo>
                      <a:pt x="170" y="277"/>
                      <a:pt x="165" y="264"/>
                      <a:pt x="152" y="252"/>
                    </a:cubicBezTo>
                    <a:cubicBezTo>
                      <a:pt x="112" y="213"/>
                      <a:pt x="73" y="173"/>
                      <a:pt x="33" y="133"/>
                    </a:cubicBezTo>
                    <a:cubicBezTo>
                      <a:pt x="0" y="99"/>
                      <a:pt x="1" y="53"/>
                      <a:pt x="35" y="24"/>
                    </a:cubicBezTo>
                    <a:cubicBezTo>
                      <a:pt x="63" y="0"/>
                      <a:pt x="103" y="0"/>
                      <a:pt x="132" y="29"/>
                    </a:cubicBezTo>
                    <a:cubicBezTo>
                      <a:pt x="173" y="67"/>
                      <a:pt x="212" y="107"/>
                      <a:pt x="251" y="148"/>
                    </a:cubicBezTo>
                    <a:cubicBezTo>
                      <a:pt x="265" y="162"/>
                      <a:pt x="279" y="168"/>
                      <a:pt x="299" y="168"/>
                    </a:cubicBezTo>
                    <a:cubicBezTo>
                      <a:pt x="332" y="167"/>
                      <a:pt x="366" y="167"/>
                      <a:pt x="400" y="168"/>
                    </a:cubicBezTo>
                    <a:cubicBezTo>
                      <a:pt x="418" y="168"/>
                      <a:pt x="431" y="163"/>
                      <a:pt x="443" y="151"/>
                    </a:cubicBezTo>
                    <a:cubicBezTo>
                      <a:pt x="481" y="112"/>
                      <a:pt x="519" y="74"/>
                      <a:pt x="557" y="36"/>
                    </a:cubicBezTo>
                    <a:cubicBezTo>
                      <a:pt x="590" y="3"/>
                      <a:pt x="635" y="1"/>
                      <a:pt x="664" y="31"/>
                    </a:cubicBezTo>
                    <a:cubicBezTo>
                      <a:pt x="694" y="61"/>
                      <a:pt x="692" y="105"/>
                      <a:pt x="659" y="138"/>
                    </a:cubicBezTo>
                    <a:cubicBezTo>
                      <a:pt x="619" y="178"/>
                      <a:pt x="580" y="218"/>
                      <a:pt x="539" y="258"/>
                    </a:cubicBezTo>
                    <a:cubicBezTo>
                      <a:pt x="526" y="270"/>
                      <a:pt x="521" y="284"/>
                      <a:pt x="521" y="302"/>
                    </a:cubicBezTo>
                    <a:cubicBezTo>
                      <a:pt x="521" y="438"/>
                      <a:pt x="522" y="574"/>
                      <a:pt x="522" y="710"/>
                    </a:cubicBezTo>
                    <a:cubicBezTo>
                      <a:pt x="522" y="740"/>
                      <a:pt x="521" y="771"/>
                      <a:pt x="521" y="802"/>
                    </a:cubicBezTo>
                    <a:cubicBezTo>
                      <a:pt x="520" y="839"/>
                      <a:pt x="489" y="869"/>
                      <a:pt x="451" y="869"/>
                    </a:cubicBezTo>
                    <a:cubicBezTo>
                      <a:pt x="412" y="869"/>
                      <a:pt x="380" y="840"/>
                      <a:pt x="380" y="802"/>
                    </a:cubicBezTo>
                    <a:cubicBezTo>
                      <a:pt x="379" y="740"/>
                      <a:pt x="378" y="677"/>
                      <a:pt x="380" y="614"/>
                    </a:cubicBezTo>
                    <a:cubicBezTo>
                      <a:pt x="380" y="594"/>
                      <a:pt x="373" y="588"/>
                      <a:pt x="353" y="589"/>
                    </a:cubicBezTo>
                    <a:cubicBezTo>
                      <a:pt x="306" y="590"/>
                      <a:pt x="312" y="586"/>
                      <a:pt x="312" y="630"/>
                    </a:cubicBezTo>
                    <a:cubicBezTo>
                      <a:pt x="312" y="685"/>
                      <a:pt x="312" y="740"/>
                      <a:pt x="312" y="796"/>
                    </a:cubicBezTo>
                    <a:cubicBezTo>
                      <a:pt x="312" y="838"/>
                      <a:pt x="282" y="869"/>
                      <a:pt x="241" y="869"/>
                    </a:cubicBezTo>
                    <a:cubicBezTo>
                      <a:pt x="201" y="869"/>
                      <a:pt x="170" y="839"/>
                      <a:pt x="170" y="796"/>
                    </a:cubicBezTo>
                    <a:cubicBezTo>
                      <a:pt x="169" y="711"/>
                      <a:pt x="170" y="627"/>
                      <a:pt x="170" y="542"/>
                    </a:cubicBezTo>
                    <a:cubicBezTo>
                      <a:pt x="170" y="542"/>
                      <a:pt x="170" y="542"/>
                      <a:pt x="170" y="5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-2816956" y="7478713"/>
                <a:ext cx="1582742" cy="919164"/>
              </a:xfrm>
              <a:custGeom>
                <a:avLst/>
                <a:gdLst>
                  <a:gd name="T0" fmla="*/ 356 w 498"/>
                  <a:gd name="T1" fmla="*/ 50 h 289"/>
                  <a:gd name="T2" fmla="*/ 432 w 498"/>
                  <a:gd name="T3" fmla="*/ 4 h 289"/>
                  <a:gd name="T4" fmla="*/ 495 w 498"/>
                  <a:gd name="T5" fmla="*/ 59 h 289"/>
                  <a:gd name="T6" fmla="*/ 481 w 498"/>
                  <a:gd name="T7" fmla="*/ 76 h 289"/>
                  <a:gd name="T8" fmla="*/ 377 w 498"/>
                  <a:gd name="T9" fmla="*/ 76 h 289"/>
                  <a:gd name="T10" fmla="*/ 341 w 498"/>
                  <a:gd name="T11" fmla="*/ 254 h 289"/>
                  <a:gd name="T12" fmla="*/ 235 w 498"/>
                  <a:gd name="T13" fmla="*/ 286 h 289"/>
                  <a:gd name="T14" fmla="*/ 125 w 498"/>
                  <a:gd name="T15" fmla="*/ 212 h 289"/>
                  <a:gd name="T16" fmla="*/ 124 w 498"/>
                  <a:gd name="T17" fmla="*/ 77 h 289"/>
                  <a:gd name="T18" fmla="*/ 29 w 498"/>
                  <a:gd name="T19" fmla="*/ 77 h 289"/>
                  <a:gd name="T20" fmla="*/ 10 w 498"/>
                  <a:gd name="T21" fmla="*/ 47 h 289"/>
                  <a:gd name="T22" fmla="*/ 65 w 498"/>
                  <a:gd name="T23" fmla="*/ 4 h 289"/>
                  <a:gd name="T24" fmla="*/ 132 w 498"/>
                  <a:gd name="T25" fmla="*/ 31 h 289"/>
                  <a:gd name="T26" fmla="*/ 145 w 498"/>
                  <a:gd name="T27" fmla="*/ 49 h 289"/>
                  <a:gd name="T28" fmla="*/ 250 w 498"/>
                  <a:gd name="T29" fmla="*/ 3 h 289"/>
                  <a:gd name="T30" fmla="*/ 356 w 498"/>
                  <a:gd name="T31" fmla="*/ 5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289">
                    <a:moveTo>
                      <a:pt x="356" y="50"/>
                    </a:moveTo>
                    <a:cubicBezTo>
                      <a:pt x="374" y="18"/>
                      <a:pt x="397" y="1"/>
                      <a:pt x="432" y="4"/>
                    </a:cubicBezTo>
                    <a:cubicBezTo>
                      <a:pt x="461" y="6"/>
                      <a:pt x="489" y="30"/>
                      <a:pt x="495" y="59"/>
                    </a:cubicBezTo>
                    <a:cubicBezTo>
                      <a:pt x="498" y="71"/>
                      <a:pt x="494" y="76"/>
                      <a:pt x="481" y="76"/>
                    </a:cubicBezTo>
                    <a:cubicBezTo>
                      <a:pt x="448" y="76"/>
                      <a:pt x="415" y="76"/>
                      <a:pt x="377" y="76"/>
                    </a:cubicBezTo>
                    <a:cubicBezTo>
                      <a:pt x="402" y="144"/>
                      <a:pt x="397" y="205"/>
                      <a:pt x="341" y="254"/>
                    </a:cubicBezTo>
                    <a:cubicBezTo>
                      <a:pt x="311" y="280"/>
                      <a:pt x="274" y="289"/>
                      <a:pt x="235" y="286"/>
                    </a:cubicBezTo>
                    <a:cubicBezTo>
                      <a:pt x="185" y="282"/>
                      <a:pt x="150" y="254"/>
                      <a:pt x="125" y="212"/>
                    </a:cubicBezTo>
                    <a:cubicBezTo>
                      <a:pt x="100" y="169"/>
                      <a:pt x="107" y="124"/>
                      <a:pt x="124" y="77"/>
                    </a:cubicBezTo>
                    <a:cubicBezTo>
                      <a:pt x="90" y="77"/>
                      <a:pt x="59" y="77"/>
                      <a:pt x="29" y="77"/>
                    </a:cubicBezTo>
                    <a:cubicBezTo>
                      <a:pt x="3" y="76"/>
                      <a:pt x="0" y="71"/>
                      <a:pt x="10" y="47"/>
                    </a:cubicBezTo>
                    <a:cubicBezTo>
                      <a:pt x="20" y="22"/>
                      <a:pt x="39" y="8"/>
                      <a:pt x="65" y="4"/>
                    </a:cubicBezTo>
                    <a:cubicBezTo>
                      <a:pt x="93" y="0"/>
                      <a:pt x="115" y="9"/>
                      <a:pt x="132" y="31"/>
                    </a:cubicBezTo>
                    <a:cubicBezTo>
                      <a:pt x="136" y="36"/>
                      <a:pt x="140" y="42"/>
                      <a:pt x="145" y="49"/>
                    </a:cubicBezTo>
                    <a:cubicBezTo>
                      <a:pt x="175" y="20"/>
                      <a:pt x="209" y="3"/>
                      <a:pt x="250" y="3"/>
                    </a:cubicBezTo>
                    <a:cubicBezTo>
                      <a:pt x="291" y="4"/>
                      <a:pt x="325" y="19"/>
                      <a:pt x="35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-523640" y="7491409"/>
                <a:ext cx="903287" cy="900110"/>
              </a:xfrm>
              <a:custGeom>
                <a:avLst/>
                <a:gdLst>
                  <a:gd name="T0" fmla="*/ 143 w 284"/>
                  <a:gd name="T1" fmla="*/ 0 h 283"/>
                  <a:gd name="T2" fmla="*/ 283 w 284"/>
                  <a:gd name="T3" fmla="*/ 141 h 283"/>
                  <a:gd name="T4" fmla="*/ 140 w 284"/>
                  <a:gd name="T5" fmla="*/ 282 h 283"/>
                  <a:gd name="T6" fmla="*/ 0 w 284"/>
                  <a:gd name="T7" fmla="*/ 140 h 283"/>
                  <a:gd name="T8" fmla="*/ 143 w 284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83">
                    <a:moveTo>
                      <a:pt x="143" y="0"/>
                    </a:moveTo>
                    <a:cubicBezTo>
                      <a:pt x="222" y="0"/>
                      <a:pt x="284" y="63"/>
                      <a:pt x="283" y="141"/>
                    </a:cubicBezTo>
                    <a:cubicBezTo>
                      <a:pt x="283" y="220"/>
                      <a:pt x="219" y="283"/>
                      <a:pt x="140" y="282"/>
                    </a:cubicBezTo>
                    <a:cubicBezTo>
                      <a:pt x="61" y="281"/>
                      <a:pt x="0" y="219"/>
                      <a:pt x="0" y="140"/>
                    </a:cubicBezTo>
                    <a:cubicBezTo>
                      <a:pt x="1" y="60"/>
                      <a:pt x="62" y="0"/>
                      <a:pt x="1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расходах с учетом интересов целевых групп в социально-культурной сфере города-курорта Железноводска Ставропольского края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инвалидов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предоставление мер социальной поддержки, социальное обеспечение инвалидов в 2022 году и плановом периоде 2023-2024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285728" y="3524240"/>
          <a:ext cx="6357982" cy="3714776"/>
        </p:xfrm>
        <a:graphic>
          <a:graphicData uri="http://schemas.openxmlformats.org/drawingml/2006/table">
            <a:tbl>
              <a:tblPr/>
              <a:tblGrid>
                <a:gridCol w="1643074"/>
                <a:gridCol w="857256"/>
                <a:gridCol w="793564"/>
                <a:gridCol w="842624"/>
                <a:gridCol w="689420"/>
                <a:gridCol w="817664"/>
                <a:gridCol w="714380"/>
              </a:tblGrid>
              <a:tr h="817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7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Объем расходов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001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доплата к пенсии гражданам, ставшим инвалидами при исполнении служебных обязанностей в районах боевых действий;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926,16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11,11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926,16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11,11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926,16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11,11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предоставление мер социальной поддержки, социальное обеспечение отдельных категорий граждан (ветеранов, пенсионеров и других категорий населения) в 2022 году и плановом период е 2023-2024 гг.</a:t>
            </a: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6" y="3167050"/>
          <a:ext cx="6215107" cy="5338321"/>
        </p:xfrm>
        <a:graphic>
          <a:graphicData uri="http://schemas.openxmlformats.org/drawingml/2006/table">
            <a:tbl>
              <a:tblPr/>
              <a:tblGrid>
                <a:gridCol w="1357322"/>
                <a:gridCol w="1214446"/>
                <a:gridCol w="685771"/>
                <a:gridCol w="742990"/>
                <a:gridCol w="714380"/>
                <a:gridCol w="714380"/>
                <a:gridCol w="785818"/>
              </a:tblGrid>
              <a:tr h="1802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3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денежная выплата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ветеранам труда и труженикам тыла;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2759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человека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1789,28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56803,4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56803,4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56803,4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ветеранам труда Ставропольского края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1983человека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39583,25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39583,25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40583,25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реабилитированным лицам и лицам, признанным пострадавшими от политических репрессий;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73 человека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1655,18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1655,18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1655,18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семьям погибших ветеранов боевых действий;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926,16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77,80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926,16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77,80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926,16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77,80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социальная помощь малоимущим семьям и малоимущим одиноко проживающим гражданам;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280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1085,63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1085,63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1085,63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 на 2022 год и плановый период 2023-2024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66" y="2595546"/>
          <a:ext cx="6215084" cy="5319722"/>
        </p:xfrm>
        <a:graphic>
          <a:graphicData uri="http://schemas.openxmlformats.org/drawingml/2006/table">
            <a:tbl>
              <a:tblPr/>
              <a:tblGrid>
                <a:gridCol w="1214424"/>
                <a:gridCol w="928694"/>
                <a:gridCol w="1000132"/>
                <a:gridCol w="642942"/>
                <a:gridCol w="1000132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Компенсация расходов по оплате жилищно-коммунальных услуг отдельным категориям граждан;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2510 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30382,44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30382,44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30382,44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компенсация расходов на уплату взноса на капитальный ремонт общего имущества  в многоквартирном доме отдельным категориям граждан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629 человека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1646.84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1646.85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1646.85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Ежегодная денежная выплата лицам, награжденным знаком «Почетный донор СССР», «Почетный донор России».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213 человека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В месяц 15109,46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3198.48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3326,75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3326,63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 на 2022 год и плановый период 2023-2024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8" y="2214565"/>
          <a:ext cx="5929354" cy="4429129"/>
        </p:xfrm>
        <a:graphic>
          <a:graphicData uri="http://schemas.openxmlformats.org/drawingml/2006/table">
            <a:tbl>
              <a:tblPr/>
              <a:tblGrid>
                <a:gridCol w="1428760"/>
                <a:gridCol w="785818"/>
                <a:gridCol w="642942"/>
                <a:gridCol w="642942"/>
                <a:gridCol w="1000132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субсидии на оплату жилого помещения и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коммунальных услуг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1103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33984,03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36085,10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35239,92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Субвенция на выплату ежегодной денежной компенсации многодетным семьям  на каждого из детей не старше 18-ти лет, обучающихся в общеобразовательных организациях, на приобретение комплекта школьной одежды, , спортивной одежды и обуви и школьных принадлежностей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528 заявителей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выплата-5000,00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4131,62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4296,88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4468,76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материнства и детства на 2022 год и плановый период 2023-2024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8" y="1670049"/>
          <a:ext cx="5929354" cy="7235859"/>
        </p:xfrm>
        <a:graphic>
          <a:graphicData uri="http://schemas.openxmlformats.org/drawingml/2006/table">
            <a:tbl>
              <a:tblPr/>
              <a:tblGrid>
                <a:gridCol w="1785950"/>
                <a:gridCol w="714380"/>
                <a:gridCol w="714380"/>
                <a:gridCol w="642942"/>
                <a:gridCol w="642942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ежемесячного пособия на ребенка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1375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17287,17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17995,98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18704,790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выплата многодетным семьям;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521 человека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700,00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16232,15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17308,05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18453,56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ежегодного социального пособия на проезд учащимся (студентам)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1402,53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29,54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30,72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31,95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денежная выплата нуждающимся в поддержке семьям, назначаемая в случае рождения в них после 31 декабря 2012 года третьего ребенка или последующих детей до достижения ребенком возраста трех лет;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214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10621,00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19299,22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23344,02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25795,31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пособия по уходу за ребенком до достижения им возраста полутора лет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1964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7082,85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33297,94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34683,44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34683,44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материнства и детства на 2022 год и плановый период 2023-2024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8" y="1670049"/>
          <a:ext cx="5929354" cy="4926052"/>
        </p:xfrm>
        <a:graphic>
          <a:graphicData uri="http://schemas.openxmlformats.org/drawingml/2006/table">
            <a:tbl>
              <a:tblPr/>
              <a:tblGrid>
                <a:gridCol w="1785950"/>
                <a:gridCol w="714380"/>
                <a:gridCol w="714380"/>
                <a:gridCol w="642942"/>
                <a:gridCol w="642942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единовременного пособия при рождении ребенка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112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 18886,32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денежных средств на содержание ребенка опекуну (попечителю);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47 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В месяц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879,22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3879,88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3879,26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4184,67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единовременных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пособий усыновителям.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разовая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выплата 150,0тыс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 и спорт»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Отрасль физической культуры и спорта в городе-курорте Железноводске Ставропольского края представляет спортивно-оздоровительный комплекс МБУ «Железноводск».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физической культуре и спорту в 2020-2024 годах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57208" y="2166918"/>
            <a:ext cx="6000792" cy="7381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32" y="3881430"/>
          <a:ext cx="5500726" cy="26384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0066"/>
                <a:gridCol w="1364822"/>
                <a:gridCol w="778318"/>
                <a:gridCol w="857256"/>
                <a:gridCol w="714380"/>
                <a:gridCol w="642942"/>
                <a:gridCol w="642942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(оценка)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19,90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18,23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17,68</a:t>
                      </a:r>
                    </a:p>
                  </a:txBody>
                  <a:tcPr marL="7620" marR="7620" marT="762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17,11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15,91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15,36</a:t>
                      </a:r>
                    </a:p>
                  </a:txBody>
                  <a:tcPr marL="7620" marR="7620" marT="762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7620" marR="7620" marT="762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1,91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8" y="380968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доходы бюджетов образуются за счет налоговых и неналоговых доходов, а также за счет безвозмездных поступлений.</a:t>
            </a:r>
          </a:p>
          <a:p>
            <a:pPr indent="447675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доходы, поступающие в бюджет города Железноводска</a:t>
            </a: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70" y="2952736"/>
            <a:ext cx="1000132" cy="4714908"/>
          </a:xfrm>
          <a:prstGeom prst="roundRect">
            <a:avLst>
              <a:gd name="adj" fmla="val 10513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marL="0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ГОРОДА ЖЕЛЕЗНОВОДСКА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5992" y="2952736"/>
            <a:ext cx="4143404" cy="928694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НАЛОГИ</a:t>
            </a:r>
          </a:p>
          <a:p>
            <a:pPr marL="92075" indent="-92075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5992" y="4095744"/>
            <a:ext cx="4143404" cy="1143008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НАЛОГИ И СБОРЫ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государственная пошлина 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акцизы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5992" y="5381628"/>
            <a:ext cx="4143404" cy="2286016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НАЛОГОВЫЕ РЕЖИМЫ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диный налог на вмененный доход для отдельных видов деятельности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налог, взимаемый в связи с применением патентной системы налогообложения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 единый сельскохозяйственный налог</a:t>
            </a: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 и спорт»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Физическую культуру в расчете на 1 жителя города-курорта Железноводска Ставропольского края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57208" y="2166918"/>
            <a:ext cx="6000792" cy="7381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322" name="Object 12"/>
          <p:cNvGraphicFramePr>
            <a:graphicFrameLocks noGrp="1" noChangeAspect="1"/>
          </p:cNvGraphicFramePr>
          <p:nvPr/>
        </p:nvGraphicFramePr>
        <p:xfrm>
          <a:off x="430213" y="1593850"/>
          <a:ext cx="6234112" cy="2755900"/>
        </p:xfrm>
        <a:graphic>
          <a:graphicData uri="http://schemas.openxmlformats.org/presentationml/2006/ole">
            <p:oleObj spid="_x0000_s57346" name="Worksheet" r:id="rId3" imgW="7078996" imgH="3825144" progId="Excel.Sheet.8">
              <p:embed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14818" y="1809728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млн. рублей</a:t>
            </a:r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/>
        </p:nvGraphicFramePr>
        <p:xfrm>
          <a:off x="720725" y="6802438"/>
          <a:ext cx="5846763" cy="2009775"/>
        </p:xfrm>
        <a:graphic>
          <a:graphicData uri="http://schemas.openxmlformats.org/presentationml/2006/ole">
            <p:oleObj spid="_x0000_s57347" name="Worksheet" r:id="rId4" imgW="7071432" imgH="2568024" progId="Excel.Sheet.8">
              <p:embed/>
            </p:oleObj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86388" y="6381760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/>
              <a:t>тыс.рублей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28604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оплаты труда работников  муниципальных учреждений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383263371"/>
              </p:ext>
            </p:extLst>
          </p:nvPr>
        </p:nvGraphicFramePr>
        <p:xfrm>
          <a:off x="214290" y="3881430"/>
          <a:ext cx="521497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00100" y="3571876"/>
            <a:ext cx="1181293" cy="37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286388" y="1452538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grpSp>
        <p:nvGrpSpPr>
          <p:cNvPr id="25" name="Группа 23"/>
          <p:cNvGrpSpPr/>
          <p:nvPr/>
        </p:nvGrpSpPr>
        <p:grpSpPr>
          <a:xfrm>
            <a:off x="753274" y="2024042"/>
            <a:ext cx="5035967" cy="2357454"/>
            <a:chOff x="4000529" y="1245520"/>
            <a:chExt cx="5035967" cy="2040181"/>
          </a:xfrm>
        </p:grpSpPr>
        <p:sp>
          <p:nvSpPr>
            <p:cNvPr id="26" name="Скругленный прямоугольник 25"/>
            <p:cNvSpPr/>
            <p:nvPr>
              <p:custDataLst>
                <p:tags r:id="rId5"/>
              </p:custDataLst>
            </p:nvPr>
          </p:nvSpPr>
          <p:spPr>
            <a:xfrm>
              <a:off x="4000529" y="1343430"/>
              <a:ext cx="5035967" cy="1509505"/>
            </a:xfrm>
            <a:prstGeom prst="roundRect">
              <a:avLst>
                <a:gd name="adj" fmla="val 712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791700" y="1245520"/>
              <a:ext cx="2282017" cy="362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Целевые категории</a:t>
              </a: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rot="10800000" flipV="1">
              <a:off x="4747429" y="2852935"/>
              <a:ext cx="785818" cy="432766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7632720"/>
              </p:ext>
            </p:extLst>
          </p:nvPr>
        </p:nvGraphicFramePr>
        <p:xfrm>
          <a:off x="785794" y="2309794"/>
          <a:ext cx="4944688" cy="1500198"/>
        </p:xfrm>
        <a:graphic>
          <a:graphicData uri="http://schemas.openxmlformats.org/drawingml/2006/table">
            <a:tbl>
              <a:tblPr>
                <a:effectLst/>
                <a:tableStyleId>{F5AB1C69-6EDB-4FF4-983F-18BD219EF322}</a:tableStyleId>
              </a:tblPr>
              <a:tblGrid>
                <a:gridCol w="1643074"/>
                <a:gridCol w="857499"/>
                <a:gridCol w="816837"/>
                <a:gridCol w="838855"/>
                <a:gridCol w="788423"/>
              </a:tblGrid>
              <a:tr h="572234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4000" marR="2993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27964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</a:pP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Среднемесячный </a:t>
                      </a:r>
                      <a:r>
                        <a:rPr lang="en-US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доход  от</a:t>
                      </a:r>
                      <a:r>
                        <a:rPr lang="en-US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трудовой деятельности (руб.)</a:t>
                      </a:r>
                      <a:endParaRPr lang="ru-RU" sz="1400" b="1" kern="1200" spc="-20" baseline="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26 250,6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400" b="1" dirty="0"/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0" name="Группа 19"/>
          <p:cNvGrpSpPr/>
          <p:nvPr/>
        </p:nvGrpSpPr>
        <p:grpSpPr>
          <a:xfrm>
            <a:off x="1281371" y="5524505"/>
            <a:ext cx="4812367" cy="2619007"/>
            <a:chOff x="4355976" y="1818105"/>
            <a:chExt cx="4680518" cy="2619007"/>
          </a:xfrm>
        </p:grpSpPr>
        <p:grpSp>
          <p:nvGrpSpPr>
            <p:cNvPr id="31" name="Группа 6"/>
            <p:cNvGrpSpPr/>
            <p:nvPr/>
          </p:nvGrpSpPr>
          <p:grpSpPr>
            <a:xfrm>
              <a:off x="4355976" y="2961112"/>
              <a:ext cx="4680518" cy="1476000"/>
              <a:chOff x="5807967" y="2961112"/>
              <a:chExt cx="6240693" cy="1476000"/>
            </a:xfrm>
          </p:grpSpPr>
          <p:sp>
            <p:nvSpPr>
              <p:cNvPr id="33" name="Прямоугольник 32"/>
              <p:cNvSpPr/>
              <p:nvPr>
                <p:custDataLst>
                  <p:tags r:id="rId3"/>
                </p:custDataLst>
              </p:nvPr>
            </p:nvSpPr>
            <p:spPr>
              <a:xfrm>
                <a:off x="8595527" y="2961113"/>
                <a:ext cx="162893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МРОТ, руб.</a:t>
                </a:r>
              </a:p>
            </p:txBody>
          </p:sp>
          <p:sp>
            <p:nvSpPr>
              <p:cNvPr id="34" name="Скругленный прямоугольник 33"/>
              <p:cNvSpPr/>
              <p:nvPr>
                <p:custDataLst>
                  <p:tags r:id="rId4"/>
                </p:custDataLst>
              </p:nvPr>
            </p:nvSpPr>
            <p:spPr>
              <a:xfrm>
                <a:off x="5807967" y="2961112"/>
                <a:ext cx="6240693" cy="1476000"/>
              </a:xfrm>
              <a:prstGeom prst="roundRect">
                <a:avLst>
                  <a:gd name="adj" fmla="val 712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35" name="Диаграмма 34"/>
              <p:cNvGraphicFramePr/>
              <p:nvPr>
                <p:extLst>
                  <p:ext uri="{D42A27DB-BD31-4B8C-83A1-F6EECF244321}">
                    <p14:modId xmlns:p14="http://schemas.microsoft.com/office/powerpoint/2010/main" xmlns="" val="3396452534"/>
                  </p:ext>
                </p:extLst>
              </p:nvPr>
            </p:nvGraphicFramePr>
            <p:xfrm>
              <a:off x="6535420" y="3278878"/>
              <a:ext cx="5005064" cy="11354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</p:grpSp>
        <p:cxnSp>
          <p:nvCxnSpPr>
            <p:cNvPr id="32" name="Прямая соединительная линия 31"/>
            <p:cNvCxnSpPr/>
            <p:nvPr/>
          </p:nvCxnSpPr>
          <p:spPr>
            <a:xfrm rot="16200000" flipV="1">
              <a:off x="7760478" y="2030967"/>
              <a:ext cx="1067312" cy="641587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19"/>
          <p:cNvGrpSpPr/>
          <p:nvPr/>
        </p:nvGrpSpPr>
        <p:grpSpPr>
          <a:xfrm>
            <a:off x="357167" y="8023411"/>
            <a:ext cx="5786477" cy="1501621"/>
            <a:chOff x="2800477" y="2069295"/>
            <a:chExt cx="6236017" cy="2367817"/>
          </a:xfrm>
        </p:grpSpPr>
        <p:grpSp>
          <p:nvGrpSpPr>
            <p:cNvPr id="37" name="Группа 6"/>
            <p:cNvGrpSpPr/>
            <p:nvPr/>
          </p:nvGrpSpPr>
          <p:grpSpPr>
            <a:xfrm>
              <a:off x="4355976" y="2961112"/>
              <a:ext cx="4680518" cy="1476000"/>
              <a:chOff x="5807967" y="2961112"/>
              <a:chExt cx="6240693" cy="1476000"/>
            </a:xfrm>
          </p:grpSpPr>
          <p:sp>
            <p:nvSpPr>
              <p:cNvPr id="39" name="Прямоугольник 38"/>
              <p:cNvSpPr/>
              <p:nvPr>
                <p:custDataLst>
                  <p:tags r:id="rId1"/>
                </p:custDataLst>
              </p:nvPr>
            </p:nvSpPr>
            <p:spPr>
              <a:xfrm>
                <a:off x="5910417" y="3364525"/>
                <a:ext cx="5556969" cy="7342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</a:rPr>
                  <a:t>Индексация оплаты труда работников бюджетной сферы  размере 3,6%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Скругленный прямоугольник 39"/>
              <p:cNvSpPr/>
              <p:nvPr>
                <p:custDataLst>
                  <p:tags r:id="rId2"/>
                </p:custDataLst>
              </p:nvPr>
            </p:nvSpPr>
            <p:spPr>
              <a:xfrm>
                <a:off x="5807967" y="2961112"/>
                <a:ext cx="6240693" cy="1476000"/>
              </a:xfrm>
              <a:prstGeom prst="roundRect">
                <a:avLst>
                  <a:gd name="adj" fmla="val 712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2800477" y="2069295"/>
              <a:ext cx="1506644" cy="1710626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-392933" y="6774669"/>
            <a:ext cx="2071702" cy="571504"/>
          </a:xfrm>
          <a:prstGeom prst="line">
            <a:avLst/>
          </a:prstGeom>
          <a:ln w="47625" cap="rnd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1107505" y="4520952"/>
            <a:ext cx="309634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229200" y="1568624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18" name="Скругленный прямоугольник 17"/>
          <p:cNvSpPr/>
          <p:nvPr>
            <p:custDataLst>
              <p:tags r:id="rId1"/>
            </p:custDataLst>
          </p:nvPr>
        </p:nvSpPr>
        <p:spPr>
          <a:xfrm>
            <a:off x="332656" y="3440832"/>
            <a:ext cx="1895163" cy="1152128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>
            <p:custDataLst>
              <p:tags r:id="rId2"/>
            </p:custDataLst>
          </p:nvPr>
        </p:nvSpPr>
        <p:spPr>
          <a:xfrm>
            <a:off x="332657" y="3575061"/>
            <a:ext cx="1895162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Уличное освещение</a:t>
            </a:r>
            <a:endParaRPr lang="ru-RU" sz="1500" b="1" dirty="0"/>
          </a:p>
        </p:txBody>
      </p:sp>
      <p:sp>
        <p:nvSpPr>
          <p:cNvPr id="25" name="Скругленный прямоугольник 24"/>
          <p:cNvSpPr/>
          <p:nvPr>
            <p:custDataLst>
              <p:tags r:id="rId3"/>
            </p:custDataLst>
          </p:nvPr>
        </p:nvSpPr>
        <p:spPr>
          <a:xfrm>
            <a:off x="404664" y="4016896"/>
            <a:ext cx="1683378" cy="39145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36,3</a:t>
            </a:r>
            <a:endParaRPr lang="ru-RU" b="1" dirty="0"/>
          </a:p>
        </p:txBody>
      </p:sp>
      <p:sp>
        <p:nvSpPr>
          <p:cNvPr id="26" name="Скругленный прямоугольник 25"/>
          <p:cNvSpPr/>
          <p:nvPr>
            <p:custDataLst>
              <p:tags r:id="rId4"/>
            </p:custDataLst>
          </p:nvPr>
        </p:nvSpPr>
        <p:spPr>
          <a:xfrm>
            <a:off x="4509120" y="3368824"/>
            <a:ext cx="2060848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>
            <p:custDataLst>
              <p:tags r:id="rId5"/>
            </p:custDataLst>
          </p:nvPr>
        </p:nvSpPr>
        <p:spPr>
          <a:xfrm>
            <a:off x="4509120" y="3476836"/>
            <a:ext cx="2088232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общественных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территорий  города</a:t>
            </a:r>
            <a:endParaRPr lang="ru-RU" sz="1500" b="1" dirty="0"/>
          </a:p>
        </p:txBody>
      </p:sp>
      <p:sp>
        <p:nvSpPr>
          <p:cNvPr id="28" name="Скругленный прямоугольник 27"/>
          <p:cNvSpPr/>
          <p:nvPr>
            <p:custDataLst>
              <p:tags r:id="rId6"/>
            </p:custDataLst>
          </p:nvPr>
        </p:nvSpPr>
        <p:spPr>
          <a:xfrm>
            <a:off x="4667386" y="4239760"/>
            <a:ext cx="1683378" cy="257388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15,9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0648" y="4953000"/>
            <a:ext cx="1944216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0648" y="5025008"/>
            <a:ext cx="1944216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Нижней каскадной лестницы </a:t>
            </a:r>
            <a:endParaRPr lang="ru-RU" sz="15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4663" y="5745088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9,2</a:t>
            </a:r>
            <a:endParaRPr lang="ru-RU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25144" y="4880992"/>
            <a:ext cx="1800200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83246" y="5662494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4,7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20888" y="5817096"/>
            <a:ext cx="2088232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420888" y="5817096"/>
            <a:ext cx="20882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Прочие мероприятия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по благоустройству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территорий</a:t>
            </a:r>
            <a:endParaRPr lang="ru-RU" sz="15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26861" y="6589670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1,5</a:t>
            </a:r>
            <a:endParaRPr lang="ru-RU" b="1" dirty="0"/>
          </a:p>
        </p:txBody>
      </p:sp>
      <p:grpSp>
        <p:nvGrpSpPr>
          <p:cNvPr id="37" name="Группа 8"/>
          <p:cNvGrpSpPr/>
          <p:nvPr/>
        </p:nvGrpSpPr>
        <p:grpSpPr>
          <a:xfrm>
            <a:off x="2621413" y="3414688"/>
            <a:ext cx="1599675" cy="1025447"/>
            <a:chOff x="3280593" y="1837348"/>
            <a:chExt cx="2577739" cy="1392963"/>
          </a:xfrm>
          <a:solidFill>
            <a:schemeClr val="accent5">
              <a:lumMod val="50000"/>
            </a:schemeClr>
          </a:solidFill>
        </p:grpSpPr>
        <p:sp>
          <p:nvSpPr>
            <p:cNvPr id="38" name="Скругленный прямоугольник 37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249,9</a:t>
              </a:r>
              <a:endPara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0" name="Прямая соединительная линия 39"/>
          <p:cNvCxnSpPr>
            <a:endCxn id="34" idx="0"/>
          </p:cNvCxnSpPr>
          <p:nvPr/>
        </p:nvCxnSpPr>
        <p:spPr>
          <a:xfrm>
            <a:off x="3429000" y="4520952"/>
            <a:ext cx="36004" cy="129614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276872" y="3224808"/>
            <a:ext cx="360040" cy="64807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204864" y="4232920"/>
            <a:ext cx="504056" cy="72008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26" idx="1"/>
          </p:cNvCxnSpPr>
          <p:nvPr/>
        </p:nvCxnSpPr>
        <p:spPr>
          <a:xfrm>
            <a:off x="4077072" y="3296816"/>
            <a:ext cx="432048" cy="710323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4149080" y="4304928"/>
            <a:ext cx="504056" cy="79208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3" descr="http://www.saratovmer.ru/files/data/images/NEWS/2018/3147746dd9635b3444e7565294fd95c6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83AEE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8481392"/>
            <a:ext cx="6858000" cy="1700808"/>
          </a:xfrm>
          <a:prstGeom prst="rect">
            <a:avLst/>
          </a:prstGeom>
          <a:noFill/>
        </p:spPr>
      </p:pic>
      <p:sp>
        <p:nvSpPr>
          <p:cNvPr id="46" name="Скругленный прямоугольник 45"/>
          <p:cNvSpPr/>
          <p:nvPr>
            <p:custDataLst>
              <p:tags r:id="rId7"/>
            </p:custDataLst>
          </p:nvPr>
        </p:nvSpPr>
        <p:spPr>
          <a:xfrm>
            <a:off x="2348880" y="2144689"/>
            <a:ext cx="2039179" cy="106060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>
            <p:custDataLst>
              <p:tags r:id="rId8"/>
            </p:custDataLst>
          </p:nvPr>
        </p:nvSpPr>
        <p:spPr>
          <a:xfrm>
            <a:off x="332656" y="7185248"/>
            <a:ext cx="2327211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>
            <p:custDataLst>
              <p:tags r:id="rId9"/>
            </p:custDataLst>
          </p:nvPr>
        </p:nvSpPr>
        <p:spPr>
          <a:xfrm>
            <a:off x="4293096" y="7185248"/>
            <a:ext cx="2160240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>
            <p:custDataLst>
              <p:tags r:id="rId10"/>
            </p:custDataLst>
          </p:nvPr>
        </p:nvSpPr>
        <p:spPr>
          <a:xfrm>
            <a:off x="2564904" y="2720753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46,1</a:t>
            </a:r>
            <a:endParaRPr lang="ru-RU" b="1" dirty="0"/>
          </a:p>
        </p:txBody>
      </p:sp>
      <p:sp>
        <p:nvSpPr>
          <p:cNvPr id="50" name="Скругленный прямоугольник 49"/>
          <p:cNvSpPr/>
          <p:nvPr>
            <p:custDataLst>
              <p:tags r:id="rId11"/>
            </p:custDataLst>
          </p:nvPr>
        </p:nvSpPr>
        <p:spPr>
          <a:xfrm>
            <a:off x="908720" y="7977336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127,9</a:t>
            </a:r>
            <a:endParaRPr lang="ru-RU" b="1" dirty="0"/>
          </a:p>
        </p:txBody>
      </p:sp>
      <p:sp>
        <p:nvSpPr>
          <p:cNvPr id="51" name="Скругленный прямоугольник 50"/>
          <p:cNvSpPr/>
          <p:nvPr>
            <p:custDataLst>
              <p:tags r:id="rId12"/>
            </p:custDataLst>
          </p:nvPr>
        </p:nvSpPr>
        <p:spPr>
          <a:xfrm>
            <a:off x="4365104" y="7977336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8,3</a:t>
            </a:r>
            <a:endParaRPr lang="ru-RU" b="1" dirty="0"/>
          </a:p>
        </p:txBody>
      </p:sp>
      <p:sp>
        <p:nvSpPr>
          <p:cNvPr id="52" name="Прямоугольник 51"/>
          <p:cNvSpPr/>
          <p:nvPr>
            <p:custDataLst>
              <p:tags r:id="rId13"/>
            </p:custDataLst>
          </p:nvPr>
        </p:nvSpPr>
        <p:spPr>
          <a:xfrm>
            <a:off x="2204864" y="2144688"/>
            <a:ext cx="230425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Развитие курортной инфраструктуры</a:t>
            </a:r>
            <a:endParaRPr lang="ru-RU" sz="1500" b="1" dirty="0"/>
          </a:p>
        </p:txBody>
      </p:sp>
      <p:sp>
        <p:nvSpPr>
          <p:cNvPr id="53" name="Прямоугольник 52"/>
          <p:cNvSpPr/>
          <p:nvPr>
            <p:custDataLst>
              <p:tags r:id="rId14"/>
            </p:custDataLst>
          </p:nvPr>
        </p:nvSpPr>
        <p:spPr>
          <a:xfrm>
            <a:off x="260648" y="7329264"/>
            <a:ext cx="244827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Благоустройство «Аллеи любви» ( 2очередь)</a:t>
            </a:r>
            <a:endParaRPr lang="ru-RU" sz="1500" b="1" dirty="0"/>
          </a:p>
        </p:txBody>
      </p:sp>
      <p:sp>
        <p:nvSpPr>
          <p:cNvPr id="54" name="Прямоугольник 53"/>
          <p:cNvSpPr/>
          <p:nvPr>
            <p:custDataLst>
              <p:tags r:id="rId15"/>
            </p:custDataLst>
          </p:nvPr>
        </p:nvSpPr>
        <p:spPr>
          <a:xfrm>
            <a:off x="4293096" y="7329264"/>
            <a:ext cx="216024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и озеленение города</a:t>
            </a:r>
            <a:endParaRPr lang="ru-RU" sz="1500" b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1988840" y="4376936"/>
            <a:ext cx="864096" cy="273630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005064" y="4376936"/>
            <a:ext cx="1008112" cy="273630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4841776" y="4953000"/>
            <a:ext cx="20162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Ручная уборка города</a:t>
            </a:r>
            <a:endParaRPr lang="ru-RU" sz="15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92696" y="34448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cs typeface="Times New Roman" pitchFamily="18" charset="0"/>
              </a:rPr>
              <a:t>Благоустройство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cs typeface="Times New Roman" pitchFamily="18" charset="0"/>
              </a:rPr>
              <a:t>города-курорта Железноводска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cs typeface="Times New Roman" pitchFamily="18" charset="0"/>
              </a:rPr>
              <a:t>на 2022 год</a:t>
            </a:r>
            <a:endParaRPr lang="ru-RU" alt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908720" y="1712640"/>
            <a:ext cx="2670126" cy="12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48680" y="272480"/>
            <a:ext cx="5929354" cy="899054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города-курорта Железноводска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157192" y="1280592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58" name="Скругленный прямоугольник 57"/>
          <p:cNvSpPr/>
          <p:nvPr>
            <p:custDataLst>
              <p:tags r:id="rId1"/>
            </p:custDataLst>
          </p:nvPr>
        </p:nvSpPr>
        <p:spPr>
          <a:xfrm>
            <a:off x="620688" y="4808984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</a:t>
            </a:r>
          </a:p>
        </p:txBody>
      </p:sp>
      <p:sp>
        <p:nvSpPr>
          <p:cNvPr id="59" name="Скругленный прямоугольник 58"/>
          <p:cNvSpPr/>
          <p:nvPr>
            <p:custDataLst>
              <p:tags r:id="rId2"/>
            </p:custDataLst>
          </p:nvPr>
        </p:nvSpPr>
        <p:spPr>
          <a:xfrm>
            <a:off x="548680" y="5385048"/>
            <a:ext cx="1584176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28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семей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1" name="Прямая соединительная линия 60"/>
          <p:cNvCxnSpPr>
            <a:endCxn id="62" idx="0"/>
          </p:cNvCxnSpPr>
          <p:nvPr>
            <p:custDataLst>
              <p:tags r:id="rId3"/>
            </p:custDataLst>
          </p:nvPr>
        </p:nvCxnSpPr>
        <p:spPr>
          <a:xfrm>
            <a:off x="1340768" y="5961112"/>
            <a:ext cx="36004" cy="28803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>
            <p:custDataLst>
              <p:tags r:id="rId4"/>
            </p:custDataLst>
          </p:nvPr>
        </p:nvSpPr>
        <p:spPr>
          <a:xfrm>
            <a:off x="620688" y="6249144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25,8</a:t>
            </a:r>
          </a:p>
        </p:txBody>
      </p:sp>
      <p:sp>
        <p:nvSpPr>
          <p:cNvPr id="63" name="Скругленный прямоугольник 62"/>
          <p:cNvSpPr/>
          <p:nvPr>
            <p:custDataLst>
              <p:tags r:id="rId5"/>
            </p:custDataLst>
          </p:nvPr>
        </p:nvSpPr>
        <p:spPr>
          <a:xfrm>
            <a:off x="476672" y="7545288"/>
            <a:ext cx="961184" cy="36004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Скругленный прямоугольник 63"/>
          <p:cNvSpPr/>
          <p:nvPr>
            <p:custDataLst>
              <p:tags r:id="rId6"/>
            </p:custDataLst>
          </p:nvPr>
        </p:nvSpPr>
        <p:spPr>
          <a:xfrm>
            <a:off x="1412776" y="7545288"/>
            <a:ext cx="1008111" cy="3600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23,8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Скругленный прямоугольник 64"/>
          <p:cNvSpPr/>
          <p:nvPr>
            <p:custDataLst>
              <p:tags r:id="rId7"/>
            </p:custDataLst>
          </p:nvPr>
        </p:nvSpPr>
        <p:spPr>
          <a:xfrm>
            <a:off x="4797152" y="2144688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</a:t>
            </a:r>
          </a:p>
        </p:txBody>
      </p:sp>
      <p:sp>
        <p:nvSpPr>
          <p:cNvPr id="66" name="Скругленный прямоугольник 65"/>
          <p:cNvSpPr/>
          <p:nvPr>
            <p:custDataLst>
              <p:tags r:id="rId8"/>
            </p:custDataLst>
          </p:nvPr>
        </p:nvSpPr>
        <p:spPr>
          <a:xfrm>
            <a:off x="4653136" y="2648744"/>
            <a:ext cx="1800200" cy="57606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60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многодетных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7" name="Прямая соединительная линия 66"/>
          <p:cNvCxnSpPr>
            <a:stCxn id="66" idx="2"/>
            <a:endCxn id="78" idx="0"/>
          </p:cNvCxnSpPr>
          <p:nvPr>
            <p:custDataLst>
              <p:tags r:id="rId9"/>
            </p:custDataLst>
          </p:nvPr>
        </p:nvCxnSpPr>
        <p:spPr>
          <a:xfrm>
            <a:off x="5553236" y="3224808"/>
            <a:ext cx="0" cy="216024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736" y="1424608"/>
            <a:ext cx="1664507" cy="16561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Группа 46"/>
          <p:cNvGrpSpPr/>
          <p:nvPr>
            <p:custDataLst>
              <p:tags r:id="rId11"/>
            </p:custDataLst>
          </p:nvPr>
        </p:nvGrpSpPr>
        <p:grpSpPr>
          <a:xfrm>
            <a:off x="1772816" y="8697416"/>
            <a:ext cx="2386176" cy="467436"/>
            <a:chOff x="537999" y="5954425"/>
            <a:chExt cx="2386176" cy="467436"/>
          </a:xfrm>
        </p:grpSpPr>
        <p:sp>
          <p:nvSpPr>
            <p:cNvPr id="73" name="Овал 72"/>
            <p:cNvSpPr/>
            <p:nvPr>
              <p:custDataLst>
                <p:tags r:id="rId31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4" name="TextBox 73"/>
            <p:cNvSpPr txBox="1"/>
            <p:nvPr>
              <p:custDataLst>
                <p:tags r:id="rId32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5" name="Группа 52"/>
          <p:cNvGrpSpPr/>
          <p:nvPr>
            <p:custDataLst>
              <p:tags r:id="rId12"/>
            </p:custDataLst>
          </p:nvPr>
        </p:nvGrpSpPr>
        <p:grpSpPr>
          <a:xfrm>
            <a:off x="4005064" y="7905328"/>
            <a:ext cx="2376264" cy="467436"/>
            <a:chOff x="537999" y="5954425"/>
            <a:chExt cx="2016225" cy="467436"/>
          </a:xfrm>
        </p:grpSpPr>
        <p:sp>
          <p:nvSpPr>
            <p:cNvPr id="76" name="Овал 75"/>
            <p:cNvSpPr/>
            <p:nvPr>
              <p:custDataLst>
                <p:tags r:id="rId29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7" name="TextBox 76"/>
            <p:cNvSpPr txBox="1"/>
            <p:nvPr>
              <p:custDataLst>
                <p:tags r:id="rId30"/>
              </p:custDataLst>
            </p:nvPr>
          </p:nvSpPr>
          <p:spPr>
            <a:xfrm>
              <a:off x="898040" y="5954425"/>
              <a:ext cx="1656184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8" name="Скругленный прямоугольник 77"/>
          <p:cNvSpPr/>
          <p:nvPr>
            <p:custDataLst>
              <p:tags r:id="rId13"/>
            </p:custDataLst>
          </p:nvPr>
        </p:nvSpPr>
        <p:spPr>
          <a:xfrm>
            <a:off x="4797152" y="3440832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47,3</a:t>
            </a:r>
          </a:p>
        </p:txBody>
      </p:sp>
      <p:sp>
        <p:nvSpPr>
          <p:cNvPr id="79" name="Скругленный прямоугольник 78"/>
          <p:cNvSpPr/>
          <p:nvPr>
            <p:custDataLst>
              <p:tags r:id="rId14"/>
            </p:custDataLst>
          </p:nvPr>
        </p:nvSpPr>
        <p:spPr>
          <a:xfrm>
            <a:off x="4581128" y="4592960"/>
            <a:ext cx="954938" cy="36004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2,4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Скругленный прямоугольник 79"/>
          <p:cNvSpPr/>
          <p:nvPr>
            <p:custDataLst>
              <p:tags r:id="rId15"/>
            </p:custDataLst>
          </p:nvPr>
        </p:nvSpPr>
        <p:spPr>
          <a:xfrm>
            <a:off x="5517232" y="4592960"/>
            <a:ext cx="1008112" cy="3600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44,9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Скругленный прямоугольник 82"/>
          <p:cNvSpPr/>
          <p:nvPr>
            <p:custDataLst>
              <p:tags r:id="rId16"/>
            </p:custDataLst>
          </p:nvPr>
        </p:nvSpPr>
        <p:spPr>
          <a:xfrm>
            <a:off x="2708920" y="3584848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</a:t>
            </a:r>
          </a:p>
        </p:txBody>
      </p:sp>
      <p:sp>
        <p:nvSpPr>
          <p:cNvPr id="84" name="Скругленный прямоугольник 83"/>
          <p:cNvSpPr/>
          <p:nvPr>
            <p:custDataLst>
              <p:tags r:id="rId17"/>
            </p:custDataLst>
          </p:nvPr>
        </p:nvSpPr>
        <p:spPr>
          <a:xfrm>
            <a:off x="2420888" y="4088904"/>
            <a:ext cx="1944216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4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многодетные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семьи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5" name="Прямая соединительная линия 84"/>
          <p:cNvCxnSpPr/>
          <p:nvPr>
            <p:custDataLst>
              <p:tags r:id="rId18"/>
            </p:custDataLst>
          </p:nvPr>
        </p:nvCxnSpPr>
        <p:spPr>
          <a:xfrm>
            <a:off x="3506138" y="4728430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>
            <p:custDataLst>
              <p:tags r:id="rId19"/>
            </p:custDataLst>
          </p:nvPr>
        </p:nvSpPr>
        <p:spPr>
          <a:xfrm>
            <a:off x="2648882" y="4946985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4,7</a:t>
            </a:r>
          </a:p>
        </p:txBody>
      </p:sp>
      <p:sp>
        <p:nvSpPr>
          <p:cNvPr id="87" name="Скругленный прямоугольник 86"/>
          <p:cNvSpPr/>
          <p:nvPr>
            <p:custDataLst>
              <p:tags r:id="rId20"/>
            </p:custDataLst>
          </p:nvPr>
        </p:nvSpPr>
        <p:spPr>
          <a:xfrm>
            <a:off x="2348880" y="6177137"/>
            <a:ext cx="1071570" cy="36004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0,5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8" name="Скругленный прямоугольник 87"/>
          <p:cNvSpPr/>
          <p:nvPr>
            <p:custDataLst>
              <p:tags r:id="rId21"/>
            </p:custDataLst>
          </p:nvPr>
        </p:nvSpPr>
        <p:spPr>
          <a:xfrm>
            <a:off x="3429000" y="6177137"/>
            <a:ext cx="1071570" cy="3600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4,2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1" name="Прямая соединительная линия 40"/>
          <p:cNvCxnSpPr>
            <a:endCxn id="79" idx="0"/>
          </p:cNvCxnSpPr>
          <p:nvPr>
            <p:custDataLst>
              <p:tags r:id="rId22"/>
            </p:custDataLst>
          </p:nvPr>
        </p:nvCxnSpPr>
        <p:spPr>
          <a:xfrm flipH="1">
            <a:off x="5058597" y="4160912"/>
            <a:ext cx="134600" cy="432048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80" idx="0"/>
          </p:cNvCxnSpPr>
          <p:nvPr>
            <p:custDataLst>
              <p:tags r:id="rId23"/>
            </p:custDataLst>
          </p:nvPr>
        </p:nvCxnSpPr>
        <p:spPr>
          <a:xfrm>
            <a:off x="5841268" y="4160912"/>
            <a:ext cx="180020" cy="432048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>
            <p:custDataLst>
              <p:tags r:id="rId24"/>
            </p:custDataLst>
          </p:nvPr>
        </p:nvCxnSpPr>
        <p:spPr>
          <a:xfrm flipH="1">
            <a:off x="2924944" y="5673080"/>
            <a:ext cx="98595" cy="432048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>
            <p:custDataLst>
              <p:tags r:id="rId25"/>
            </p:custDataLst>
          </p:nvPr>
        </p:nvCxnSpPr>
        <p:spPr>
          <a:xfrm flipH="1">
            <a:off x="980728" y="6969224"/>
            <a:ext cx="98596" cy="576064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>
            <p:custDataLst>
              <p:tags r:id="rId26"/>
            </p:custDataLst>
          </p:nvPr>
        </p:nvCxnSpPr>
        <p:spPr>
          <a:xfrm>
            <a:off x="3789040" y="5601072"/>
            <a:ext cx="180020" cy="576064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64" idx="0"/>
          </p:cNvCxnSpPr>
          <p:nvPr>
            <p:custDataLst>
              <p:tags r:id="rId27"/>
            </p:custDataLst>
          </p:nvPr>
        </p:nvCxnSpPr>
        <p:spPr>
          <a:xfrm>
            <a:off x="1772816" y="6969224"/>
            <a:ext cx="144016" cy="576064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58" idx="2"/>
            <a:endCxn id="59" idx="0"/>
          </p:cNvCxnSpPr>
          <p:nvPr>
            <p:custDataLst>
              <p:tags r:id="rId28"/>
            </p:custDataLst>
          </p:nvPr>
        </p:nvCxnSpPr>
        <p:spPr>
          <a:xfrm>
            <a:off x="1340768" y="5226297"/>
            <a:ext cx="0" cy="158751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инвестиции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2022-2024 годах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11"/>
          <p:cNvGrpSpPr/>
          <p:nvPr/>
        </p:nvGrpSpPr>
        <p:grpSpPr>
          <a:xfrm>
            <a:off x="4293096" y="4376936"/>
            <a:ext cx="2232248" cy="1584181"/>
            <a:chOff x="6749673" y="5742968"/>
            <a:chExt cx="2232248" cy="652152"/>
          </a:xfrm>
        </p:grpSpPr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6749673" y="5742968"/>
              <a:ext cx="2232248" cy="32605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Прочие объекты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7495017" y="6101403"/>
              <a:ext cx="756000" cy="293717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1,6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5" name="Группа 3"/>
          <p:cNvGrpSpPr/>
          <p:nvPr/>
        </p:nvGrpSpPr>
        <p:grpSpPr>
          <a:xfrm>
            <a:off x="476672" y="4376936"/>
            <a:ext cx="2160240" cy="1605431"/>
            <a:chOff x="6749680" y="1793534"/>
            <a:chExt cx="2250000" cy="727191"/>
          </a:xfrm>
        </p:grpSpPr>
        <p:sp>
          <p:nvSpPr>
            <p:cNvPr id="26" name="AutoShape 32"/>
            <p:cNvSpPr>
              <a:spLocks noChangeArrowheads="1"/>
            </p:cNvSpPr>
            <p:nvPr/>
          </p:nvSpPr>
          <p:spPr bwMode="auto">
            <a:xfrm>
              <a:off x="6749680" y="1793534"/>
              <a:ext cx="2250000" cy="35569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7458051" y="2197365"/>
              <a:ext cx="756000" cy="323360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666,3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2636912" y="2864768"/>
            <a:ext cx="1505024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667,9</a:t>
            </a:r>
            <a:endParaRPr lang="ru-RU" sz="2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4664" y="4376936"/>
            <a:ext cx="2232248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Образование  2023-2024  годы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93096" y="4376942"/>
            <a:ext cx="223224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Прочие объекты 2022 год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29200" y="2216696"/>
            <a:ext cx="12237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pic>
        <p:nvPicPr>
          <p:cNvPr id="32" name="Picture 2" descr="http://www.planetakartinok.ru/_ph/121/2/79557409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50" y="6767084"/>
            <a:ext cx="3138036" cy="292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 descr="https://otvet.imgsmail.ru/download/u_89091af776a2af79086fe592fa56cf31_8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9" y="6423310"/>
            <a:ext cx="2450291" cy="2244466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>
            <p:custDataLst>
              <p:tags r:id="rId1"/>
            </p:custDataLst>
          </p:nvPr>
        </p:nvCxnSpPr>
        <p:spPr>
          <a:xfrm flipH="1">
            <a:off x="2420888" y="3656856"/>
            <a:ext cx="530644" cy="720080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>
            <p:custDataLst>
              <p:tags r:id="rId2"/>
            </p:custDataLst>
          </p:nvPr>
        </p:nvCxnSpPr>
        <p:spPr>
          <a:xfrm>
            <a:off x="3861048" y="3656856"/>
            <a:ext cx="648072" cy="720080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дорожного фонда города-курорта Железноводска  на 202 год и плановый период 2022 и 20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http://www.zabedu.ru/files/org/1285/59d4cfb7325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33320"/>
            <a:ext cx="6858000" cy="1712640"/>
          </a:xfrm>
          <a:prstGeom prst="rect">
            <a:avLst/>
          </a:prstGeom>
          <a:noFill/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157192" y="2288704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graphicFrame>
        <p:nvGraphicFramePr>
          <p:cNvPr id="6" name="Диаграмма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3017909176"/>
              </p:ext>
            </p:extLst>
          </p:nvPr>
        </p:nvGraphicFramePr>
        <p:xfrm>
          <a:off x="0" y="2288704"/>
          <a:ext cx="66693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620688" y="200472"/>
            <a:ext cx="5929354" cy="135260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дорожного фонда города-курорта Железноводска  на 2022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373216" y="2144688"/>
            <a:ext cx="12237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4293096" y="5169026"/>
            <a:ext cx="936106" cy="2952326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988841" y="5169024"/>
            <a:ext cx="1296143" cy="144016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>
            <p:custDataLst>
              <p:tags r:id="rId1"/>
            </p:custDataLst>
          </p:nvPr>
        </p:nvSpPr>
        <p:spPr>
          <a:xfrm>
            <a:off x="235249" y="4323044"/>
            <a:ext cx="2131735" cy="124070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>
            <p:custDataLst>
              <p:tags r:id="rId2"/>
            </p:custDataLst>
          </p:nvPr>
        </p:nvSpPr>
        <p:spPr>
          <a:xfrm>
            <a:off x="286049" y="4406335"/>
            <a:ext cx="2016224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за счет средств краевого бюджета</a:t>
            </a:r>
            <a:endParaRPr lang="ru-RU" sz="1400" b="1" dirty="0"/>
          </a:p>
        </p:txBody>
      </p:sp>
      <p:sp>
        <p:nvSpPr>
          <p:cNvPr id="49" name="Скругленный прямоугольник 48"/>
          <p:cNvSpPr/>
          <p:nvPr>
            <p:custDataLst>
              <p:tags r:id="rId3"/>
            </p:custDataLst>
          </p:nvPr>
        </p:nvSpPr>
        <p:spPr>
          <a:xfrm>
            <a:off x="404664" y="5097016"/>
            <a:ext cx="1790911" cy="33694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>
            <p:custDataLst>
              <p:tags r:id="rId4"/>
            </p:custDataLst>
          </p:nvPr>
        </p:nvSpPr>
        <p:spPr>
          <a:xfrm>
            <a:off x="2929531" y="3958292"/>
            <a:ext cx="2857520" cy="1095978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>
            <p:custDataLst>
              <p:tags r:id="rId5"/>
            </p:custDataLst>
          </p:nvPr>
        </p:nvSpPr>
        <p:spPr>
          <a:xfrm>
            <a:off x="2924944" y="3930707"/>
            <a:ext cx="288032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за счет средств  бюджета 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/>
              <a:t>города</a:t>
            </a:r>
            <a:endParaRPr lang="ru-RU" sz="1400" b="1" dirty="0"/>
          </a:p>
        </p:txBody>
      </p:sp>
      <p:sp>
        <p:nvSpPr>
          <p:cNvPr id="52" name="Скругленный прямоугольник 51"/>
          <p:cNvSpPr/>
          <p:nvPr>
            <p:custDataLst>
              <p:tags r:id="rId6"/>
            </p:custDataLst>
          </p:nvPr>
        </p:nvSpPr>
        <p:spPr>
          <a:xfrm>
            <a:off x="3501008" y="4592960"/>
            <a:ext cx="1683378" cy="33126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60648" y="6537177"/>
            <a:ext cx="1899592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05276" y="6537176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механизированная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и ручная уборка</a:t>
            </a:r>
            <a:endParaRPr lang="ru-RU" sz="14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42652" y="7163945"/>
            <a:ext cx="1683378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10,0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56" name="Группа 8"/>
          <p:cNvGrpSpPr/>
          <p:nvPr/>
        </p:nvGrpSpPr>
        <p:grpSpPr>
          <a:xfrm>
            <a:off x="3417913" y="2852027"/>
            <a:ext cx="1897635" cy="648072"/>
            <a:chOff x="3280593" y="1837348"/>
            <a:chExt cx="2577739" cy="13929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7" name="Скругленный прямоугольник 56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20,4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9" name="Прямая соединительная линия 58"/>
          <p:cNvCxnSpPr/>
          <p:nvPr/>
        </p:nvCxnSpPr>
        <p:spPr>
          <a:xfrm flipV="1">
            <a:off x="2204864" y="3230158"/>
            <a:ext cx="1102741" cy="100276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21750" y="3656775"/>
            <a:ext cx="0" cy="28803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>
            <p:custDataLst>
              <p:tags r:id="rId7"/>
            </p:custDataLst>
          </p:nvPr>
        </p:nvSpPr>
        <p:spPr>
          <a:xfrm>
            <a:off x="2276872" y="8121352"/>
            <a:ext cx="2039179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>
            <p:custDataLst>
              <p:tags r:id="rId8"/>
            </p:custDataLst>
          </p:nvPr>
        </p:nvSpPr>
        <p:spPr>
          <a:xfrm>
            <a:off x="2433056" y="8786490"/>
            <a:ext cx="1683378" cy="27740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>
            <p:custDataLst>
              <p:tags r:id="rId9"/>
            </p:custDataLst>
          </p:nvPr>
        </p:nvSpPr>
        <p:spPr>
          <a:xfrm>
            <a:off x="2204864" y="8049344"/>
            <a:ext cx="2066002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содержание светофоров и дорожных знаков</a:t>
            </a:r>
            <a:endParaRPr lang="ru-RU" sz="1400" b="1" dirty="0"/>
          </a:p>
        </p:txBody>
      </p:sp>
      <p:sp>
        <p:nvSpPr>
          <p:cNvPr id="65" name="Скругленный прямоугольник 64"/>
          <p:cNvSpPr/>
          <p:nvPr>
            <p:custDataLst>
              <p:tags r:id="rId10"/>
            </p:custDataLst>
          </p:nvPr>
        </p:nvSpPr>
        <p:spPr>
          <a:xfrm>
            <a:off x="2346202" y="6561701"/>
            <a:ext cx="2020177" cy="983587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>
            <p:custDataLst>
              <p:tags r:id="rId11"/>
            </p:custDataLst>
          </p:nvPr>
        </p:nvSpPr>
        <p:spPr>
          <a:xfrm>
            <a:off x="2420888" y="6465168"/>
            <a:ext cx="1910993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дорожная разметка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/>
              <a:t> с применением термопластика</a:t>
            </a:r>
            <a:endParaRPr lang="ru-RU" sz="1400" b="1" dirty="0"/>
          </a:p>
        </p:txBody>
      </p:sp>
      <p:sp>
        <p:nvSpPr>
          <p:cNvPr id="67" name="Скругленный прямоугольник 66"/>
          <p:cNvSpPr/>
          <p:nvPr>
            <p:custDataLst>
              <p:tags r:id="rId12"/>
            </p:custDataLst>
          </p:nvPr>
        </p:nvSpPr>
        <p:spPr>
          <a:xfrm>
            <a:off x="2492896" y="7185248"/>
            <a:ext cx="1728192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3,4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3284984" y="5194425"/>
            <a:ext cx="369755" cy="141475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>
            <p:custDataLst>
              <p:tags r:id="rId13"/>
            </p:custDataLst>
          </p:nvPr>
        </p:nvSpPr>
        <p:spPr>
          <a:xfrm>
            <a:off x="4653136" y="8121352"/>
            <a:ext cx="2003683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>
            <p:custDataLst>
              <p:tags r:id="rId14"/>
            </p:custDataLst>
          </p:nvPr>
        </p:nvSpPr>
        <p:spPr>
          <a:xfrm>
            <a:off x="4653136" y="8188199"/>
            <a:ext cx="194421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текущий ремонт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дорог</a:t>
            </a:r>
            <a:endParaRPr lang="ru-RU" sz="1400" b="1" dirty="0"/>
          </a:p>
        </p:txBody>
      </p:sp>
      <p:sp>
        <p:nvSpPr>
          <p:cNvPr id="71" name="Скругленный прямоугольник 70"/>
          <p:cNvSpPr/>
          <p:nvPr>
            <p:custDataLst>
              <p:tags r:id="rId15"/>
            </p:custDataLst>
          </p:nvPr>
        </p:nvSpPr>
        <p:spPr>
          <a:xfrm>
            <a:off x="4797152" y="8769424"/>
            <a:ext cx="1728192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5,0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301208" y="5169024"/>
            <a:ext cx="288032" cy="295232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Железноводска на 2022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1071546" y="1523976"/>
          <a:ext cx="5072098" cy="685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0042" y="309530"/>
            <a:ext cx="5786478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муниципальных программ 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направлений деятельности на 2022 год и плановый период 2023 и 2024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072074" y="2095480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192217" y="2295519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2022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143248" y="2381232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2023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143512" y="2381232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2024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785794" y="2952736"/>
            <a:ext cx="1511300" cy="2017711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1 858,0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2928934" y="2738422"/>
            <a:ext cx="1439862" cy="2143140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1 970,1</a:t>
            </a:r>
            <a:endParaRPr lang="ru-RU" b="1" dirty="0">
              <a:latin typeface="Arial" pitchFamily="34" charset="0"/>
            </a:endParaRPr>
          </a:p>
          <a:p>
            <a:pPr algn="ctr" eaLnBrk="1" hangingPunct="1"/>
            <a:endParaRPr lang="ru-RU" b="1" dirty="0">
              <a:latin typeface="Arial" pitchFamily="34" charset="0"/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5143512" y="3024174"/>
            <a:ext cx="1439862" cy="1792294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1 788,0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14357" y="5167314"/>
            <a:ext cx="1285884" cy="71438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98,9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>
            <a:off x="3000372" y="5167314"/>
            <a:ext cx="1214446" cy="71438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85,4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5286388" y="5167314"/>
            <a:ext cx="1143008" cy="6477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83,3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51" name="AutoShape 15"/>
          <p:cNvSpPr>
            <a:spLocks/>
          </p:cNvSpPr>
          <p:nvPr/>
        </p:nvSpPr>
        <p:spPr bwMode="auto">
          <a:xfrm>
            <a:off x="542930" y="2728906"/>
            <a:ext cx="71437" cy="2305050"/>
          </a:xfrm>
          <a:prstGeom prst="leftBrace">
            <a:avLst>
              <a:gd name="adj1" fmla="val 2688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69155" y="3524239"/>
            <a:ext cx="430887" cy="714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94,9%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69155" y="5303845"/>
            <a:ext cx="430887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5,1,%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2357430" y="3381364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95,8%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2285992" y="5310190"/>
            <a:ext cx="430887" cy="563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4,2%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572008" y="3309926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95,5%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4500570" y="5238752"/>
            <a:ext cx="430887" cy="64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4,5%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8" name="AutoShape 24"/>
          <p:cNvSpPr>
            <a:spLocks/>
          </p:cNvSpPr>
          <p:nvPr/>
        </p:nvSpPr>
        <p:spPr bwMode="auto">
          <a:xfrm>
            <a:off x="500042" y="5095876"/>
            <a:ext cx="142875" cy="792163"/>
          </a:xfrm>
          <a:prstGeom prst="leftBrace">
            <a:avLst>
              <a:gd name="adj1" fmla="val 462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9" name="AutoShape 25"/>
          <p:cNvSpPr>
            <a:spLocks/>
          </p:cNvSpPr>
          <p:nvPr/>
        </p:nvSpPr>
        <p:spPr bwMode="auto">
          <a:xfrm>
            <a:off x="4929198" y="3024174"/>
            <a:ext cx="71437" cy="1871662"/>
          </a:xfrm>
          <a:prstGeom prst="leftBrace">
            <a:avLst>
              <a:gd name="adj1" fmla="val 2183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1" name="AutoShape 26"/>
          <p:cNvSpPr>
            <a:spLocks/>
          </p:cNvSpPr>
          <p:nvPr/>
        </p:nvSpPr>
        <p:spPr bwMode="auto">
          <a:xfrm>
            <a:off x="2786058" y="5238752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" name="AutoShape 28"/>
          <p:cNvSpPr>
            <a:spLocks noChangeArrowheads="1"/>
          </p:cNvSpPr>
          <p:nvPr/>
        </p:nvSpPr>
        <p:spPr bwMode="auto">
          <a:xfrm>
            <a:off x="500073" y="7453331"/>
            <a:ext cx="719137" cy="503237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63" name="Содержимое 5"/>
          <p:cNvSpPr>
            <a:spLocks/>
          </p:cNvSpPr>
          <p:nvPr/>
        </p:nvSpPr>
        <p:spPr bwMode="auto">
          <a:xfrm>
            <a:off x="1357298" y="7524768"/>
            <a:ext cx="3643313" cy="4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64" name="AutoShape 30"/>
          <p:cNvSpPr>
            <a:spLocks noChangeArrowheads="1"/>
          </p:cNvSpPr>
          <p:nvPr/>
        </p:nvSpPr>
        <p:spPr bwMode="auto">
          <a:xfrm>
            <a:off x="500042" y="8239148"/>
            <a:ext cx="720725" cy="47625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65" name="AutoShape 31"/>
          <p:cNvSpPr>
            <a:spLocks/>
          </p:cNvSpPr>
          <p:nvPr/>
        </p:nvSpPr>
        <p:spPr bwMode="auto">
          <a:xfrm>
            <a:off x="2714620" y="2809860"/>
            <a:ext cx="144462" cy="2016125"/>
          </a:xfrm>
          <a:prstGeom prst="leftBrace">
            <a:avLst>
              <a:gd name="adj1" fmla="val 116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6" name="AutoShape 32"/>
          <p:cNvSpPr>
            <a:spLocks/>
          </p:cNvSpPr>
          <p:nvPr/>
        </p:nvSpPr>
        <p:spPr bwMode="auto">
          <a:xfrm>
            <a:off x="5000636" y="5167314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7" name="Содержимое 5"/>
          <p:cNvSpPr>
            <a:spLocks/>
          </p:cNvSpPr>
          <p:nvPr/>
        </p:nvSpPr>
        <p:spPr bwMode="auto">
          <a:xfrm>
            <a:off x="1357298" y="8310586"/>
            <a:ext cx="3857625" cy="4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Непрограммные направления</a:t>
            </a:r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3071810" y="6096008"/>
            <a:ext cx="1071570" cy="428628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15,6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2428868" y="6024570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1,0%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5286388" y="6024570"/>
            <a:ext cx="1000132" cy="357190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31,2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71" name="AutoShape 26"/>
          <p:cNvSpPr>
            <a:spLocks/>
          </p:cNvSpPr>
          <p:nvPr/>
        </p:nvSpPr>
        <p:spPr bwMode="auto">
          <a:xfrm>
            <a:off x="2857496" y="6096008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72" name="AutoShape 26"/>
          <p:cNvSpPr>
            <a:spLocks/>
          </p:cNvSpPr>
          <p:nvPr/>
        </p:nvSpPr>
        <p:spPr bwMode="auto">
          <a:xfrm>
            <a:off x="5072074" y="6024570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4500570" y="5953132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1,7%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74" name="AutoShape 28"/>
          <p:cNvSpPr>
            <a:spLocks noChangeArrowheads="1"/>
          </p:cNvSpPr>
          <p:nvPr/>
        </p:nvSpPr>
        <p:spPr bwMode="auto">
          <a:xfrm>
            <a:off x="500042" y="9024966"/>
            <a:ext cx="719137" cy="357184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75" name="Содержимое 5"/>
          <p:cNvSpPr>
            <a:spLocks/>
          </p:cNvSpPr>
          <p:nvPr/>
        </p:nvSpPr>
        <p:spPr bwMode="auto">
          <a:xfrm>
            <a:off x="1428736" y="9024966"/>
            <a:ext cx="4000503" cy="3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cs typeface="Times New Roman" pitchFamily="18" charset="0"/>
              </a:rPr>
              <a:t>Условно утвержденные расходы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разрезе муниципальных программ на 2022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66" y="1452538"/>
          <a:ext cx="6203444" cy="800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8" y="380968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бюджета– это выплачиваемые из бюджета денежные средства, которые направляются на финансовое обеспечение задач и функций государственной власти и органов местного самоуправления. </a:t>
            </a:r>
          </a:p>
          <a:p>
            <a:pPr indent="450850"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Железноводска могут быть детализированы: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отраслям;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направлениям;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 главным распорядителям бюджетных средств;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видам расходов.</a:t>
            </a: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Дефицит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превышения расходов бюджета над его доходами;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долг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обязательства, возникающие из муниципальных заимствований, принятые на себя муниципальным образованием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algn="just">
              <a:buFont typeface="Arial" charset="0"/>
              <a:buChar char="•"/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8" y="4667248"/>
            <a:ext cx="3643338" cy="500066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7" y="5310190"/>
            <a:ext cx="5357829" cy="500066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8" y="6667512"/>
            <a:ext cx="5357849" cy="571504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9" y="7381892"/>
            <a:ext cx="3643337" cy="500066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разрезе муниципальных программ на 2022 год и плановый период 2023 и 2024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5" y="2095480"/>
          <a:ext cx="6286521" cy="657472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00265"/>
                <a:gridCol w="571480"/>
                <a:gridCol w="642942"/>
                <a:gridCol w="571504"/>
                <a:gridCol w="571504"/>
                <a:gridCol w="642942"/>
                <a:gridCol w="714380"/>
                <a:gridCol w="571504"/>
              </a:tblGrid>
              <a:tr h="17790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Наименование муниципальной программы 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Отклонение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Отклонение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(+/-)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(+/-)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</a:tr>
              <a:tr h="292266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в городе-курорте Железноводске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населения города-курорта Железноводска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«Управление имуществом города-курорта Железноводска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городе-курорте Железноводске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80553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«Развитие градостроительства, строительства и архитектуры в городе-курорте Железноводске Ставропольского края»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2266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«Культура города-курорта Железноводска Ставропольского края»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2266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экономики города-курорта Железноводска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жилищно-коммунального хозяйства в городе-курорте Железноводске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80553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 и охрана окружающей среды в городе-курорте Железноводске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«Создание условий безопасной жизни населения города-курорта Железноводска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«Открытость и эффективность работы администрации города-курорта Железноводска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2266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«Молодежь города-курорта Железноводска Ставропольского края»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65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"Формирование современной городской среды"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финансами в городе-курорте Железноводске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endParaRPr lang="ru-RU" sz="9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-197,6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57826" y="1381100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млн.рублей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образования в городе-курорте Железноводске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предоставление доступного и качественного образования в общеобразовательных учреждениях, дошкольных образовательных учреждениях.</a:t>
            </a:r>
          </a:p>
          <a:p>
            <a:pPr algn="ctr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94" y="4024306"/>
          <a:ext cx="5857916" cy="51586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43340"/>
                <a:gridCol w="428626"/>
                <a:gridCol w="500066"/>
                <a:gridCol w="428628"/>
                <a:gridCol w="428628"/>
                <a:gridCol w="428628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</a:tr>
              <a:tr h="3065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города-курорта Железноводска Ставропольского края качеством образования: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</a:tr>
              <a:tr h="235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 в рамках формирования развития дошкольного, общего и дополнительного образования в городе Железноводске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1 года до 7 лет, охваченных различными формами дошкольного образования, в общей численности детей дошкольного возраста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учащихся, обучающихся по федеральному государственному образовательному стандарту начального общего образования, в общей численности учащихся, осваивающих образовательные программы начального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учащихся, обучающихся по федеральному государственному образовательному стандарту основного общего образования, в общей численности учащихся, осваивающих образовательные программы основного общего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успешно освоивших программу начального общего образования, в общей численности выпускников, освоивших программу начального общего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общеобразовательных организаций (далее - общеобразовательные организации), не получивших аттестат о среднем общем образовании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охваченных дополнительным образованием, в общей численности детей и молодежи в возрасте от 5 лет до 18 лет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«Социальная поддержка населения в городе-курорте Железноводске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обеспечении устойчивого роста уровня и качества жизни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доступной среды жизнедеятельности для инвалидов и других маломобильных групп населения;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деятельности в сфере развития социальной защиты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материальная поддержка детей-сирот и детей, оставшихся без попечения родителей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труда и социальной защиты населения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56" y="5310190"/>
          <a:ext cx="5857916" cy="362670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43340"/>
                <a:gridCol w="428626"/>
                <a:gridCol w="500066"/>
                <a:gridCol w="428628"/>
                <a:gridCol w="428628"/>
                <a:gridCol w="428628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3065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законодательством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численности третьих или последующих детей, родившихся в семьях, проживающих на территории города, в отчетном финансовом году, к численности детей указанной категории, родившихся в году, предшествующем отчетному году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семей, получающих субсидии на оплату жилого помещения и коммунальных услуг, в общем количестве семей, проживающих на территории города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235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277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реконструированных учреждений культуры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детей-сирот и детей, оставшихся без попечения родителей, переданных на воспитание в семьи граждан Российской Федерации, постоянно проживающих на территории Российской Федерации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</a:tr>
              <a:tr h="269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воспитывающихся в замещающих семьях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нуждающихся в определении в семью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«Управление имуществом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обеспечении устойчивого роста уровня и качества жизни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доступной среды жизнедеятельности для инвалидов и других маломобильных групп населения;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деятельности в сфере развития социальной защиты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материальная поддержка детей-сирот и детей, оставшихся без попечения родителей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отношений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94" y="4595810"/>
          <a:ext cx="5857916" cy="47349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43340"/>
                <a:gridCol w="428626"/>
                <a:gridCol w="500066"/>
                <a:gridCol w="428628"/>
                <a:gridCol w="428628"/>
                <a:gridCol w="428628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3065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использованию муниципального имущества города-курорта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реализации муниципального имущества города-курорта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арендной плате за земельные участки, а также средств от продажи права на заключение договоров аренды за земли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35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сдачи в аренду имущества, находящегося в оперативном управления органов местного самоуправления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77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сдачи в аренду имущества, находящегося в муниципальной собственности (казна)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перечисления части прибыли, остающейся после уплаты налогов и иных обязательных платежей муниципальных унитарных предприятий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69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площади земельных участков, являющихся объектами налогообложения земельным налогом, в общей площади территории городского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плановых назначений по площади земельных участков, предоставленных для строительства в расчете на 10 тыс. человек населения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земельных участков, предоставляемых для жилищного строительства, индивидуального строительства и комплексного освоения в целях жилищного  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разработанных и утвержденных нормативных правовых актов в соответствие с планом работы управления имущественных отношений администрации  города-курорта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 плана проверок при  реализации внутриведомственного контроля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своевременно представленных отраслевыми (функциональными) органами администрации города-курорта Железноводска Ставропольского края отчетов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физической культуры и спорта города-курорта Железноводска Ставропольского края»</a:t>
            </a:r>
          </a:p>
          <a:p>
            <a:pPr algn="ctr">
              <a:lnSpc>
                <a:spcPts val="2400"/>
              </a:lnSpc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занятий физической культурой и спортом и приобщения всех слоев населения города-курорта Железноводска Ставропольского края к систематическим занятиям физической культурой и спортом, в том числе и профессиональным спортом.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>
              <a:buFontTx/>
              <a:buChar char="-"/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физической культуре, спорту и туризму администрации города-курорта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8" y="3893104"/>
          <a:ext cx="6000792" cy="53068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43272"/>
                <a:gridCol w="642942"/>
                <a:gridCol w="500066"/>
                <a:gridCol w="571504"/>
                <a:gridCol w="571504"/>
                <a:gridCol w="571504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2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 города-курорта Желез­новодска Ставрополь­ского края, системати­чески занимающихся физической культурой и спортом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738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спортивного резерва и команд в городе-курорте Железноводске Ставропольского края, в том числе среди инвалидов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3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спортивными залами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3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плавательными бассей­нами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72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плоскостными соору­жениями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40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спортивно-массовых мероприя­тий, участие в краевых и всероссийских меро­приятиях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спортсме­нов, получивших спор­тивный разряд на ко­личество населения, занимающихся спортом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и проведения спортивно-массовых мероприятий в городе-курорте Железноводске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городских мероприятий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4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всероссийских и краевых мероприятий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инвалидов города-курорта Железноводска Ставропольского края, систематически занимающихся физической культурой и спортом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общего числа инвалидов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градостроительства, строительства и архитектуры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обеспечение устойчивого развития города-курорта Железноводска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создание долгосрочной и гарантированной системы поддержки молодых семей в решении жилищной проблемы с целью улучшения демографической ситуации в городе-курорте Железноводске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совершенствование организационных и нормативно-правовых механизмов в сфере градостроительства.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Управление  архитектуры и градостроительства администрации города-курорта Железноводска Ставропольского края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42" y="4238620"/>
          <a:ext cx="6143668" cy="50353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57454"/>
                <a:gridCol w="785818"/>
                <a:gridCol w="785818"/>
                <a:gridCol w="714380"/>
                <a:gridCol w="714380"/>
                <a:gridCol w="785818"/>
              </a:tblGrid>
              <a:tr h="2667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измере-ния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542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разработанной градостроительной документации на территории города-курорта Железноводска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генерального плана городского округа города-курорта Железноводска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5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и утвержденных проектов планировки территории, схем планировочной организации земельных участков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97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разработанных и утвержденных нормативных правовых актов сфере градостроительной деятельности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15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служащих, повысивших квалификацию в области градостроительной деятельности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98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оцифрованных архивных топографических материалов (планшетов М 1:500)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улучшивших жилищные условия, в  том числе с помощью ипотечных жилищных кредитов (займов)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531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не имеющих детей или имеющих одного или двух детей, а также неполных молодых семей края, состоящих из одного молодого родителя и одного или двух детей, получивших свидетельства (извещения) о праве на получение социальной выплаты на приобретение (строительство) жилого помещения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628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имеющих трех и более детей, получивших извещения о праве на получение социальной выплаты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«Культура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сохранение и развитие культуры города-курорта Железноводска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создание условий для обеспечения свободного доступа населения города-курорта Железноводска Ставропольского края к информации и культурным ценностям;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обеспечение безопасных и благоприятных условий для проведения общегородских мероприятий. 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6" y="4024306"/>
          <a:ext cx="6143668" cy="34593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71768"/>
                <a:gridCol w="928694"/>
                <a:gridCol w="714380"/>
                <a:gridCol w="642942"/>
                <a:gridCol w="642942"/>
                <a:gridCol w="642942"/>
              </a:tblGrid>
              <a:tr h="185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192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культурно-массовых мероприятий, проводимых муниципальными учреждениями культуры города-курорта Железноводска Ставропольского края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465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клубных формирований (в том числе любительских объединений и формирований самодеятельного народного творчества)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60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принявших участие в культурно-массовых мероприятиях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34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пользователей централизованной библиотечной системы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экземпляров библиотечного фонда в централизованной библиотечной системе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экземпляров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29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централизованной библиотечной системы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7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новых поступлений в библиотечный фонд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экономики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обеспечение благоприятных условий для развития малого и среднего  предпринимательства в городе-курорте Железноводске 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обеспечение для населения города-курорта Железноводска Ставропольского края доступности потребительского рынка, формирование благоприятных возможностей для товаропроизводителей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устойчивое развитие конкурентоспособной санаторно-курортной и туристско-рекреационной сферы в городе-курорте Железноводске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предупреждение и профилактика производственного травматизма, сохранение жизни и здоровья человека в процессе труда, разработка комплекса мер по усилению профилактической работы по охране труда.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администрация города–курорта Железноводска Ставропольского края (отдел по экономике, торговле, инвестициям, курорту и туризму  администрации города-курорта </a:t>
            </a:r>
            <a:endParaRPr lang="en-US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endParaRPr lang="en-US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dirty="0" smtClean="0"/>
              <a:t>)</a:t>
            </a: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8" y="4452934"/>
          <a:ext cx="6357983" cy="529286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43339"/>
                <a:gridCol w="642942"/>
                <a:gridCol w="500066"/>
                <a:gridCol w="500066"/>
                <a:gridCol w="571504"/>
                <a:gridCol w="500066"/>
              </a:tblGrid>
              <a:tr h="1658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3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выручки от реализации товаров, выполнения работ и оказания услуг малых и средних предприятий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преды-дущ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105,8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105,8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105,8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7 280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7 828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7 828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7 828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2 627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2 681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2 681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2 681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29,5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29,5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559,4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614,4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614,4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614,4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18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города на 1000 жителей: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торговыми площадями;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посадочными местами в предприятиях общественного питания в общедоступной сети;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бытовыми услугами (рабочих мест предприятий бытового обслуживания)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</a:t>
                      </a:r>
                      <a:endParaRPr kumimoji="0" lang="ru-RU" sz="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763,0</a:t>
                      </a:r>
                      <a:endParaRPr kumimoji="0" lang="ru-RU" sz="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763,0</a:t>
                      </a:r>
                      <a:endParaRPr kumimoji="0" lang="ru-RU" sz="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оборота общественного питания к предыдущему году в действующих ценах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 оборота розничной торговли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туристов, посетивших город-курорт Железноводск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койко-мест в коллективных средствах размещения               города-курорта Железноводска Ставропольского края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работающих в санаторно-курортной и туристско-рекреационной сфере города–курорта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специалистов, прошедших обучение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3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ежегодного городского конкурса на лучшую организацию работы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повышение уровня комплексного благоустройства территории города-курорта Железноводска Ставропольского края;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- формирование в городе-курорте Железноводске Ставропольского края условий для повышения эффективности использования энергетических ресурсов;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- создание условий для осуществления управления городским хозяйством и нормативно-правового регулирования в сфере жилищно-коммунального хозяйства;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- повышение эффективности использования, охраны, защиты и воспроизводства лесов, расположенных на землях лесного фонда города-курорта Железноводска Ставропольского края.</a:t>
            </a:r>
          </a:p>
          <a:p>
            <a:pPr algn="just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управление  городского хозяйства администрации города-курорта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dirty="0" smtClean="0"/>
              <a:t>)</a:t>
            </a: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8" y="4310058"/>
          <a:ext cx="6357983" cy="54292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46921"/>
                <a:gridCol w="386935"/>
                <a:gridCol w="497488"/>
                <a:gridCol w="442219"/>
                <a:gridCol w="442210"/>
                <a:gridCol w="442210"/>
              </a:tblGrid>
              <a:tr h="1535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территории города, на которой проводятся мероприятия по благоустройству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8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благоустроенной территории муниципального образования, на которой проводятся мероприятия по благоустройству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протяженности сетей водоотведения на территории города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обращений граждан по вопросам благоустройства города-курорта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сетей водоотведения на территории города-курорта Железноводска Ставропольского края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134,0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134,0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134,0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134,0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1204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благоустроенной территории Курортного парка города-курорта Железноводска Ставропольского края, на которой проводятся мероприятия по благоустройству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57 263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57 263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57 263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57 263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благоустроенной территории городского парка имени Станислава Говорухина, на которой проводятся мероприятия по благоустройству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8 458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8 458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8 458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8 458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189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благоустроенных территорий муниципального образования, на которых проводятся мероприятия по благоустройству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357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обращений граждан по вопросам благоустройства города-курорта Железноводска Ставропольского края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148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Площадь улиц и проездов, находящихся на территории муниципального образования, обеспеченных освещением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1, 90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940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Общая площадь улиц и проездов, находящихся на территории муниципального образования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Сокращение потребления электрической энергии на 1 кв. метр освещаемой территории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кВт/ч/кв.м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Доля замененных оконных блоков в общем количестве оконных блоков, требующих замены в образовательных учреждениях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14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образовательных организаций со стопроцентной заменой оконных блоков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79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энергоэффективных светильников на улицах и проездах города-курорта Железноводска Ставропольского края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энергоэффективных светильников в административных зданиях города-курорта Железноводска Ставропольского края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потребляемой электрической энергии на освещаемой территории улиц и проездов, находящихся на территории муниципального образования, в год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кВт/ч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и обеспечение безопасности дорожного движения в городе-курорте Железноводске Ставропольского края;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санитарно-эпидемиологического благополучия на территории города-курорта Железноводска Ставропольского края.</a:t>
            </a:r>
          </a:p>
          <a:p>
            <a:pPr algn="just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управление городского хозяйства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dirty="0" smtClean="0"/>
              <a:t>)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3881430"/>
          <a:ext cx="6143677" cy="57388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066441"/>
                <a:gridCol w="356831"/>
                <a:gridCol w="515535"/>
                <a:gridCol w="407802"/>
                <a:gridCol w="408961"/>
                <a:gridCol w="388107"/>
              </a:tblGrid>
              <a:tr h="169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изме-рения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5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Протяженность автомобильных дорог общего пользования местного значения на территории города-курорта Железноводска Ставропольского края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 не отвечающих нормативным требованиям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дорожно-транспортных происшествий относительно предыдущего года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раненых при дорожно-транспортных происшествиях относительно предыдущего года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погибших при дорожно-транспортных происшествиях относительно предыдущего года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автомобильных дорог муниципального значения прошедших паспоритизацию объекта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64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дорожно-транспортных происшествий, зарегистрированных на автомобильных дорогах муниципального значения, из-за сопутствующих дорожных условий в общем количестве дорожно-транспортных происшествий в городе-курорте Железноводске 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057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пострадавших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пострадавших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4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погибших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погибших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64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протяженности автомобильных дорог общего пользования местного значения в границах города-курорта Железноводска Ставропольского края и искусственных сооружений на них приведенных в нормативное состояние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0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территории, города-курорта Железноводска, на которой проводятся мероприятия по борьбе с  воздействием опасных для экологии факторов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33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пожаров в лесных массивах, относящихся к городу-курорту Железноводску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Ежегодная ликвидация стихийных свалок на территории муниципального образования город-курорт Железноводск 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средства предоставляемые одним бюджетом бюджетной системы Российской Федерации другому бюджету бюджетной системы Российской Федерации;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 предоставляемые на безвозмездной и безвозвратной основе без установления направлений и (или) условий их использования;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местному бюджету в целях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субъекта Российской Федерации, переданных для осуществления органам местного самоуправления в установленном порядке.</a:t>
            </a:r>
          </a:p>
          <a:p>
            <a:pPr algn="ctr">
              <a:lnSpc>
                <a:spcPct val="150000"/>
              </a:lnSpc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84" y="6738950"/>
            <a:ext cx="1428760" cy="2214578"/>
          </a:xfrm>
          <a:prstGeom prst="roundRect">
            <a:avLst>
              <a:gd name="adj" fmla="val 10513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marL="0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52" y="6738950"/>
            <a:ext cx="2571768" cy="571504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52" y="7524768"/>
            <a:ext cx="2571792" cy="571504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52" y="8310598"/>
            <a:ext cx="2571768" cy="571492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714620" y="6810388"/>
            <a:ext cx="857256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714620" y="7596206"/>
            <a:ext cx="857256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714620" y="8382024"/>
            <a:ext cx="857256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«Создание условий безопасной жизни населения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обеспечение безопасности населения, защита жизни и здоровья граждан, их прав и свобод;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профилактика правонарушений и преступлений на территории города-курорта Железноводска Ставропольского края;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обеспечение условий для привлечения казаков Железноводского городского казачьего общества Ставропольского окружного казачьего общества (далее - ЖГКО СОКО ТВКО) к несению государственной и иной службы.</a:t>
            </a:r>
          </a:p>
          <a:p>
            <a:pPr algn="just">
              <a:lnSpc>
                <a:spcPts val="1200"/>
              </a:lnSpc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профилактика террористических и экстремистских проявлений на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территории города-курорта Железноводска Ставропольского края противодействия терроризму и экстремизму, совершенствования системы муниципального  управления в кризисных ситуациях в городе курорте Железноводске Ставропольского края, совершенствование системы обеспечения безопасности населения города-курорта Железноводска Ставропольского края.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2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Администрация города-курорта Железноводска Ставропольского края - отдел по мобилизационной подготовке и чрезвычайным ситуациям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42" y="4381496"/>
          <a:ext cx="6143646" cy="538538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43405"/>
                <a:gridCol w="571504"/>
                <a:gridCol w="421579"/>
                <a:gridCol w="302147"/>
                <a:gridCol w="302147"/>
                <a:gridCol w="402864"/>
              </a:tblGrid>
              <a:tr h="1508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71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повышения уровня защищенности объектов и мест с массовым пребыванием граждан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28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мероприятий по обеспечению безопасности города-курорта Железноводска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15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повышения уровня защищенности объектов и мест с массовым пребыванием граждан на территории города-курорта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информационных материалов на объектах с массовым пребыванием граждан о действиях в случае совершения актов террористической направленности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71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Оснащенность системами видеонаблюдения муниципальных образовательных учреждений, объектов культурного и социально-бытового назначения и мест наибольшего нахождения граждан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15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взаимодействия экстренных оперативных служб города через единый номер 112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семинаров и совещаний, круглых столов и собраний по вопросам профилактики терроризма и экстремизма с учащимися образовательных учреждений города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15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уровня совершенных преступлений и правонарушений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пре-дыд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встреч и бесед с учащимися образовательных учреждений по вопросам профилактики правонарушений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 высших учебных заведениях конкурсов по тематике профилактики правонарушений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по профилактике правонарушений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антитеррористической направленности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71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казаков муниципальной казачьей дружины, привлекаемых для участия в оказании содействия правоохранительным органам по охране общественного порядка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рейдов казаков с офицерским составом полиции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занимающихся в военно-патриотическом клубе «Русичи»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детей к проведению мероприятий, направленных на пропаганду казачьей истории (конкурс рисунков, конкурс на лучший реферат, конкурс на лучшее стихотворение)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5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посвященных казачеству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высококвалифицированного кадрового состава муниципальной службы, обеспечивающего эффективность муниципального управления;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реализация антикоррупционной политики, внедрение в практику администрации, ее отраслевых (функциональных) органов профилактических мер, направленных на недопущение создания условий, порождающих коррупцию;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оптимизация и повышение качества предоставления государственных и муниципальных услуг в городе-курорте Железноводске Ставропольского края;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права жителей города на доступ к средствам массовой информации.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города-курорта Железноводска Ставропольского края, соисполнителями Программы являются: управление культуры администрации города-курорта Железноводска Ставропольского края.</a:t>
            </a: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4238620"/>
          <a:ext cx="6215113" cy="531021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32090"/>
                <a:gridCol w="487951"/>
                <a:gridCol w="323768"/>
                <a:gridCol w="323768"/>
                <a:gridCol w="323768"/>
                <a:gridCol w="323768"/>
              </a:tblGrid>
              <a:tr h="1409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изм-ерения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83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и реализованных нормативных правовых актов города-курорта Железноводска Ставропольского края, регулирующих вопросы муниципальной службы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прохождение муниципальными служащими администрации города-курорта Железноводска Ставропольского края, её отраслевых (функциональных) органов дополнительного профессионального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846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выявленных или предупрежденных коррупционных правонарушений со стороны муниципальных служащих администрации города-курорта Железноводска Ставропольского края, её отраслевых (функциональных) органов и структурных подразделений;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6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нормативных правовых актов города-курорта Железноводска Ставропольского края, регулирующих вопросы противодействия коррупции на муниципальной службе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разработка, изготовление и распространение печатной продукции антикоррупционного содержания;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планов мероприятий по противодействию коррупции в отраслевых (функциональных) органах администрации города-курорта Железноводска Ставропольского края;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6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взаимодействия администрации города-курорта Железноводска Ставропольского края с организациями, общественными объединениями и населением города-курорта Железноводска Ставропольского края по вопросам противодействия коррупции (проведение «круглых столов»)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751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удовлетворенных качеством государственных и муниципальных услуг, предоставляемых органами местного самоуправления города-курорта Железноводска Ставропольского края, от общего числа заявителей;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удовлетворенных качеством государственных и муниципальных услуг, предоставляемых на базе многофункционального центра, от общего числа заявителей;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использующих механизм получения государственных и муниципальных услуг в городе-курорте Железноводске Ставропольского края в электронной форме;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004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выпущенных в эфир теле- радиопрограмм;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выпусков общественно-политического еженедельника «Железноводские ведомости»;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«Молодежь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- создание условий для поддержки и развития молодежных инициатив, гражданского, патриотического и духовно-нравственного воспитания молодежи;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- профилактика безнадзорности, беспризорности и предупреждение правонарушений, совершаемых несовершеннолетними;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формирование у жителей города-курорта Железноводска Ставропольского края установок и норм на здоровый образ жизни, негативного отношения к вредным привычкам (курение, алкоголь, наркомания)</a:t>
            </a:r>
          </a:p>
          <a:p>
            <a:pPr algn="just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управление культуры администрация города-курорта Железноводска Ставропольского края</a:t>
            </a:r>
          </a:p>
          <a:p>
            <a:pPr algn="just"/>
            <a:endParaRPr lang="ru-RU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8" y="4095744"/>
          <a:ext cx="6357983" cy="50720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17053"/>
                <a:gridCol w="625376"/>
                <a:gridCol w="416917"/>
                <a:gridCol w="364803"/>
                <a:gridCol w="416917"/>
                <a:gridCol w="416917"/>
              </a:tblGrid>
              <a:tr h="262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      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1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культурных мероприятий, направленных на создание условий для совершенствования досуга молодежи, профилактики потенциальных явлений в молодежной среде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мероприя-тий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35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молодежи, задействованной в проведении мероприятий по реализации молодежной политики в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1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стоящих на учете в комиссии по делам несовершеннолетних и защите их прав администрации города-курорта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35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оказавшихся в трудной жизненной ситуации для предоставления адресной материальной помощи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54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уровня подростковой преступности на территории города-курорта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5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профилактических мероприятий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мероприя-тий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54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подростков и молодежи, вовлеченных в профилактические мероприятия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54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подростков и молодежи, занимающихся физической культурой и спортом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10130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10140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10140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10140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1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несовершеннолетних, добровольно прошедших тестирование на предмет немедицинского употребления наркотических веществ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повышение уровня благоустройства нуждающихся в благоустройстве территорий города-курорта Железноводска Ставропольского края.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ctr">
              <a:lnSpc>
                <a:spcPts val="1000"/>
              </a:lnSpc>
            </a:pP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Управление городского хозяйства администрации города-курорта Железноводска Ставропольского края</a:t>
            </a:r>
          </a:p>
          <a:p>
            <a:pPr algn="just"/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04" y="3452802"/>
          <a:ext cx="6286556" cy="516733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44971"/>
                <a:gridCol w="474162"/>
                <a:gridCol w="533432"/>
                <a:gridCol w="533432"/>
                <a:gridCol w="474162"/>
                <a:gridCol w="474162"/>
                <a:gridCol w="474162"/>
                <a:gridCol w="478073"/>
              </a:tblGrid>
              <a:tr h="1721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Еди-ница изме-рения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665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общественных территорий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048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дворовых территорий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391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вовлеченных в реализацию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3 940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5 250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6 550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8 750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10 920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13 110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8541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18,96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общественных территорий в городе-курорте Железноводске Ставропольского края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+9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+5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+3 620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+4 950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+5 350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+7 350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+10 320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12 410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67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общественных территорий в городе-курорте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Железноводске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+200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+800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+900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дворовых территорий в городе-курорте Железноводске Ставропольского края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+9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+14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+7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67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дворовых территорий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+120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+300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+400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+500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+600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+700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 города-курорта Железноводска Ставропольского края «Управление финансами в городе-курорте Железноводске Ставропольского края»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обеспечение долгосрочной сбалансированности и устойчивости бюджета города, повышение качества управления финансами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 осуществление управленческой деятельности в сфере управления финансами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Финансовое управление администрации города-курорта Железноводска Ставропольского края </a:t>
            </a:r>
          </a:p>
          <a:p>
            <a:pPr indent="360363" algn="just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7" y="3738548"/>
          <a:ext cx="6215105" cy="598394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01672"/>
                <a:gridCol w="939492"/>
                <a:gridCol w="722687"/>
                <a:gridCol w="650418"/>
                <a:gridCol w="650418"/>
                <a:gridCol w="650418"/>
              </a:tblGrid>
              <a:tr h="148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налоговых и неналоговых доходов бюджета города (в сопоставимых условиях) к предыдущему году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101,50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102,00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102,50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103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 покрытия расходов бюджета города собственными средствами без привлечения заемных средств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0,75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0,80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0,85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0,90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объема недоимки по налогам и сборам, зачисляемым в бюджет  города-курорта Железноводска Ставропольского края 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Рейтинг города-курорта Железноводска Ставропольского края по качеству управления муниципальными финансами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просроченной кредиторской задолженности в общем объеме расходов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расходных обязательств города-курорта Железноводска Ставропольского края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оценка качества финансового менеджмента, осуществляемого главными  распорядителями бюджетных средств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показателей утвержденного бюджета города на очередной финансовый год от показателей бюджетного прогноза, сформированного в предшествующем периоде: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13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налоговым и неналоговым доходам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7,00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13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расходам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78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фактического объема доходов бюджета города без учета безвозмездных поступлений от параметров первоначально утвержденного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13,00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недоимки по налогам, зачисляемым в бюджет города, к сумме налоговых доходов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209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налоговых и неналоговых доходов бюджета города (за исключением поступлений налоговых доходов по дополнительным нормативам отчислений) в общем объеме собственных доходов бюджета города (без учета субвенций)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расходов бюджета города, формируемых в рамках муниципальных программ, в общем объеме расходов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объема просроченной кредиторской задолженности, сложившейся по расходам бюджета города, к общему объему расходов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6" y="809596"/>
          <a:ext cx="6286543" cy="886268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29024"/>
                <a:gridCol w="714380"/>
                <a:gridCol w="500066"/>
                <a:gridCol w="571504"/>
                <a:gridCol w="571504"/>
                <a:gridCol w="500065"/>
              </a:tblGrid>
              <a:tr h="1051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126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достижения целевых значений показателей, предусмотренных в дорожной карте города-курорта Железноводска Ставропольского края, по соотношению средней заработной платы работников учреждений культуры и педагогических работников муниципальных учреждений дополнительного образования детей к средней заработной плате в Ставропольском крае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города на содержание работников органов местного самоуправления в расчете на одного жителя муниципального образования города-курорта Железноводска Ставропольского края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рублей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1194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1196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1192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1192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Приведение параметров бюджетного прогноза города-курорта Железноводска  Ставропольского края на долгосрочный период в соответствие с решением о бюджете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117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муниципальных учреждений города, функции которых по ведению  бюджетного (бухгалтерского) учета и составлению бюджетной (бухгалтерской)  отчетности передаются муниципальному бюджетному учреждению «Учетный центр» города-курорта Железноводска Ставропольского края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сумм взысканных административных штрафов и общей суммы наложенных административных  штрафов за нарушение бюджетного законодательства Российской Федерации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126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муниципального долга города-курорта Железноводска  Ставропольского края (далее - муниципальный долг) к общему объему доходов бюджета города без учета безвозмездных поступлений (безвозмездных поступлений и (или) поступлений налоговых доходов по дополнительным нормативам отчислений от налога на доходы физических лиц)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108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на обслуживание муниципального долга в общем объеме расходов бюджета города,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6,00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5,80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9144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Годовая сумма платежей по погашению и обслуживанию муниципального долга, возникшего по состоянию на  1 января очередного финансового года, без учета платежей, направляемых на досрочное погашение долговых обязательств со сроками погашения после       1 января года, следующего за очередным финансовым годом, к общему объему налоговых и неналоговых доходов бюджета города и дотаций из бюджетов бюджетной системы Российской Федерации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10,80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10,60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10,30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Сохранение города-курорта Железноводска  Ставропольского края в группе муниципальных образований с высокой долговой устойчивостью по результатам оценки долговой устойчивости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количества проверок, по результатам которых приняты меры, и количества проверок, по результатам которых выявлены нарушения законодательства Российской Федерации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108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Ежемесячное размещение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 информации об исполнении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2171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отражения показателей, отраженных в информационном отчете «Бюджет для граждан», размещенном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Интернет, в составе показателей, определенных методическими рекомендациями по представлению бюджетов субъектов Российской Федерации и местных бюджетов и отчетов об их исполнении в доступной для граждан форме, утвержденными приказом Министерства финансов Российской Федерации от      22 сентября 2015 г. № 145н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090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собираемости по земельному налогу (отношение объема поступившего земельного налога к объему начисленного земельного налога)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90,00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92,00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94,00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95,00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процентное своевременное предоставление отраслевыми (функциональными) органами администрации города-курорта Железноводска Ставропольского края отчетности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090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Своевременность предоставления реестра расходных обязательств города-курорта Железноводска Ставропольского края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своевременно/несвоевременно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090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Своевременность предоставления обоснований бюджетных ассигнований на очередной финансовый год и плановый период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своевременно/несвоевременно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</a:t>
            </a:r>
          </a:p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2023 и 2024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604" y="1523976"/>
          <a:ext cx="6178446" cy="79296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8036"/>
                <a:gridCol w="1303600"/>
                <a:gridCol w="1170655"/>
                <a:gridCol w="615295"/>
                <a:gridCol w="428628"/>
                <a:gridCol w="597227"/>
                <a:gridCol w="474343"/>
                <a:gridCol w="602660"/>
                <a:gridCol w="718002"/>
              </a:tblGrid>
              <a:tr h="5349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(млн. рублей)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48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82">
                <a:tc gridSpan="9"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первая. Программная</a:t>
                      </a:r>
                    </a:p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Бюджетные инвестиции в объекты капитального строительства муниципальной собственности города-курорта Железноводска Ставропольского края и (или) на приобретение объектов недвижимого имущества в муниципальную собственность города-курорта </a:t>
                      </a:r>
                    </a:p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Железноводска Ставропольского края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862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 (ответственный исполнитель – управление образования администрации города-курорта Железноводска Ставропольского края)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482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Cтроительство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объекта «Средняя  </a:t>
                      </a: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общеобразова-тельная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школа на 500 мест в жилом районе Капельница, города-курорта Железноводска, Ставропольского края»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Управление городского хозяйства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администра-ции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 города-курорта Железноводска Ставропольского края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 города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266 518 869,00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399 778 303,00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 мест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234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бюджет 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2 665 189,00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3 997 783,00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Ставропольского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263 853 680,00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395 780 520,00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подразделу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266 518 869,00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399 778 303,00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2 665 189,00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3 997 783,00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бюджет Ставропольского края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263 853 680,00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395 780 520,00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</a:t>
            </a:r>
          </a:p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2023 и 2024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604" y="1523977"/>
          <a:ext cx="6215106" cy="83620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9626"/>
                <a:gridCol w="1311335"/>
                <a:gridCol w="1177601"/>
                <a:gridCol w="618946"/>
                <a:gridCol w="431171"/>
                <a:gridCol w="600771"/>
                <a:gridCol w="477158"/>
                <a:gridCol w="606236"/>
                <a:gridCol w="722262"/>
              </a:tblGrid>
              <a:tr h="500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рублей)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65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933">
                <a:tc gridSpan="9">
                  <a:txBody>
                    <a:bodyPr/>
                    <a:lstStyle/>
                    <a:p>
                      <a:pPr algn="ctr"/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 (ответственный исполнитель – Управление городского хозяйства администрации города-курорта Железноводска Ставропольского края)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58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Приобретение благоустроен-ного жилого помещения в муниципальную собственность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города-курорта     Железновод-ска Ставропольского края - код 601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квартира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8726">
                <a:tc gridSpan="2"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подразделу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3296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13029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 (ответственный исполнитель – Управление городского хозяйства администрации города-курорта Железноводска Ставропольского края)</a:t>
                      </a: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01537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строительство (реконструкцию,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техничес-кое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перевооружение) дорожных объектов муниципальной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собствен-ности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Управление городского хозяйства - код 620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остановоч-ных пункта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46528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68267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Итого по части первой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3296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266,5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399,8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0961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города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1 600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2, 7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86593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 Ставрополь-ского 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263, 8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395,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428604" y="309530"/>
            <a:ext cx="6215106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</a:t>
            </a:r>
          </a:p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2023 и 2024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604" y="1523977"/>
          <a:ext cx="6215106" cy="51073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9626"/>
                <a:gridCol w="1311335"/>
                <a:gridCol w="204989"/>
                <a:gridCol w="972612"/>
                <a:gridCol w="618946"/>
                <a:gridCol w="431171"/>
                <a:gridCol w="600771"/>
                <a:gridCol w="477158"/>
                <a:gridCol w="606236"/>
                <a:gridCol w="722262"/>
              </a:tblGrid>
              <a:tr h="500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(млн. рублей)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65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01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вторая. 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Непрограммная</a:t>
                      </a:r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582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   отсутствуют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7182">
                <a:tc gridSpan="3"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части второй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329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по городской адресной инвестиционной программе:</a:t>
                      </a: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266,5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399,8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3750">
                <a:tc gridSpan="3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2, 7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2942">
                <a:tc gridSpan="3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 Ставрополь-ского 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263, 8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395,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6858000" cy="9916552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32876" y="2476483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1809208">
            <a:off x="2496163" y="2442806"/>
            <a:ext cx="3945442" cy="224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071546" y="206342"/>
            <a:ext cx="5411429" cy="144463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Уровень долговой нагрузки на бюджет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города-курорта Железноводска Ставропольского края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33" y="7223141"/>
            <a:ext cx="6643734" cy="2476517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 планируется погашение банковского кредита в сумме в сумме 12,1 млн. рублей</a:t>
            </a:r>
          </a:p>
          <a:p>
            <a:pPr algn="just"/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01.01.2023 г.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01.01.2024 г. 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города-курорта Железноводска Ставропольского края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муниципальному внутреннему долгу отсутствует.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418681561"/>
              </p:ext>
            </p:extLst>
          </p:nvPr>
        </p:nvGraphicFramePr>
        <p:xfrm>
          <a:off x="188640" y="1832654"/>
          <a:ext cx="6375842" cy="577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42" y="0"/>
            <a:ext cx="6357958" cy="952503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города-курорта Железноводска Ставропольского края основывается на:</a:t>
            </a: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Российской Федерации Федеральному собранию РФ, определяющих бюджетную политику в Российской федерации;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города-курорта Железноводска Ставропольского края;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города-курорта Железноводска Ставропольского края;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города-курорта Железноводска Ставропольского края.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Распоряжением администрации города-курорта Железноводска Ставропольского края от 16 ноября 2021 года № 231-р «О публичных слушаниях по проекту решения Думы города-курорта Железноводска Ставропольского края «О бюджете города-курорта Железноводска Ставропольского края на 2022 год и плановый период 2023 и 2024 годов» были назначены и состоялись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 декабря 2021 года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         (в заочной форме) по проекту решения Думы города-курорта Железноводска Ставропольского края «О бюджете города-курорта Железноводска Ставропольского края на 2022 год и плановый период 2023 и 2024 годов». 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по результатам публичных слушаний по проекту решения Думы города-курорта Железноводска Ставропольского края от    № «О бюджете города-курорта Железноводска Ставропольского края на 2022 год и плановый период 2023 и 2024 годов» размещено на официальном сайте Думы и Администрации города-курорта Железноводска Ставропольского края и опубликовано в приложении к общественно-политическому еженедельнику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ведомости» от 08 декабря 2021 года № 49 (1138).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42" y="0"/>
            <a:ext cx="6357958" cy="952503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города-курорта Железноводска Ставропольского края в соответствии с прогнозом социально-экономического развития города-курорта Железноводска Ставропольского края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42" y="2666984"/>
          <a:ext cx="6072230" cy="65722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0410"/>
                <a:gridCol w="845500"/>
                <a:gridCol w="768637"/>
                <a:gridCol w="768637"/>
                <a:gridCol w="691773"/>
                <a:gridCol w="691773"/>
                <a:gridCol w="845500"/>
              </a:tblGrid>
              <a:tr h="547994">
                <a:tc rowSpan="2">
                  <a:txBody>
                    <a:bodyPr/>
                    <a:lstStyle/>
                    <a:p>
                      <a:pPr marL="0" marR="0" lvl="0" indent="809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solidFill>
                      <a:schemeClr val="accent3"/>
                    </a:solidFill>
                  </a:tcPr>
                </a:tc>
              </a:tr>
              <a:tr h="547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тыс. чел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54,10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55,65</a:t>
                      </a:r>
                    </a:p>
                  </a:txBody>
                  <a:tcPr marL="68580" marR="68580" marT="0" marB="0" anchor="ctr" horzOverflow="overflow"/>
                </a:tc>
              </a:tr>
              <a:tr h="101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 млн. руб.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2099,00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3498,98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3501,00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3642,44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3826,75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4099,21</a:t>
                      </a:r>
                    </a:p>
                  </a:txBody>
                  <a:tcPr marL="60158" marR="60158" marT="0" marB="0" anchor="ctr" horzOverflow="overflow"/>
                </a:tc>
              </a:tr>
              <a:tr h="101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капитал, 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105,11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77,27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102,94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103,93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105,69</a:t>
                      </a:r>
                    </a:p>
                  </a:txBody>
                  <a:tcPr marL="60158" marR="60158" marT="0" marB="0" anchor="ctr" horzOverflow="overflow"/>
                </a:tc>
              </a:tr>
              <a:tr h="675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 млн. руб.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3589,00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3447,20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3561,60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3642,00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3738,00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8859,00</a:t>
                      </a:r>
                    </a:p>
                  </a:txBody>
                  <a:tcPr marL="68580" marR="68580" marT="0" marB="0" anchor="ctr" horzOverflow="overflow"/>
                </a:tc>
              </a:tr>
              <a:tr h="675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/>
                </a:tc>
              </a:tr>
              <a:tr h="675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30 907,00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32053,00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34516,89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37258,02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39095,17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41398,99</a:t>
                      </a:r>
                    </a:p>
                  </a:txBody>
                  <a:tcPr marL="60158" marR="60158" marT="0" marB="0" anchor="ctr" horzOverflow="overflow"/>
                </a:tc>
              </a:tr>
              <a:tr h="101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домов, тыс. кв. м в общей площади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30,68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33,72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21,48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21,50</a:t>
                      </a:r>
                    </a:p>
                  </a:txBody>
                  <a:tcPr marL="60158" marR="60158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RfMevFAk2Iu7NMBA7h_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bI7zzaU2kzYqlxBxGx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DHmp4.Q0S5C_AvqH0p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IVQmUag0SpL4VOseeUw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RXpvIIsEaq.Tkq7jWx7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29532</TotalTime>
  <Words>11054</Words>
  <Application>Microsoft Office PowerPoint</Application>
  <PresentationFormat>Лист A4 (210x297 мм)</PresentationFormat>
  <Paragraphs>3410</Paragraphs>
  <Slides>80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2" baseType="lpstr">
      <vt:lpstr>Поток</vt:lpstr>
      <vt:lpstr>Worksheet</vt:lpstr>
      <vt:lpstr>БЮДЖЕТ ДЛЯ ГРАЖДАН   по проекту решения Думы города-курорта Железноводска Ставропольского края  «О бюджете города-курорта Железноводска Ставропольского края  на 2022 год и плановый период 2023-2024 годов»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</vt:vector>
  </TitlesOfParts>
  <Company>Финуправление г.Железноводск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ZhBrNG</dc:creator>
  <cp:lastModifiedBy>ZhvipNet</cp:lastModifiedBy>
  <cp:revision>4205</cp:revision>
  <dcterms:created xsi:type="dcterms:W3CDTF">2014-11-25T07:29:51Z</dcterms:created>
  <dcterms:modified xsi:type="dcterms:W3CDTF">2021-12-15T08:08:18Z</dcterms:modified>
</cp:coreProperties>
</file>