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4" r:id="rId3"/>
    <p:sldId id="303" r:id="rId4"/>
    <p:sldId id="304" r:id="rId5"/>
    <p:sldId id="285" r:id="rId6"/>
    <p:sldId id="312" r:id="rId7"/>
    <p:sldId id="307" r:id="rId8"/>
    <p:sldId id="308" r:id="rId9"/>
    <p:sldId id="296" r:id="rId10"/>
    <p:sldId id="297" r:id="rId11"/>
    <p:sldId id="300" r:id="rId12"/>
    <p:sldId id="268" r:id="rId13"/>
    <p:sldId id="292" r:id="rId14"/>
    <p:sldId id="302" r:id="rId15"/>
    <p:sldId id="311" r:id="rId16"/>
    <p:sldId id="299" r:id="rId17"/>
    <p:sldId id="273" r:id="rId18"/>
    <p:sldId id="288" r:id="rId19"/>
    <p:sldId id="305" r:id="rId20"/>
    <p:sldId id="295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B27"/>
    <a:srgbClr val="E1210D"/>
    <a:srgbClr val="0066FF"/>
    <a:srgbClr val="C8D7A6"/>
    <a:srgbClr val="9966FF"/>
    <a:srgbClr val="009900"/>
    <a:srgbClr val="57951F"/>
    <a:srgbClr val="006600"/>
    <a:srgbClr val="6666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99275" autoAdjust="0"/>
  </p:normalViewPr>
  <p:slideViewPr>
    <p:cSldViewPr>
      <p:cViewPr>
        <p:scale>
          <a:sx n="75" d="100"/>
          <a:sy n="75" d="100"/>
        </p:scale>
        <p:origin x="-266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5198764216972888"/>
          <c:y val="1.4448159998437196E-2"/>
          <c:w val="0.84801235783027118"/>
          <c:h val="0.841785191521189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1701.8</c:v>
                </c:pt>
                <c:pt idx="1">
                  <c:v>1795.5</c:v>
                </c:pt>
                <c:pt idx="2">
                  <c:v>1905.9</c:v>
                </c:pt>
                <c:pt idx="3">
                  <c:v>1878.1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1.71351569232948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339.8</c:v>
                </c:pt>
                <c:pt idx="1">
                  <c:v>345.1</c:v>
                </c:pt>
                <c:pt idx="2">
                  <c:v>390.7</c:v>
                </c:pt>
                <c:pt idx="3">
                  <c:v>494.3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1362</c:v>
                </c:pt>
                <c:pt idx="1">
                  <c:v>1450.4</c:v>
                </c:pt>
                <c:pt idx="2">
                  <c:v>1515.2</c:v>
                </c:pt>
                <c:pt idx="3">
                  <c:v>1383.8</c:v>
                </c:pt>
              </c:numCache>
            </c:numRef>
          </c:val>
          <c:shape val="cylinder"/>
        </c:ser>
        <c:shape val="box"/>
        <c:axId val="124572032"/>
        <c:axId val="124573568"/>
        <c:axId val="0"/>
      </c:bar3DChart>
      <c:catAx>
        <c:axId val="124572032"/>
        <c:scaling>
          <c:orientation val="minMax"/>
        </c:scaling>
        <c:axPos val="b"/>
        <c:numFmt formatCode="General" sourceLinked="1"/>
        <c:tickLblPos val="nextTo"/>
        <c:crossAx val="124573568"/>
        <c:crosses val="autoZero"/>
        <c:auto val="1"/>
        <c:lblAlgn val="ctr"/>
        <c:lblOffset val="100"/>
      </c:catAx>
      <c:valAx>
        <c:axId val="124573568"/>
        <c:scaling>
          <c:orientation val="minMax"/>
        </c:scaling>
        <c:delete val="1"/>
        <c:axPos val="l"/>
        <c:numFmt formatCode="0.0" sourceLinked="1"/>
        <c:tickLblPos val="none"/>
        <c:crossAx val="124572032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28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5237342801907457E-3"/>
          <c:y val="0.12283683128749176"/>
          <c:w val="0.24216810236345729"/>
          <c:h val="0.77426265284508489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31651859142607192"/>
          <c:y val="8.6793828463504058E-2"/>
          <c:w val="0.68317597019123055"/>
          <c:h val="0.7415009536851471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1"/>
              <c:layout>
                <c:manualLayout>
                  <c:x val="1.6369047619047845E-2"/>
                  <c:y val="-6.211180124223697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345238095238356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404761904763523E-3"/>
                  <c:y val="-3.105590062111889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144.1</c:v>
                </c:pt>
                <c:pt idx="1">
                  <c:v>186.3</c:v>
                </c:pt>
                <c:pt idx="2">
                  <c:v>184.8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8848118949360619E-2"/>
                  <c:y val="3.4664844669034456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730897913942282E-2"/>
                  <c:y val="-1.5245575498254506E-4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168569783396061E-2"/>
                  <c:y val="5.905969773183075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80952380952423E-2"/>
                  <c:y val="-1.55279503105591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9285714285714159E-3"/>
                  <c:y val="-1.55279503105591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15.6</c:v>
                </c:pt>
                <c:pt idx="1">
                  <c:v>14.7</c:v>
                </c:pt>
                <c:pt idx="2">
                  <c:v>39.300000000000004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dLbls>
            <c:dLbl>
              <c:idx val="0"/>
              <c:layout>
                <c:manualLayout>
                  <c:x val="4.6705804064632706E-2"/>
                  <c:y val="-1.22271330063949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590301289998998E-2"/>
                  <c:y val="-9.461345199290880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199064492717732E-2"/>
                  <c:y val="-6.42565783726189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trike="noStrike"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6.4</c:v>
                </c:pt>
                <c:pt idx="1">
                  <c:v>5.9</c:v>
                </c:pt>
                <c:pt idx="2">
                  <c:v>6.9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физ.лиц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-9.5087881918337249E-3"/>
                  <c:y val="7.361947679398773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258867779411348E-2"/>
                  <c:y val="-1.8867597015297239E-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61971688606558E-2"/>
                  <c:y val="4.4989064082793121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21.5</c:v>
                </c:pt>
                <c:pt idx="1">
                  <c:v>29.6</c:v>
                </c:pt>
                <c:pt idx="2">
                  <c:v>29.6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75.7</c:v>
                </c:pt>
                <c:pt idx="1">
                  <c:v>88.4</c:v>
                </c:pt>
                <c:pt idx="2">
                  <c:v>156.5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 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8.6</c:v>
                </c:pt>
                <c:pt idx="1">
                  <c:v>9.4</c:v>
                </c:pt>
                <c:pt idx="2">
                  <c:v>7.6</c:v>
                </c:pt>
              </c:numCache>
            </c:numRef>
          </c:val>
        </c:ser>
        <c:gapWidth val="52"/>
        <c:gapDepth val="50"/>
        <c:shape val="cylinder"/>
        <c:axId val="147949056"/>
        <c:axId val="147950592"/>
        <c:axId val="0"/>
      </c:bar3DChart>
      <c:catAx>
        <c:axId val="1479490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950592"/>
        <c:crosses val="autoZero"/>
        <c:auto val="1"/>
        <c:lblAlgn val="ctr"/>
        <c:lblOffset val="100"/>
      </c:catAx>
      <c:valAx>
        <c:axId val="14795059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7949056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8.3333333333333367E-3"/>
          <c:y val="4.8696904047698428E-2"/>
          <c:w val="0.27645483377077884"/>
          <c:h val="0.8879087508795319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30268427384077012"/>
          <c:y val="3.5779357849127858E-3"/>
          <c:w val="0.66923851706036763"/>
          <c:h val="0.91418823834388796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0.1</c:v>
                </c:pt>
                <c:pt idx="1">
                  <c:v>4.0000000000000015E-2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0.2</c:v>
                </c:pt>
                <c:pt idx="1">
                  <c:v>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rgbClr val="0C3FCE"/>
            </a:solidFill>
          </c:spPr>
          <c:dLbls>
            <c:dLbl>
              <c:idx val="0"/>
              <c:layout>
                <c:manualLayout>
                  <c:x val="4.6705804064632706E-2"/>
                  <c:y val="-1.22271330063949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752213323227133E-2"/>
                  <c:y val="-9.461064392512376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199064492717732E-2"/>
                  <c:y val="-6.42565783726189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trike="noStrike"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1.2</c:v>
                </c:pt>
                <c:pt idx="1">
                  <c:v>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rgbClr val="990099"/>
            </a:solidFill>
          </c:spPr>
          <c:dLbls>
            <c:dLbl>
              <c:idx val="0"/>
              <c:layout>
                <c:manualLayout>
                  <c:x val="-4.7175196850393914E-3"/>
                  <c:y val="9.830954705130654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564741907261593E-2"/>
                  <c:y val="-9.876253268349743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61971688606662E-2"/>
                  <c:y val="4.4989064082793706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1.4</c:v>
                </c:pt>
                <c:pt idx="1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4.444444444444443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893146886976488E-5"/>
                  <c:y val="5.48525019514466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5.0999999999999996</c:v>
                </c:pt>
                <c:pt idx="1">
                  <c:v>5.4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доходы от использования       .                                                    имущества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Лист1!$G$2:$G$3</c:f>
              <c:numCache>
                <c:formatCode>#,##0.0</c:formatCode>
                <c:ptCount val="2"/>
                <c:pt idx="0">
                  <c:v>0.6000000000000002</c:v>
                </c:pt>
                <c:pt idx="1">
                  <c:v>1.7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Платежи от МУП</c:v>
                </c:pt>
              </c:strCache>
            </c:strRef>
          </c:tx>
          <c:spPr>
            <a:solidFill>
              <a:srgbClr val="F68B32"/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Лист1!$H$2:$H$3</c:f>
              <c:numCache>
                <c:formatCode>#,##0.0</c:formatCode>
                <c:ptCount val="2"/>
                <c:pt idx="0">
                  <c:v>0.2</c:v>
                </c:pt>
                <c:pt idx="1">
                  <c:v>0.3000000000000001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Платежи от природных ресурсов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Лист1!$I$2:$I$3</c:f>
              <c:numCache>
                <c:formatCode>#,##0.00</c:formatCode>
                <c:ptCount val="2"/>
                <c:pt idx="0">
                  <c:v>2.0000000000000007E-2</c:v>
                </c:pt>
                <c:pt idx="1">
                  <c:v>0.1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Штрафы, санкции и возмещение ущерба</c:v>
                </c:pt>
              </c:strCache>
            </c:strRef>
          </c:tx>
          <c:dLbls>
            <c:dLbl>
              <c:idx val="0"/>
              <c:layout>
                <c:manualLayout>
                  <c:x val="-2.5457709799481001E-2"/>
                  <c:y val="-1.65340501932103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Лист1!$J$2:$J$3</c:f>
              <c:numCache>
                <c:formatCode>#,##0.0</c:formatCode>
                <c:ptCount val="2"/>
                <c:pt idx="0">
                  <c:v>7.9</c:v>
                </c:pt>
                <c:pt idx="1">
                  <c:v>7.2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Лист1!$K$2:$K$3</c:f>
              <c:numCache>
                <c:formatCode>#,##0.0</c:formatCode>
                <c:ptCount val="2"/>
                <c:pt idx="0">
                  <c:v>39.4</c:v>
                </c:pt>
                <c:pt idx="1">
                  <c:v>49.1</c:v>
                </c:pt>
              </c:numCache>
            </c:numRef>
          </c:val>
        </c:ser>
        <c:gapWidth val="52"/>
        <c:gapDepth val="50"/>
        <c:shape val="cylinder"/>
        <c:axId val="149075072"/>
        <c:axId val="149076608"/>
        <c:axId val="0"/>
      </c:bar3DChart>
      <c:catAx>
        <c:axId val="1490750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9076608"/>
        <c:crosses val="autoZero"/>
        <c:auto val="1"/>
        <c:lblAlgn val="ctr"/>
        <c:lblOffset val="100"/>
      </c:catAx>
      <c:valAx>
        <c:axId val="14907660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0%" sourceLinked="1"/>
        <c:tickLblPos val="none"/>
        <c:crossAx val="149075072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8.4859032664936721E-3"/>
          <c:y val="0"/>
          <c:w val="0.28749182313061239"/>
          <c:h val="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30407316272965906"/>
          <c:y val="8.117165469208984E-2"/>
          <c:w val="0.66646073928258964"/>
          <c:h val="0.8253704716569956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1.2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Возврат остатков межбюджетных трансфертов  .прошлых лет</c:v>
                </c:pt>
              </c:strCache>
            </c:strRef>
          </c:tx>
          <c:spPr>
            <a:solidFill>
              <a:srgbClr val="FFC000">
                <a:alpha val="95000"/>
              </a:srgbClr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10.3</c:v>
                </c:pt>
                <c:pt idx="1">
                  <c:v>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Возврат остатков бюджетными учреждениями        .прошлых лет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0</c:v>
                </c:pt>
                <c:pt idx="1">
                  <c:v>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990099"/>
            </a:solidFill>
          </c:spPr>
          <c:dLbls>
            <c:dLbl>
              <c:idx val="0"/>
              <c:layout>
                <c:manualLayout>
                  <c:x val="-1.3050743657042972E-2"/>
                  <c:y val="-4.601432729103272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303587051608412E-4"/>
                  <c:y val="-2.39265458809415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61,6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61971688606648E-2"/>
                  <c:y val="4.498906408279362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60.6</c:v>
                </c:pt>
                <c:pt idx="1">
                  <c:v>61.6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66CCFF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409.6</c:v>
                </c:pt>
                <c:pt idx="1">
                  <c:v>374.3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Лист1!$G$2:$G$3</c:f>
              <c:numCache>
                <c:formatCode>#,##0.0</c:formatCode>
                <c:ptCount val="2"/>
                <c:pt idx="0">
                  <c:v>366.8</c:v>
                </c:pt>
                <c:pt idx="1">
                  <c:v>186.6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68B3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Лист1!$H$2:$H$3</c:f>
              <c:numCache>
                <c:formatCode>#,##0.0</c:formatCode>
                <c:ptCount val="2"/>
                <c:pt idx="0">
                  <c:v>687.3</c:v>
                </c:pt>
                <c:pt idx="1">
                  <c:v>764.7</c:v>
                </c:pt>
              </c:numCache>
            </c:numRef>
          </c:val>
        </c:ser>
        <c:gapWidth val="52"/>
        <c:gapDepth val="50"/>
        <c:shape val="cylinder"/>
        <c:axId val="149258240"/>
        <c:axId val="149259776"/>
        <c:axId val="0"/>
      </c:bar3DChart>
      <c:catAx>
        <c:axId val="1492582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9259776"/>
        <c:crosses val="autoZero"/>
        <c:auto val="1"/>
        <c:lblAlgn val="ctr"/>
        <c:lblOffset val="100"/>
      </c:catAx>
      <c:valAx>
        <c:axId val="1492597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0%" sourceLinked="1"/>
        <c:tickLblPos val="none"/>
        <c:crossAx val="149258240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8.3333333333333367E-3"/>
          <c:y val="1.8376318423977477E-2"/>
          <c:w val="0.27051738845144357"/>
          <c:h val="0.9816236815760225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0918806320871506E-2"/>
          <c:y val="4.0927780481108712E-2"/>
          <c:w val="0.72044533096838514"/>
          <c:h val="0.831902628484256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4271763117267652E-2"/>
                  <c:y val="3.071987305677669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867694124883442E-2"/>
                  <c:y val="3.839963974700047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987046623420822E-2"/>
                  <c:y val="2.303970321861224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19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вышестоящие уровни бюджета</c:v>
                </c:pt>
              </c:strCache>
            </c:strRef>
          </c:tx>
          <c:spPr>
            <a:solidFill>
              <a:srgbClr val="6DBB27"/>
            </a:solidFill>
          </c:spPr>
          <c:dLbls>
            <c:dLbl>
              <c:idx val="0"/>
              <c:layout>
                <c:manualLayout>
                  <c:x val="1.3223047946100869E-2"/>
                  <c:y val="-1.53599365283882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569185693934629E-2"/>
                  <c:y val="-5.37597778493590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756342137568076E-2"/>
                  <c:y val="-1.79201275237565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382</c:v>
                </c:pt>
                <c:pt idx="1">
                  <c:v>354</c:v>
                </c:pt>
                <c:pt idx="2">
                  <c:v>129</c:v>
                </c:pt>
              </c:numCache>
            </c:numRef>
          </c:val>
        </c:ser>
        <c:gapWidth val="30"/>
        <c:shape val="cylinder"/>
        <c:axId val="153598208"/>
        <c:axId val="153614592"/>
        <c:axId val="0"/>
      </c:bar3DChart>
      <c:catAx>
        <c:axId val="1535982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400" b="1">
                <a:solidFill>
                  <a:schemeClr val="bg1"/>
                </a:solidFill>
              </a:defRPr>
            </a:pPr>
            <a:endParaRPr lang="ru-RU"/>
          </a:p>
        </c:txPr>
        <c:crossAx val="153614592"/>
        <c:crosses val="autoZero"/>
        <c:auto val="1"/>
        <c:lblAlgn val="ctr"/>
        <c:lblOffset val="100"/>
      </c:catAx>
      <c:valAx>
        <c:axId val="15361459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359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3317428389115"/>
          <c:y val="0.19342796290555167"/>
          <c:w val="0.19163068755362711"/>
          <c:h val="0.4467447617980238"/>
        </c:manualLayout>
      </c:layout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7.684831583552057E-2"/>
          <c:y val="2.444439233412541E-2"/>
          <c:w val="0.83666218285214256"/>
          <c:h val="0.4629441107426514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583</c:v>
                </c:pt>
                <c:pt idx="1">
                  <c:v>645</c:v>
                </c:pt>
                <c:pt idx="2">
                  <c:v>613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 поддержка населения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276</c:v>
                </c:pt>
                <c:pt idx="1">
                  <c:v>430</c:v>
                </c:pt>
                <c:pt idx="2">
                  <c:v>483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управление имуществом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Развитие физ-ры и спорта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94</c:v>
                </c:pt>
                <c:pt idx="1">
                  <c:v>17</c:v>
                </c:pt>
                <c:pt idx="2">
                  <c:v>19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Развитие градостроительства и архитектуры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15</c:v>
                </c:pt>
                <c:pt idx="1">
                  <c:v>34</c:v>
                </c:pt>
                <c:pt idx="2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91</c:v>
                </c:pt>
                <c:pt idx="1">
                  <c:v>46</c:v>
                </c:pt>
                <c:pt idx="2">
                  <c:v>58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Развитие экономики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Развитие ЖКХ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173</c:v>
                </c:pt>
                <c:pt idx="1">
                  <c:v>221</c:v>
                </c:pt>
                <c:pt idx="2">
                  <c:v>304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Развитие трансп системы и охрана окр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96</c:v>
                </c:pt>
                <c:pt idx="1">
                  <c:v>78</c:v>
                </c:pt>
                <c:pt idx="2">
                  <c:v>92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Создание условий безопасной жизни населения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Открытость и эффективность работы администрации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Лист1!$L$2:$L$4</c:f>
              <c:numCache>
                <c:formatCode>General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Молодежь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Лист1!$M$2:$M$4</c:f>
              <c:numCache>
                <c:formatCode>General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Формирование современной городской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Лист1!$N$2:$N$4</c:f>
              <c:numCache>
                <c:formatCode>General</c:formatCode>
                <c:ptCount val="3"/>
                <c:pt idx="0">
                  <c:v>274</c:v>
                </c:pt>
                <c:pt idx="1">
                  <c:v>174</c:v>
                </c:pt>
                <c:pt idx="2">
                  <c:v>76</c:v>
                </c:pt>
              </c:numCache>
            </c:numRef>
          </c:val>
        </c:ser>
        <c:gapWidth val="38"/>
        <c:gapDepth val="50"/>
        <c:shape val="box"/>
        <c:axId val="154173440"/>
        <c:axId val="154174976"/>
        <c:axId val="0"/>
      </c:bar3DChart>
      <c:catAx>
        <c:axId val="15417344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54174976"/>
        <c:crosses val="autoZero"/>
        <c:auto val="1"/>
        <c:lblAlgn val="ctr"/>
        <c:lblOffset val="100"/>
      </c:catAx>
      <c:valAx>
        <c:axId val="154174976"/>
        <c:scaling>
          <c:orientation val="minMax"/>
          <c:max val="1700"/>
          <c:min val="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54173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140551181102367"/>
          <c:y val="0.56397044153817799"/>
          <c:w val="0.72552230971128573"/>
          <c:h val="0.33654756980160411"/>
        </c:manualLayout>
      </c:layout>
      <c:txPr>
        <a:bodyPr/>
        <a:lstStyle/>
        <a:p>
          <a:pPr>
            <a:defRPr sz="1300" spc="-1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2403871391076147E-2"/>
          <c:y val="2.4444376008746091E-2"/>
          <c:w val="0.83666218285214256"/>
          <c:h val="0.462944110742651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 вопросы</c:v>
                </c:pt>
                <c:pt idx="1">
                  <c:v>нац оборона</c:v>
                </c:pt>
                <c:pt idx="2">
                  <c:v>нац безоп</c:v>
                </c:pt>
                <c:pt idx="3">
                  <c:v>нац экономика</c:v>
                </c:pt>
                <c:pt idx="4">
                  <c:v>ЖКХ</c:v>
                </c:pt>
                <c:pt idx="5">
                  <c:v>охрана окр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соц политика</c:v>
                </c:pt>
                <c:pt idx="9">
                  <c:v>физ культ и спорт</c:v>
                </c:pt>
                <c:pt idx="10">
                  <c:v>средства масс информ</c:v>
                </c:pt>
                <c:pt idx="11">
                  <c:v>обслуж мун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123</c:v>
                </c:pt>
                <c:pt idx="1">
                  <c:v>2</c:v>
                </c:pt>
                <c:pt idx="2">
                  <c:v>24</c:v>
                </c:pt>
                <c:pt idx="3">
                  <c:v>104</c:v>
                </c:pt>
                <c:pt idx="4">
                  <c:v>481</c:v>
                </c:pt>
                <c:pt idx="5">
                  <c:v>1</c:v>
                </c:pt>
                <c:pt idx="6">
                  <c:v>580</c:v>
                </c:pt>
                <c:pt idx="7">
                  <c:v>91</c:v>
                </c:pt>
                <c:pt idx="8">
                  <c:v>292</c:v>
                </c:pt>
                <c:pt idx="9">
                  <c:v>94</c:v>
                </c:pt>
                <c:pt idx="10">
                  <c:v>2</c:v>
                </c:pt>
                <c:pt idx="11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общегос вопросы</c:v>
                </c:pt>
                <c:pt idx="1">
                  <c:v>нац оборона</c:v>
                </c:pt>
                <c:pt idx="2">
                  <c:v>нац безоп</c:v>
                </c:pt>
                <c:pt idx="3">
                  <c:v>нац экономика</c:v>
                </c:pt>
                <c:pt idx="4">
                  <c:v>ЖКХ</c:v>
                </c:pt>
                <c:pt idx="5">
                  <c:v>охрана окр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соц политика</c:v>
                </c:pt>
                <c:pt idx="9">
                  <c:v>физ культ и спорт</c:v>
                </c:pt>
                <c:pt idx="10">
                  <c:v>средства масс информ</c:v>
                </c:pt>
                <c:pt idx="11">
                  <c:v>обслуж мун долга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150</c:v>
                </c:pt>
                <c:pt idx="1">
                  <c:v>2</c:v>
                </c:pt>
                <c:pt idx="2">
                  <c:v>14</c:v>
                </c:pt>
                <c:pt idx="3">
                  <c:v>114</c:v>
                </c:pt>
                <c:pt idx="4">
                  <c:v>388</c:v>
                </c:pt>
                <c:pt idx="5">
                  <c:v>1</c:v>
                </c:pt>
                <c:pt idx="6">
                  <c:v>646</c:v>
                </c:pt>
                <c:pt idx="7">
                  <c:v>46</c:v>
                </c:pt>
                <c:pt idx="8">
                  <c:v>462</c:v>
                </c:pt>
                <c:pt idx="9">
                  <c:v>17</c:v>
                </c:pt>
                <c:pt idx="10">
                  <c:v>2</c:v>
                </c:pt>
                <c:pt idx="11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Лист1!$A$2:$A$13</c:f>
              <c:strCache>
                <c:ptCount val="12"/>
                <c:pt idx="0">
                  <c:v>общегос вопросы</c:v>
                </c:pt>
                <c:pt idx="1">
                  <c:v>нац оборона</c:v>
                </c:pt>
                <c:pt idx="2">
                  <c:v>нац безоп</c:v>
                </c:pt>
                <c:pt idx="3">
                  <c:v>нац экономика</c:v>
                </c:pt>
                <c:pt idx="4">
                  <c:v>ЖКХ</c:v>
                </c:pt>
                <c:pt idx="5">
                  <c:v>охрана окр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соц политика</c:v>
                </c:pt>
                <c:pt idx="9">
                  <c:v>физ культ и спорт</c:v>
                </c:pt>
                <c:pt idx="10">
                  <c:v>средства масс информ</c:v>
                </c:pt>
                <c:pt idx="11">
                  <c:v>обслуж мун долга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154</c:v>
                </c:pt>
                <c:pt idx="1">
                  <c:v>2</c:v>
                </c:pt>
                <c:pt idx="2">
                  <c:v>10</c:v>
                </c:pt>
                <c:pt idx="3">
                  <c:v>108</c:v>
                </c:pt>
                <c:pt idx="4">
                  <c:v>377</c:v>
                </c:pt>
                <c:pt idx="5">
                  <c:v>2</c:v>
                </c:pt>
                <c:pt idx="6">
                  <c:v>610</c:v>
                </c:pt>
                <c:pt idx="7">
                  <c:v>58</c:v>
                </c:pt>
                <c:pt idx="8">
                  <c:v>495</c:v>
                </c:pt>
                <c:pt idx="9">
                  <c:v>19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</c:ser>
        <c:gapWidth val="38"/>
        <c:gapDepth val="50"/>
        <c:shape val="box"/>
        <c:axId val="154354816"/>
        <c:axId val="154356352"/>
        <c:axId val="0"/>
      </c:bar3DChart>
      <c:catAx>
        <c:axId val="154354816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154356352"/>
        <c:crosses val="autoZero"/>
        <c:auto val="1"/>
        <c:lblAlgn val="ctr"/>
        <c:lblOffset val="100"/>
      </c:catAx>
      <c:valAx>
        <c:axId val="154356352"/>
        <c:scaling>
          <c:orientation val="minMax"/>
          <c:max val="65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54354816"/>
        <c:crosses val="autoZero"/>
        <c:crossBetween val="between"/>
        <c:majorUnit val="50"/>
      </c:valAx>
    </c:plotArea>
    <c:legend>
      <c:legendPos val="b"/>
      <c:layout>
        <c:manualLayout>
          <c:xMode val="edge"/>
          <c:yMode val="edge"/>
          <c:x val="0.88584995625547103"/>
          <c:y val="6.4658913316522723E-2"/>
          <c:w val="9.7581583552055998E-2"/>
          <c:h val="0.25013336657110646"/>
        </c:manualLayout>
      </c:layout>
      <c:txPr>
        <a:bodyPr/>
        <a:lstStyle/>
        <a:p>
          <a:pPr>
            <a:defRPr sz="1500" spc="-1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1593550933867207E-2"/>
          <c:y val="4.0346785109915913E-2"/>
          <c:w val="0.77589212890293247"/>
          <c:h val="0.715210607432324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6DBB2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27</c:v>
                </c:pt>
                <c:pt idx="1">
                  <c:v>54</c:v>
                </c:pt>
                <c:pt idx="2">
                  <c:v>78</c:v>
                </c:pt>
                <c:pt idx="3">
                  <c:v>77</c:v>
                </c:pt>
                <c:pt idx="4">
                  <c:v>39</c:v>
                </c:pt>
                <c:pt idx="5">
                  <c:v>68</c:v>
                </c:pt>
                <c:pt idx="6">
                  <c:v>65</c:v>
                </c:pt>
                <c:pt idx="7">
                  <c:v>59</c:v>
                </c:pt>
                <c:pt idx="8">
                  <c:v>52</c:v>
                </c:pt>
                <c:pt idx="9">
                  <c:v>124</c:v>
                </c:pt>
                <c:pt idx="10">
                  <c:v>58</c:v>
                </c:pt>
                <c:pt idx="11">
                  <c:v>184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уровни бюджета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5.4282028042135612E-3"/>
                  <c:y val="-6.976744186046623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48</c:v>
                </c:pt>
                <c:pt idx="1">
                  <c:v>73</c:v>
                </c:pt>
                <c:pt idx="2">
                  <c:v>80</c:v>
                </c:pt>
                <c:pt idx="3">
                  <c:v>89</c:v>
                </c:pt>
                <c:pt idx="4">
                  <c:v>71</c:v>
                </c:pt>
                <c:pt idx="5">
                  <c:v>111</c:v>
                </c:pt>
                <c:pt idx="6">
                  <c:v>91</c:v>
                </c:pt>
                <c:pt idx="7">
                  <c:v>58</c:v>
                </c:pt>
                <c:pt idx="8">
                  <c:v>97</c:v>
                </c:pt>
                <c:pt idx="9">
                  <c:v>66</c:v>
                </c:pt>
                <c:pt idx="10">
                  <c:v>74</c:v>
                </c:pt>
                <c:pt idx="11">
                  <c:v>94</c:v>
                </c:pt>
              </c:numCache>
            </c:numRef>
          </c:val>
        </c:ser>
        <c:gapWidth val="58"/>
        <c:gapDepth val="60"/>
        <c:shape val="box"/>
        <c:axId val="154585728"/>
        <c:axId val="154595712"/>
        <c:axId val="0"/>
      </c:bar3DChart>
      <c:catAx>
        <c:axId val="1545857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54595712"/>
        <c:crosses val="autoZero"/>
        <c:auto val="1"/>
        <c:lblAlgn val="ctr"/>
        <c:lblOffset val="100"/>
      </c:catAx>
      <c:valAx>
        <c:axId val="1545957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4585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6370219694807"/>
          <c:y val="0.39739754623695656"/>
          <c:w val="0.14103284352060444"/>
          <c:h val="0.44520087895990201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9687445319335141E-2"/>
          <c:y val="0"/>
          <c:w val="0.88143795830838334"/>
          <c:h val="0.89639685891926457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краевого бюджета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-5.5555555555555558E-3"/>
                  <c:y val="-0.208541258194042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4444444444444E-2"/>
                  <c:y val="-0.134480481110623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555555555556555E-3"/>
                  <c:y val="-7.38055841531929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117E-2"/>
                  <c:y val="-5.5519489745287962E-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</a:defRPr>
                    </a:pPr>
                    <a:r>
                      <a:rPr lang="en-US" b="0" dirty="0">
                        <a:solidFill>
                          <a:schemeClr val="bg1"/>
                        </a:solidFill>
                      </a:rPr>
                      <a:t>0,0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 01.01.2019 г.</c:v>
                </c:pt>
                <c:pt idx="1">
                  <c:v>на 01.01.2020 г.</c:v>
                </c:pt>
                <c:pt idx="2">
                  <c:v>на 01.01.2021 г.</c:v>
                </c:pt>
                <c:pt idx="3">
                  <c:v>на 01.01.2022 г.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17.3</c:v>
                </c:pt>
                <c:pt idx="1">
                  <c:v>8.3000000000000007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154719360"/>
        <c:axId val="154720896"/>
        <c:axId val="154594816"/>
      </c:area3DChart>
      <c:catAx>
        <c:axId val="1547193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ru-RU"/>
          </a:p>
        </c:txPr>
        <c:crossAx val="154720896"/>
        <c:crosses val="autoZero"/>
        <c:auto val="1"/>
        <c:lblAlgn val="ctr"/>
        <c:lblOffset val="100"/>
      </c:catAx>
      <c:valAx>
        <c:axId val="15472089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54719360"/>
        <c:crosses val="autoZero"/>
        <c:crossBetween val="midCat"/>
      </c:valAx>
      <c:serAx>
        <c:axId val="154594816"/>
        <c:scaling>
          <c:orientation val="minMax"/>
        </c:scaling>
        <c:delete val="1"/>
        <c:axPos val="b"/>
        <c:tickLblPos val="none"/>
        <c:crossAx val="154720896"/>
        <c:crosses val="autoZero"/>
      </c:ser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0.42367</cdr:x>
      <cdr:y>0.09802</cdr:y>
    </cdr:from>
    <cdr:to>
      <cdr:x>0.62049</cdr:x>
      <cdr:y>0.24046</cdr:y>
    </cdr:to>
    <cdr:sp macro="" textlink="">
      <cdr:nvSpPr>
        <cdr:cNvPr id="8" name="Стрелка вправо 2"/>
        <cdr:cNvSpPr/>
      </cdr:nvSpPr>
      <cdr:spPr>
        <a:xfrm xmlns:a="http://schemas.openxmlformats.org/drawingml/2006/main" rot="21039886">
          <a:off x="4264002" y="561984"/>
          <a:ext cx="1980887" cy="816645"/>
        </a:xfrm>
        <a:prstGeom xmlns:a="http://schemas.openxmlformats.org/drawingml/2006/main" prst="rightArrow">
          <a:avLst/>
        </a:prstGeom>
        <a:gradFill xmlns:a="http://schemas.openxmlformats.org/drawingml/2006/main"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Выросли на 110,4 млн. 6,1 %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0.47076</cdr:x>
      <cdr:y>0.20465</cdr:y>
    </cdr:from>
    <cdr:to>
      <cdr:x>0.5666</cdr:x>
      <cdr:y>0.35886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737937" y="1173295"/>
          <a:ext cx="964577" cy="884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cs typeface="Times New Roman" pitchFamily="18" charset="0"/>
            </a:rPr>
            <a:t>1362,0</a:t>
          </a:r>
          <a:endParaRPr lang="ru-RU" sz="1800" b="1" dirty="0"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0.92737</cdr:y>
    </cdr:from>
    <cdr:to>
      <cdr:x>0.1887</cdr:x>
      <cdr:y>1</cdr:y>
    </cdr:to>
    <cdr:sp macro="" textlink="">
      <cdr:nvSpPr>
        <cdr:cNvPr id="11" name="Пятиугольник 10"/>
        <cdr:cNvSpPr/>
      </cdr:nvSpPr>
      <cdr:spPr>
        <a:xfrm xmlns:a="http://schemas.openxmlformats.org/drawingml/2006/main">
          <a:off x="-152399" y="5316850"/>
          <a:ext cx="1899162" cy="416406"/>
        </a:xfrm>
        <a:prstGeom xmlns:a="http://schemas.openxmlformats.org/drawingml/2006/main" prst="homePlate">
          <a:avLst/>
        </a:prstGeom>
        <a:gradFill xmlns:a="http://schemas.openxmlformats.org/drawingml/2006/main" rotWithShape="1">
          <a:gsLst>
            <a:gs pos="0">
              <a:srgbClr val="00B050"/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3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0.89789</cdr:y>
    </cdr:from>
    <cdr:to>
      <cdr:x>0.1887</cdr:x>
      <cdr:y>0.97773</cdr:y>
    </cdr:to>
    <cdr:sp macro="" textlink="">
      <cdr:nvSpPr>
        <cdr:cNvPr id="2" name="Пятиугольник 1"/>
        <cdr:cNvSpPr/>
      </cdr:nvSpPr>
      <cdr:spPr>
        <a:xfrm xmlns:a="http://schemas.openxmlformats.org/drawingml/2006/main">
          <a:off x="0" y="4824536"/>
          <a:ext cx="1725472" cy="429043"/>
        </a:xfrm>
        <a:prstGeom xmlns:a="http://schemas.openxmlformats.org/drawingml/2006/main" prst="homePlate">
          <a:avLst/>
        </a:prstGeom>
        <a:gradFill xmlns:a="http://schemas.openxmlformats.org/drawingml/2006/main" rotWithShape="1">
          <a:gsLst>
            <a:gs pos="0">
              <a:srgbClr val="00B050"/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12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0.75348</cdr:y>
    </cdr:from>
    <cdr:to>
      <cdr:x>0.1887</cdr:x>
      <cdr:y>0.83725</cdr:y>
    </cdr:to>
    <cdr:sp macro="" textlink="">
      <cdr:nvSpPr>
        <cdr:cNvPr id="2" name="Пятиугольник 1"/>
        <cdr:cNvSpPr/>
      </cdr:nvSpPr>
      <cdr:spPr>
        <a:xfrm xmlns:a="http://schemas.openxmlformats.org/drawingml/2006/main">
          <a:off x="-179512" y="4557533"/>
          <a:ext cx="1691599" cy="506697"/>
        </a:xfrm>
        <a:prstGeom xmlns:a="http://schemas.openxmlformats.org/drawingml/2006/main" prst="homePlate">
          <a:avLst/>
        </a:prstGeom>
        <a:gradFill xmlns:a="http://schemas.openxmlformats.org/drawingml/2006/main" rotWithShape="1">
          <a:gsLst>
            <a:gs pos="0">
              <a:srgbClr val="00B050"/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13</a:t>
          </a:r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0.92301</cdr:y>
    </cdr:from>
    <cdr:to>
      <cdr:x>0.16863</cdr:x>
      <cdr:y>0.99926</cdr:y>
    </cdr:to>
    <cdr:sp macro="" textlink="">
      <cdr:nvSpPr>
        <cdr:cNvPr id="2" name="Пятиугольник 1"/>
        <cdr:cNvSpPr/>
      </cdr:nvSpPr>
      <cdr:spPr>
        <a:xfrm xmlns:a="http://schemas.openxmlformats.org/drawingml/2006/main">
          <a:off x="-72008" y="5040560"/>
          <a:ext cx="1578096" cy="416406"/>
        </a:xfrm>
        <a:prstGeom xmlns:a="http://schemas.openxmlformats.org/drawingml/2006/main" prst="homePlate">
          <a:avLst/>
        </a:prstGeom>
        <a:gradFill xmlns:a="http://schemas.openxmlformats.org/drawingml/2006/main" rotWithShape="1">
          <a:gsLst>
            <a:gs pos="0">
              <a:srgbClr val="00B050"/>
            </a:gs>
            <a:gs pos="80000">
              <a:srgbClr val="9BBB59">
                <a:shade val="93000"/>
                <a:satMod val="130000"/>
              </a:srgbClr>
            </a:gs>
            <a:gs pos="100000">
              <a:srgbClr val="9BBB59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/>
            <a:t>17</a:t>
          </a:r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0.25588</cdr:x>
      <cdr:y>0.41751</cdr:y>
    </cdr:from>
    <cdr:to>
      <cdr:x>0.4211</cdr:x>
      <cdr:y>0.62579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9752" y="2664296"/>
          <a:ext cx="1510772" cy="1329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1467-B212-4FC9-AD01-B25BFED8F061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168D3-4BD9-471F-B3D1-EA8463DBFC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869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8353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5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6509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6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50197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7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50197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8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5785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10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05654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89324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16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907514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68D3-4BD9-471F-B3D1-EA8463DBFCA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220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B98A-FF11-4031-A855-D1BAD7C3087B}" type="datetimeFigureOut">
              <a:rPr lang="ru-RU"/>
              <a:pPr>
                <a:defRPr/>
              </a:pPr>
              <a:t>16.05.2022</a:t>
            </a:fld>
            <a:endParaRPr lang="ru-RU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D775-D6FA-4939-AF0E-878F5B11358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6132-86D2-4E5A-9C91-4D0F51D4F7A4}" type="datetimeFigureOut">
              <a:rPr lang="ru-RU"/>
              <a:pPr>
                <a:defRPr/>
              </a:pPr>
              <a:t>16.05.2022</a:t>
            </a:fld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E77B-3503-42A3-A839-A9C857E683D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5400-0965-4F83-A510-9B43FF230F53}" type="datetimeFigureOut">
              <a:rPr lang="ru-RU" smtClean="0"/>
              <a:pPr/>
              <a:t>16.05.2022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09A3396-556F-2275-FE2C-D34CCA138D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-42296" y="1772816"/>
            <a:ext cx="52565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ОТЧЕТ ОБ ИСПОЛНЕНИИ БЮДЖЕТА ГОРОДА-КУРОРТА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ЖЕЛЕЗНОВОДСКА СТАВРОПОЛЬСКОГО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КРАЯ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202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ГОД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4283968" y="5034788"/>
            <a:ext cx="50898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ФИНАНСОВОЕ УПРАВЛЕНИЕ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АДМИНИСТРАЦИИ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ГОРОДА-КУРОРТА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ЖЕЛЕЗНОВОДСКА СТАВРОПОЛЬСКОГО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КРАЯ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5645814"/>
              </p:ext>
            </p:extLst>
          </p:nvPr>
        </p:nvGraphicFramePr>
        <p:xfrm>
          <a:off x="0" y="1460978"/>
          <a:ext cx="9144002" cy="503259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946755"/>
                <a:gridCol w="1353437"/>
                <a:gridCol w="1224136"/>
                <a:gridCol w="1619674"/>
              </a:tblGrid>
              <a:tr h="893542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Категории работников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Достигнутый уровень в 2020 году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Запланированный уровень на 2021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Достигнутый уровень в 2021 году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8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26 030,83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25 963,20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29 522,91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493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Педагогические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работники дошкольных образовательных учреждений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25 686,88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27 443,82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27 957,55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49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Педагогические работники учреждений дополнительного образования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детей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27 021,15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30 232,68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30 805,90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02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Работники учреждений культуры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24 485,20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26 250,60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26 313,10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28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Педагогические работники учреждений дополнительного образования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детей в сфере культуры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27 020,20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30 232,68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30 414,60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5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60648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СРЕДНИЙ УРОВЕНЬ ЗАРАБОТНОЙ ПЛАТЫ 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ПО ОТДЕЛЬНЫМ КАТЕГОРИЯМ 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РАБОТНИКОВ БЮДЖЕТНОЙ СФЕРЫ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0" y="6453336"/>
            <a:ext cx="1829616" cy="404664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172400" y="6488668"/>
            <a:ext cx="59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руб.</a:t>
            </a:r>
            <a:endParaRPr lang="ru-RU" b="1" dirty="0">
              <a:solidFill>
                <a:schemeClr val="bg1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sp>
        <p:nvSpPr>
          <p:cNvPr id="18" name="Прямоугольник 17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812360" y="116632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400" b="1" i="1" dirty="0">
              <a:latin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430521604"/>
              </p:ext>
            </p:extLst>
          </p:nvPr>
        </p:nvGraphicFramePr>
        <p:xfrm>
          <a:off x="-324544" y="1412776"/>
          <a:ext cx="9468544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5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гнутая вверх стрелка 12"/>
          <p:cNvSpPr/>
          <p:nvPr/>
        </p:nvSpPr>
        <p:spPr>
          <a:xfrm rot="666969">
            <a:off x="2130517" y="1512729"/>
            <a:ext cx="2112778" cy="769303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-28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2024846">
            <a:off x="4441340" y="2174876"/>
            <a:ext cx="2466729" cy="796298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-225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2285984" y="5572140"/>
            <a:ext cx="1643074" cy="30513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4286248" y="5572140"/>
            <a:ext cx="1653904" cy="30513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-13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840483" y="421432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СОФИНАНСИРОВАНИЕ СУБСИДИЙ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104144" y="6309320"/>
            <a:ext cx="1725472" cy="432048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chemeClr val="bg1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pic>
        <p:nvPicPr>
          <p:cNvPr id="29699" name="Picture 4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4211960" y="2564904"/>
            <a:ext cx="1447800" cy="1295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/>
              <a:t>1 690 </a:t>
            </a:r>
            <a:r>
              <a:rPr lang="ru-RU" sz="1500" b="1" dirty="0" smtClean="0"/>
              <a:t>млн</a:t>
            </a:r>
            <a:r>
              <a:rPr lang="ru-RU" sz="1500" b="1" dirty="0"/>
              <a:t>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7338" name="AutoShape 10"/>
          <p:cNvSpPr>
            <a:spLocks noChangeArrowheads="1"/>
          </p:cNvSpPr>
          <p:nvPr/>
        </p:nvSpPr>
        <p:spPr bwMode="auto">
          <a:xfrm>
            <a:off x="4211960" y="4077072"/>
            <a:ext cx="1447800" cy="909638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152 </a:t>
            </a:r>
            <a:r>
              <a:rPr lang="ru-RU" sz="1500" b="1" dirty="0"/>
              <a:t>млн. рублей</a:t>
            </a:r>
          </a:p>
        </p:txBody>
      </p:sp>
      <p:sp>
        <p:nvSpPr>
          <p:cNvPr id="29705" name="AutoShape 11"/>
          <p:cNvSpPr>
            <a:spLocks/>
          </p:cNvSpPr>
          <p:nvPr/>
        </p:nvSpPr>
        <p:spPr bwMode="auto">
          <a:xfrm>
            <a:off x="3851920" y="2636912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6" name="AutoShape 12"/>
          <p:cNvSpPr>
            <a:spLocks/>
          </p:cNvSpPr>
          <p:nvPr/>
        </p:nvSpPr>
        <p:spPr bwMode="auto">
          <a:xfrm>
            <a:off x="3923928" y="4437112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2987824" y="3068960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91,7 </a:t>
            </a:r>
            <a:r>
              <a:rPr lang="ru-RU" sz="1600" b="1" dirty="0"/>
              <a:t>%</a:t>
            </a: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3059832" y="4509120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8,3 </a:t>
            </a:r>
            <a:r>
              <a:rPr lang="en-US" sz="1600" b="1" dirty="0" smtClean="0"/>
              <a:t>%</a:t>
            </a:r>
            <a:endParaRPr lang="ru-RU" sz="1600" b="1" dirty="0"/>
          </a:p>
        </p:txBody>
      </p:sp>
      <p:sp>
        <p:nvSpPr>
          <p:cNvPr id="29711" name="Содержимое 5"/>
          <p:cNvSpPr>
            <a:spLocks/>
          </p:cNvSpPr>
          <p:nvPr/>
        </p:nvSpPr>
        <p:spPr bwMode="auto">
          <a:xfrm>
            <a:off x="6948264" y="1844824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12" name="Содержимое 5"/>
          <p:cNvSpPr>
            <a:spLocks/>
          </p:cNvSpPr>
          <p:nvPr/>
        </p:nvSpPr>
        <p:spPr bwMode="auto">
          <a:xfrm>
            <a:off x="1403648" y="1916832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13" name="AutoShape 23"/>
          <p:cNvSpPr>
            <a:spLocks noChangeArrowheads="1"/>
          </p:cNvSpPr>
          <p:nvPr/>
        </p:nvSpPr>
        <p:spPr bwMode="auto">
          <a:xfrm>
            <a:off x="7092280" y="2420888"/>
            <a:ext cx="1447800" cy="142876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/>
              <a:t>1 698 </a:t>
            </a:r>
            <a:r>
              <a:rPr lang="ru-RU" sz="1500" b="1" dirty="0" smtClean="0"/>
              <a:t>млн</a:t>
            </a:r>
            <a:r>
              <a:rPr lang="ru-RU" sz="1500" b="1" dirty="0"/>
              <a:t>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7352" name="AutoShape 24"/>
          <p:cNvSpPr>
            <a:spLocks noChangeArrowheads="1"/>
          </p:cNvSpPr>
          <p:nvPr/>
        </p:nvSpPr>
        <p:spPr bwMode="auto">
          <a:xfrm>
            <a:off x="7092280" y="4005064"/>
            <a:ext cx="1447800" cy="981076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139 </a:t>
            </a:r>
            <a:r>
              <a:rPr lang="ru-RU" sz="1500" b="1" dirty="0"/>
              <a:t>млн. рублей</a:t>
            </a:r>
          </a:p>
        </p:txBody>
      </p:sp>
      <p:sp>
        <p:nvSpPr>
          <p:cNvPr id="29718" name="Text Box 26"/>
          <p:cNvSpPr txBox="1">
            <a:spLocks noChangeArrowheads="1"/>
          </p:cNvSpPr>
          <p:nvPr/>
        </p:nvSpPr>
        <p:spPr bwMode="auto">
          <a:xfrm>
            <a:off x="5868144" y="3140968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92,4 </a:t>
            </a:r>
            <a:r>
              <a:rPr lang="ru-RU" sz="1600" b="1" dirty="0"/>
              <a:t>%</a:t>
            </a:r>
          </a:p>
        </p:txBody>
      </p:sp>
      <p:sp>
        <p:nvSpPr>
          <p:cNvPr id="29719" name="AutoShape 27"/>
          <p:cNvSpPr>
            <a:spLocks/>
          </p:cNvSpPr>
          <p:nvPr/>
        </p:nvSpPr>
        <p:spPr bwMode="auto">
          <a:xfrm>
            <a:off x="6804248" y="4437112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5940152" y="4509120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7,6%</a:t>
            </a:r>
            <a:endParaRPr lang="ru-RU" sz="1600" b="1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1475656" y="2564904"/>
            <a:ext cx="1447800" cy="1295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/>
              <a:t>1 655 </a:t>
            </a:r>
            <a:r>
              <a:rPr lang="ru-RU" sz="1500" b="1" dirty="0" smtClean="0"/>
              <a:t>млн</a:t>
            </a:r>
            <a:r>
              <a:rPr lang="ru-RU" sz="1500" b="1" dirty="0"/>
              <a:t>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" name="AutoShape 11"/>
          <p:cNvSpPr>
            <a:spLocks/>
          </p:cNvSpPr>
          <p:nvPr/>
        </p:nvSpPr>
        <p:spPr bwMode="auto">
          <a:xfrm>
            <a:off x="1115616" y="2636912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251520" y="3068960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92,3 </a:t>
            </a:r>
            <a:r>
              <a:rPr lang="ru-RU" sz="1600" b="1" dirty="0"/>
              <a:t>%</a:t>
            </a:r>
          </a:p>
        </p:txBody>
      </p:sp>
      <p:sp>
        <p:nvSpPr>
          <p:cNvPr id="24" name="Содержимое 5"/>
          <p:cNvSpPr>
            <a:spLocks/>
          </p:cNvSpPr>
          <p:nvPr/>
        </p:nvSpPr>
        <p:spPr bwMode="auto">
          <a:xfrm>
            <a:off x="4067944" y="1916832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1475656" y="4221088"/>
            <a:ext cx="1447800" cy="838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139 </a:t>
            </a:r>
            <a:r>
              <a:rPr lang="ru-RU" sz="1500" b="1" dirty="0"/>
              <a:t>млн. рублей</a:t>
            </a:r>
          </a:p>
        </p:txBody>
      </p:sp>
      <p:sp>
        <p:nvSpPr>
          <p:cNvPr id="26" name="AutoShape 12"/>
          <p:cNvSpPr>
            <a:spLocks/>
          </p:cNvSpPr>
          <p:nvPr/>
        </p:nvSpPr>
        <p:spPr bwMode="auto">
          <a:xfrm>
            <a:off x="1115616" y="4509120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51520" y="4581128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7,7 %</a:t>
            </a:r>
            <a:endParaRPr lang="ru-RU" sz="1600" b="1" dirty="0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1547664" y="5229200"/>
            <a:ext cx="6715172" cy="64294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/>
              <a:t>Муниципальные программы</a:t>
            </a:r>
            <a:endParaRPr lang="ru-RU" sz="2400" b="1" dirty="0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1547664" y="6021288"/>
            <a:ext cx="6786610" cy="64294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/>
              <a:t>Непрограммные направления</a:t>
            </a:r>
            <a:endParaRPr lang="ru-RU" sz="2400" b="1" dirty="0"/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401985" y="328283"/>
            <a:ext cx="8424936" cy="95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  <a:spcBef>
                <a:spcPct val="50000"/>
              </a:spcBef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ПРОГРАММНЫЕ И НЕПРОГРАММНЫЕ 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РАСХОДЫ</a:t>
            </a:r>
            <a:endParaRPr lang="ru-RU" alt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  <a:p>
            <a:pPr algn="ctr">
              <a:lnSpc>
                <a:spcPts val="2880"/>
              </a:lnSpc>
              <a:spcBef>
                <a:spcPct val="50000"/>
              </a:spcBef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2019 -2021 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годах</a:t>
            </a:r>
          </a:p>
        </p:txBody>
      </p:sp>
      <p:sp>
        <p:nvSpPr>
          <p:cNvPr id="29717" name="AutoShape 25"/>
          <p:cNvSpPr>
            <a:spLocks/>
          </p:cNvSpPr>
          <p:nvPr/>
        </p:nvSpPr>
        <p:spPr bwMode="auto">
          <a:xfrm>
            <a:off x="6732240" y="2636912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1" name="Пятиугольник 30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pic>
        <p:nvPicPr>
          <p:cNvPr id="4101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1688283949"/>
              </p:ext>
            </p:extLst>
          </p:nvPr>
        </p:nvGraphicFramePr>
        <p:xfrm>
          <a:off x="107504" y="1179512"/>
          <a:ext cx="9144000" cy="567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79512" y="242887"/>
            <a:ext cx="8496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ИСПОЛНЕНИЕ РАСХОДОВ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РАЗРЕЗЕ  </a:t>
            </a:r>
            <a:endParaRPr lang="ru-RU" alt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МУНИЦИПАЛЬНЫХ 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ПРОГРАММ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за 201</a:t>
            </a:r>
            <a:r>
              <a:rPr lang="en-US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9-20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</a:t>
            </a:r>
            <a:r>
              <a:rPr lang="en-US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1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годы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pic>
        <p:nvPicPr>
          <p:cNvPr id="4101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72" y="14878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2330938830"/>
              </p:ext>
            </p:extLst>
          </p:nvPr>
        </p:nvGraphicFramePr>
        <p:xfrm>
          <a:off x="179512" y="1700808"/>
          <a:ext cx="896448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66266" y="291456"/>
            <a:ext cx="8496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ИСПОЛНЕНИЕ РАСХОДОВ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РАЗРЕЗЕ  </a:t>
            </a:r>
            <a:endParaRPr lang="ru-RU" alt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ОТРАСЛЕЙ ЭКОНОМИКИ за 2019</a:t>
            </a:r>
            <a:r>
              <a:rPr lang="en-US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-20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21</a:t>
            </a:r>
            <a:r>
              <a:rPr lang="en-US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годы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pic>
        <p:nvPicPr>
          <p:cNvPr id="4101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22" y="203876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226616" y="201811"/>
            <a:ext cx="8496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ИСПОЛНЕНИЕ РАСХОДОВ </a:t>
            </a:r>
            <a:endParaRPr lang="ru-RU" alt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на реализацию федеральных (национальных) проектов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056" y="1897961"/>
            <a:ext cx="4896544" cy="648072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Национальный проект «Культура»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1056" y="2762057"/>
            <a:ext cx="5544616" cy="640138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Национальный проект «Демография»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1056" y="3842177"/>
            <a:ext cx="5616624" cy="640138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Национальный проект «Экология»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1056" y="4922297"/>
            <a:ext cx="6984776" cy="640138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>
              <a:lnSpc>
                <a:spcPts val="1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Национальный проект «Жилье и городская среда»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03664" y="1969969"/>
            <a:ext cx="1728192" cy="576064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 algn="ctr">
              <a:lnSpc>
                <a:spcPts val="1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7,5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07720" y="2834065"/>
            <a:ext cx="1728192" cy="576064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 algn="ctr">
              <a:lnSpc>
                <a:spcPts val="1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72,1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23744" y="3842177"/>
            <a:ext cx="1728192" cy="576064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 algn="ctr">
              <a:lnSpc>
                <a:spcPts val="1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1,1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75872" y="4922297"/>
            <a:ext cx="1368152" cy="576064"/>
          </a:xfrm>
          <a:prstGeom prst="roundRect">
            <a:avLst>
              <a:gd name="adj" fmla="val 20374"/>
            </a:avLst>
          </a:prstGeom>
          <a:solidFill>
            <a:srgbClr val="A5C4E9">
              <a:alpha val="49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08000" tIns="144000" anchor="ctr"/>
          <a:lstStyle/>
          <a:p>
            <a:pPr algn="ctr">
              <a:lnSpc>
                <a:spcPts val="14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45,1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chemeClr val="bg1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pic>
        <p:nvPicPr>
          <p:cNvPr id="12" name="Picture 5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683568" y="1916832"/>
            <a:ext cx="7992888" cy="18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Реализовано 4 проекта стоимостью 10,58 млн.руб.,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краевой бюджет – 6,92 млн. руб.,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 города- 2,42 млн. руб.,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инициативные платежи – 1,24 млн.руб.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3861048"/>
            <a:ext cx="396044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Обустройство спортивной площадки в районе домов по улице Карла Маркса, 14 и по улице Чапаева, 24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99992" y="4005064"/>
            <a:ext cx="432048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Обустройство детской площадки в районе дома 110,118 по улице Ленина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5159116"/>
            <a:ext cx="4000528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Ремонт проезжей части автомобильной дороги в жилом районе х. Роза Люксембург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5085184"/>
            <a:ext cx="4248472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Ремонт участка автомобильной дороги «Подъезд к жилому району х. Розы Люксембург по улице Монастырская»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791580" y="346507"/>
            <a:ext cx="7560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ПОДДЕРЖКА МЕСТНЫХ ИНИЦИАТИВ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3905" y="64015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285852" y="1785926"/>
            <a:ext cx="5688632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3429000"/>
            <a:ext cx="5256584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5013176"/>
            <a:ext cx="6336704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971600" y="1772816"/>
            <a:ext cx="54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latin typeface="Times New Roman" pitchFamily="18" charset="0"/>
              </a:rPr>
              <a:t>        ДОРОЖНЫЙ ФОНД</a:t>
            </a:r>
          </a:p>
          <a:p>
            <a:pPr algn="ctr" eaLnBrk="0" hangingPunct="0"/>
            <a:r>
              <a:rPr lang="ru-RU" sz="3200" b="1" dirty="0" smtClean="0">
                <a:latin typeface="Times New Roman" pitchFamily="18" charset="0"/>
              </a:rPr>
              <a:t>     89,4 млн. рублей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419872" y="3429001"/>
            <a:ext cx="51845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49,1 </a:t>
            </a:r>
            <a:r>
              <a:rPr lang="ru-RU" sz="2200" b="1" dirty="0" smtClean="0">
                <a:latin typeface="Times New Roman" pitchFamily="18" charset="0"/>
              </a:rPr>
              <a:t>млн. рублей на ремонт  </a:t>
            </a:r>
            <a:r>
              <a:rPr lang="en-US" sz="2200" b="1" dirty="0" smtClean="0">
                <a:latin typeface="Times New Roman" pitchFamily="18" charset="0"/>
              </a:rPr>
              <a:t>                 17 </a:t>
            </a:r>
            <a:r>
              <a:rPr lang="ru-RU" sz="2200" b="1" dirty="0" smtClean="0">
                <a:latin typeface="Times New Roman" pitchFamily="18" charset="0"/>
              </a:rPr>
              <a:t>автомобильных дорог общего пользования местного значения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91680" y="4941168"/>
            <a:ext cx="64087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</a:rPr>
              <a:t>40,3 млн. рублей на содержание  автомобильных дорог, безопасность дорожного движения, механизированную уборку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716016" y="2924944"/>
            <a:ext cx="299665" cy="411437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555776" y="2996952"/>
            <a:ext cx="288032" cy="1800200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72490"/>
            <a:ext cx="571504" cy="82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710777" y="644"/>
            <a:ext cx="7704856" cy="1382402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КАССОВОЕ ИСПОЛНЕНИЕ И СТРУКТУРА ДОРОЖНОГО ФОНДА В 2021 ГОДУ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19266" y="6424861"/>
            <a:ext cx="1578096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AA823D8-915F-B5E6-9A82-E1D08CFDCE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1293" b="5193"/>
          <a:stretch/>
        </p:blipFill>
        <p:spPr>
          <a:xfrm>
            <a:off x="107353" y="2972847"/>
            <a:ext cx="2356998" cy="196832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pic>
        <p:nvPicPr>
          <p:cNvPr id="2" name="Picture 4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509614163"/>
              </p:ext>
            </p:extLst>
          </p:nvPr>
        </p:nvGraphicFramePr>
        <p:xfrm>
          <a:off x="0" y="404664"/>
          <a:ext cx="8964488" cy="632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71600" y="260648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ДИНАМИКА ИСПОЛНЕНИЯ РАСХОДОВ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2021 ГОДУ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chemeClr val="bg1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115616" y="152400"/>
            <a:ext cx="7215238" cy="121444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3000"/>
              </a:lnSpc>
              <a:spcBef>
                <a:spcPct val="0"/>
              </a:spcBef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МУНИЦИПАЛЬНЫЙ ВНУТРЕННИЙ ДОЛГ</a:t>
            </a:r>
            <a:b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endParaRPr lang="ru-RU" alt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27" name="Диаграмма 26"/>
          <p:cNvGraphicFramePr/>
          <p:nvPr>
            <p:custDataLst>
              <p:tags r:id="rId1"/>
            </p:custDataLst>
            <p:extLst>
              <p:ext uri="{D42A27DB-BD31-4B8C-83A1-F6EECF244321}">
                <p14:modId xmlns="" xmlns:p14="http://schemas.microsoft.com/office/powerpoint/2010/main" val="2426079160"/>
              </p:ext>
            </p:extLst>
          </p:nvPr>
        </p:nvGraphicFramePr>
        <p:xfrm>
          <a:off x="0" y="1016000"/>
          <a:ext cx="9144000" cy="548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50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иугольник 6"/>
          <p:cNvSpPr/>
          <p:nvPr/>
        </p:nvSpPr>
        <p:spPr>
          <a:xfrm>
            <a:off x="0" y="6441594"/>
            <a:ext cx="1578096" cy="416406"/>
          </a:xfrm>
          <a:prstGeom prst="homePlate">
            <a:avLst/>
          </a:prstGeom>
          <a:gradFill rotWithShape="1">
            <a:gsLst>
              <a:gs pos="0">
                <a:srgbClr val="00B050"/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18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500034" y="2285992"/>
            <a:ext cx="2055742" cy="3929090"/>
          </a:xfrm>
          <a:prstGeom prst="flowChartAlternateProcess">
            <a:avLst/>
          </a:prstGeom>
          <a:solidFill>
            <a:schemeClr val="accent3"/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1 795,5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1 793,7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Профицит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defTabSz="1028700">
              <a:defRPr/>
            </a:pPr>
            <a:r>
              <a:rPr lang="ru-RU" b="1" dirty="0" smtClean="0">
                <a:solidFill>
                  <a:schemeClr val="bg1"/>
                </a:solidFill>
              </a:rPr>
              <a:t>1,8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785786" y="1714488"/>
            <a:ext cx="1758950" cy="411651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u="sng" dirty="0" smtClean="0">
                <a:solidFill>
                  <a:schemeClr val="bg1"/>
                </a:solidFill>
              </a:rPr>
              <a:t>2019 </a:t>
            </a:r>
            <a:r>
              <a:rPr lang="ru-RU" sz="2000" b="1" u="sng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3643306" y="2285992"/>
            <a:ext cx="2000264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1 141,6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1 042,4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Профицит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99,2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786182" y="1714488"/>
            <a:ext cx="1758950" cy="411651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u="sng" dirty="0" smtClean="0">
                <a:solidFill>
                  <a:schemeClr val="bg1"/>
                </a:solidFill>
              </a:rPr>
              <a:t>2020 </a:t>
            </a:r>
            <a:r>
              <a:rPr lang="ru-RU" sz="2000" b="1" u="sng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6715140" y="1714488"/>
            <a:ext cx="1758950" cy="411651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u="sng" dirty="0" smtClean="0">
                <a:solidFill>
                  <a:schemeClr val="bg1"/>
                </a:solidFill>
              </a:rPr>
              <a:t>2021 </a:t>
            </a:r>
            <a:r>
              <a:rPr lang="ru-RU" sz="2000" b="1" u="sng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659266" y="2276872"/>
            <a:ext cx="2000264" cy="3929090"/>
          </a:xfrm>
          <a:prstGeom prst="flowChartAlternateProcess">
            <a:avLst/>
          </a:prstGeom>
          <a:solidFill>
            <a:schemeClr val="accent3"/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1 905,9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1 842,3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Профицит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defTabSz="1028700">
              <a:defRPr/>
            </a:pPr>
            <a:r>
              <a:rPr lang="ru-RU" b="1" dirty="0" smtClean="0">
                <a:solidFill>
                  <a:schemeClr val="bg1"/>
                </a:solidFill>
              </a:rPr>
              <a:t>63,6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660232" y="2285992"/>
            <a:ext cx="2055172" cy="3929090"/>
          </a:xfrm>
          <a:prstGeom prst="flowChartAlternateProcess">
            <a:avLst/>
          </a:prstGeom>
          <a:solidFill>
            <a:schemeClr val="accent3"/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1 878,1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1 837,0</a:t>
            </a:r>
          </a:p>
          <a:p>
            <a:pPr algn="ctr" defTabSz="1028700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Профицит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41,1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21098750">
            <a:off x="2161794" y="3090520"/>
            <a:ext cx="1804755" cy="384896"/>
          </a:xfrm>
          <a:prstGeom prst="notchedRightArrow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110,4</a:t>
            </a:r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rot="21083189">
            <a:off x="2090356" y="4019214"/>
            <a:ext cx="1804755" cy="384896"/>
          </a:xfrm>
          <a:prstGeom prst="notch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48,6</a:t>
            </a:r>
            <a:endParaRPr lang="ru-RU" dirty="0"/>
          </a:p>
        </p:txBody>
      </p:sp>
      <p:sp>
        <p:nvSpPr>
          <p:cNvPr id="25" name="Стрелка вправо с вырезом 24"/>
          <p:cNvSpPr/>
          <p:nvPr/>
        </p:nvSpPr>
        <p:spPr>
          <a:xfrm rot="513980">
            <a:off x="5233233" y="3199573"/>
            <a:ext cx="1822694" cy="384896"/>
          </a:xfrm>
          <a:prstGeom prst="notchedRightArrow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-27,8</a:t>
            </a:r>
            <a:endParaRPr lang="ru-RU" dirty="0"/>
          </a:p>
        </p:txBody>
      </p:sp>
      <p:sp>
        <p:nvSpPr>
          <p:cNvPr id="26" name="Стрелка вправо с вырезом 25"/>
          <p:cNvSpPr/>
          <p:nvPr/>
        </p:nvSpPr>
        <p:spPr>
          <a:xfrm rot="305305">
            <a:off x="5305025" y="4062043"/>
            <a:ext cx="1804755" cy="384896"/>
          </a:xfrm>
          <a:prstGeom prst="notch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-5,3</a:t>
            </a:r>
            <a:endParaRPr lang="ru-RU" dirty="0"/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83166" y="235186"/>
            <a:ext cx="892899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ИСПОЛНЕНИЕ ОСНОВНЫХ ПАРАМЕТРОВ БЮДЖЕТА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2019-2021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166332" y="6374935"/>
            <a:ext cx="1725472" cy="476672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596336" y="6453336"/>
            <a:ext cx="128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chemeClr val="bg1"/>
              </a:solidFill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31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552" y="233264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sp>
        <p:nvSpPr>
          <p:cNvPr id="34818" name="AutoShape 7"/>
          <p:cNvSpPr>
            <a:spLocks noChangeArrowheads="1"/>
          </p:cNvSpPr>
          <p:nvPr/>
        </p:nvSpPr>
        <p:spPr bwMode="auto">
          <a:xfrm>
            <a:off x="1475656" y="1484784"/>
            <a:ext cx="2952328" cy="5620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/>
              <a:t>13</a:t>
            </a:r>
            <a:r>
              <a:rPr lang="ru-RU" dirty="0" smtClean="0"/>
              <a:t> </a:t>
            </a:r>
            <a:r>
              <a:rPr lang="ru-RU" dirty="0"/>
              <a:t>проверок и ревизий</a:t>
            </a:r>
          </a:p>
        </p:txBody>
      </p:sp>
      <p:sp>
        <p:nvSpPr>
          <p:cNvPr id="34820" name="AutoShape 10"/>
          <p:cNvSpPr>
            <a:spLocks noChangeArrowheads="1"/>
          </p:cNvSpPr>
          <p:nvPr/>
        </p:nvSpPr>
        <p:spPr bwMode="auto">
          <a:xfrm>
            <a:off x="714348" y="1484784"/>
            <a:ext cx="761308" cy="1153030"/>
          </a:xfrm>
          <a:prstGeom prst="curvedRightArrow">
            <a:avLst>
              <a:gd name="adj1" fmla="val 46667"/>
              <a:gd name="adj2" fmla="val 100000"/>
              <a:gd name="adj3" fmla="val 4541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pic>
        <p:nvPicPr>
          <p:cNvPr id="34821" name="Picture 11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7964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214282" y="3071810"/>
            <a:ext cx="4213702" cy="928694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i="1" dirty="0" smtClean="0"/>
          </a:p>
          <a:p>
            <a:pPr algn="ctr">
              <a:lnSpc>
                <a:spcPts val="2000"/>
              </a:lnSpc>
            </a:pPr>
            <a:r>
              <a:rPr lang="ru-RU" i="1" dirty="0" smtClean="0"/>
              <a:t>Нарушения законодательства в сфере </a:t>
            </a:r>
          </a:p>
          <a:p>
            <a:pPr algn="ctr">
              <a:lnSpc>
                <a:spcPts val="2000"/>
              </a:lnSpc>
            </a:pPr>
            <a:r>
              <a:rPr lang="ru-RU" i="1" dirty="0" smtClean="0"/>
              <a:t>закупок товаров, работ, услуг </a:t>
            </a:r>
          </a:p>
          <a:p>
            <a:pPr algn="ctr">
              <a:lnSpc>
                <a:spcPts val="2000"/>
              </a:lnSpc>
            </a:pPr>
            <a:r>
              <a:rPr lang="ru-RU" sz="2000" b="1" i="1" dirty="0" smtClean="0"/>
              <a:t>281,6 млн. руб.</a:t>
            </a:r>
            <a:endParaRPr lang="ru-RU" sz="2000" b="1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4857752" y="2780928"/>
            <a:ext cx="3857652" cy="100526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i="1" dirty="0" smtClean="0"/>
              <a:t>Нарушение бюджетного </a:t>
            </a:r>
          </a:p>
          <a:p>
            <a:pPr algn="ctr"/>
            <a:r>
              <a:rPr lang="ru-RU" i="1" dirty="0" smtClean="0"/>
              <a:t>законодательства </a:t>
            </a:r>
          </a:p>
          <a:p>
            <a:pPr algn="ctr"/>
            <a:r>
              <a:rPr lang="ru-RU" sz="2000" b="1" i="1" dirty="0" smtClean="0"/>
              <a:t>0,8 млн. руб.</a:t>
            </a:r>
            <a:endParaRPr lang="ru-RU" sz="2000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851920" y="4509120"/>
            <a:ext cx="2376264" cy="144016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i="1" dirty="0" smtClean="0"/>
              <a:t>Неэффективное </a:t>
            </a:r>
          </a:p>
          <a:p>
            <a:pPr algn="ctr"/>
            <a:r>
              <a:rPr lang="ru-RU" i="1" dirty="0" smtClean="0"/>
              <a:t>использование</a:t>
            </a:r>
          </a:p>
          <a:p>
            <a:pPr algn="ctr"/>
            <a:r>
              <a:rPr lang="ru-RU" i="1" dirty="0" smtClean="0"/>
              <a:t> бюджетных средств</a:t>
            </a:r>
          </a:p>
          <a:p>
            <a:pPr algn="ctr"/>
            <a:r>
              <a:rPr lang="ru-RU" sz="2000" b="1" i="1" dirty="0" smtClean="0"/>
              <a:t>0,4 млн. руб.</a:t>
            </a:r>
            <a:endParaRPr lang="ru-RU" sz="2000" dirty="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6588224" y="4581128"/>
            <a:ext cx="2432882" cy="136815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i="1" dirty="0" smtClean="0"/>
              <a:t>Неправомерное </a:t>
            </a:r>
          </a:p>
          <a:p>
            <a:pPr algn="ctr"/>
            <a:r>
              <a:rPr lang="ru-RU" i="1" dirty="0" smtClean="0"/>
              <a:t>расходование </a:t>
            </a:r>
          </a:p>
          <a:p>
            <a:pPr algn="ctr"/>
            <a:r>
              <a:rPr lang="ru-RU" i="1" dirty="0" smtClean="0"/>
              <a:t>бюджетных средств</a:t>
            </a:r>
          </a:p>
          <a:p>
            <a:pPr algn="ctr"/>
            <a:r>
              <a:rPr lang="ru-RU" sz="2000" b="1" i="1" dirty="0" smtClean="0"/>
              <a:t>0,1 млн. руб.</a:t>
            </a:r>
            <a:endParaRPr lang="ru-RU" sz="2000" dirty="0"/>
          </a:p>
        </p:txBody>
      </p:sp>
      <p:sp>
        <p:nvSpPr>
          <p:cNvPr id="24" name="Стрелка влево 23"/>
          <p:cNvSpPr/>
          <p:nvPr/>
        </p:nvSpPr>
        <p:spPr>
          <a:xfrm rot="18519190">
            <a:off x="1002886" y="2508609"/>
            <a:ext cx="868907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лево 24"/>
          <p:cNvSpPr/>
          <p:nvPr/>
        </p:nvSpPr>
        <p:spPr>
          <a:xfrm rot="13269306">
            <a:off x="4487590" y="2410992"/>
            <a:ext cx="808379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9" name="AutoShape 9"/>
          <p:cNvSpPr>
            <a:spLocks noChangeArrowheads="1"/>
          </p:cNvSpPr>
          <p:nvPr/>
        </p:nvSpPr>
        <p:spPr bwMode="auto">
          <a:xfrm>
            <a:off x="1500166" y="2143116"/>
            <a:ext cx="2971800" cy="62711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/>
              <a:t>Финансовых нарушений</a:t>
            </a:r>
          </a:p>
          <a:p>
            <a:pPr algn="ctr"/>
            <a:r>
              <a:rPr lang="ru-RU" sz="2000" b="1" dirty="0" smtClean="0"/>
              <a:t>282,4 млн. руб.</a:t>
            </a:r>
            <a:endParaRPr lang="ru-RU" sz="2000" b="1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2699792" y="6165304"/>
            <a:ext cx="4464496" cy="576064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 smtClean="0"/>
              <a:t>Устранено финансовых </a:t>
            </a:r>
            <a:r>
              <a:rPr lang="ru-RU" dirty="0"/>
              <a:t>нарушений</a:t>
            </a:r>
          </a:p>
          <a:p>
            <a:pPr algn="ctr"/>
            <a:r>
              <a:rPr lang="ru-RU" sz="2000" b="1" dirty="0" smtClean="0"/>
              <a:t>0,7 млн. руб.</a:t>
            </a:r>
            <a:endParaRPr lang="ru-RU" sz="2000" b="1" dirty="0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5076056" y="1628800"/>
            <a:ext cx="3888432" cy="778024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 smtClean="0"/>
              <a:t>Объем проверенных  средств </a:t>
            </a:r>
          </a:p>
          <a:p>
            <a:pPr algn="ctr"/>
            <a:r>
              <a:rPr lang="ru-RU" b="1" dirty="0" smtClean="0"/>
              <a:t>378,6</a:t>
            </a:r>
            <a:r>
              <a:rPr lang="ru-RU" sz="2000" b="1" dirty="0" smtClean="0"/>
              <a:t> млн. руб.</a:t>
            </a:r>
            <a:endParaRPr lang="ru-RU" sz="2000" b="1" dirty="0"/>
          </a:p>
        </p:txBody>
      </p:sp>
      <p:sp>
        <p:nvSpPr>
          <p:cNvPr id="27" name="Стрелка влево 26"/>
          <p:cNvSpPr/>
          <p:nvPr/>
        </p:nvSpPr>
        <p:spPr>
          <a:xfrm rot="10800000">
            <a:off x="4427984" y="1556792"/>
            <a:ext cx="549780" cy="48463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лево 27"/>
          <p:cNvSpPr/>
          <p:nvPr/>
        </p:nvSpPr>
        <p:spPr>
          <a:xfrm rot="16200000">
            <a:off x="5248644" y="3904484"/>
            <a:ext cx="571504" cy="484632"/>
          </a:xfrm>
          <a:prstGeom prst="leftArrow">
            <a:avLst>
              <a:gd name="adj1" fmla="val 50000"/>
              <a:gd name="adj2" fmla="val 4660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лево 28"/>
          <p:cNvSpPr/>
          <p:nvPr/>
        </p:nvSpPr>
        <p:spPr>
          <a:xfrm rot="16200000">
            <a:off x="7272304" y="3897053"/>
            <a:ext cx="504056" cy="432046"/>
          </a:xfrm>
          <a:prstGeom prst="leftArrow">
            <a:avLst>
              <a:gd name="adj1" fmla="val 50000"/>
              <a:gd name="adj2" fmla="val 3855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71600" y="260648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ИТОГИ КОНТРОЛЬНО-РЕВИЗИОННОЙ ДЕЯТЕЛЬНОСТИ ФИНАНСОВОГО УПРАВЛЕНИЯ 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2021 году                                                                        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251520" y="4293096"/>
            <a:ext cx="3096344" cy="18002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Нарушение Порядка ведения </a:t>
            </a:r>
          </a:p>
          <a:p>
            <a:pPr algn="ctr"/>
            <a:r>
              <a:rPr lang="ru-RU" i="1" dirty="0" smtClean="0"/>
              <a:t>бюджетного (бухгалтерского) </a:t>
            </a:r>
          </a:p>
          <a:p>
            <a:pPr algn="ctr"/>
            <a:r>
              <a:rPr lang="ru-RU" i="1" dirty="0" smtClean="0"/>
              <a:t>учета и представления </a:t>
            </a:r>
          </a:p>
          <a:p>
            <a:pPr algn="ctr"/>
            <a:r>
              <a:rPr lang="ru-RU" i="1" dirty="0" smtClean="0"/>
              <a:t>бюджетной (бухгалтерской) </a:t>
            </a:r>
          </a:p>
          <a:p>
            <a:pPr algn="ctr"/>
            <a:r>
              <a:rPr lang="ru-RU" i="1" dirty="0" smtClean="0"/>
              <a:t>отчетности  </a:t>
            </a:r>
          </a:p>
          <a:p>
            <a:pPr algn="ctr"/>
            <a:r>
              <a:rPr lang="ru-RU" sz="2000" b="1" i="1" dirty="0" smtClean="0"/>
              <a:t>0,3 млн. руб.</a:t>
            </a:r>
            <a:endParaRPr lang="ru-RU" sz="2000" dirty="0"/>
          </a:p>
        </p:txBody>
      </p:sp>
      <p:sp>
        <p:nvSpPr>
          <p:cNvPr id="34" name="Стрелка влево 33"/>
          <p:cNvSpPr/>
          <p:nvPr/>
        </p:nvSpPr>
        <p:spPr>
          <a:xfrm rot="19782046">
            <a:off x="3208212" y="3975335"/>
            <a:ext cx="1726085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ятиугольник 34"/>
          <p:cNvSpPr/>
          <p:nvPr/>
        </p:nvSpPr>
        <p:spPr>
          <a:xfrm>
            <a:off x="51435" y="6453336"/>
            <a:ext cx="1578096" cy="416406"/>
          </a:xfrm>
          <a:prstGeom prst="homePlate">
            <a:avLst/>
          </a:prstGeom>
          <a:gradFill rotWithShape="1">
            <a:gsLst>
              <a:gs pos="0">
                <a:srgbClr val="00B050"/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17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683568" y="2827252"/>
            <a:ext cx="8208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Спасибо за внимание !</a:t>
            </a:r>
          </a:p>
        </p:txBody>
      </p:sp>
      <p:pic>
        <p:nvPicPr>
          <p:cNvPr id="9" name="Picture 11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295" y="116632"/>
            <a:ext cx="5825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sp>
        <p:nvSpPr>
          <p:cNvPr id="23" name="Скругленный прямоугольник 22"/>
          <p:cNvSpPr/>
          <p:nvPr/>
        </p:nvSpPr>
        <p:spPr>
          <a:xfrm>
            <a:off x="2699792" y="3212976"/>
            <a:ext cx="3657018" cy="357190"/>
          </a:xfrm>
          <a:prstGeom prst="roundRect">
            <a:avLst/>
          </a:prstGeom>
          <a:solidFill>
            <a:srgbClr val="0066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700" b="1" dirty="0" smtClean="0"/>
              <a:t>Налоговые и неналоговые доходы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1821190"/>
            <a:ext cx="2357422" cy="642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Поступило –                  1 905,9 млн. руб.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508" y="954116"/>
            <a:ext cx="2709589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2020 год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94589" y="1196752"/>
            <a:ext cx="2432076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2021 год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24128" y="3933056"/>
            <a:ext cx="3419872" cy="7926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Поступило 494,3 млн. руб. (103,6 %)  Доля в общем объеме 26,3 %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71800" y="5301208"/>
            <a:ext cx="3149542" cy="357190"/>
          </a:xfrm>
          <a:prstGeom prst="roundRect">
            <a:avLst/>
          </a:prstGeom>
          <a:solidFill>
            <a:srgbClr val="0066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700" b="1" dirty="0" smtClean="0"/>
              <a:t>Безвозмездные поступления </a:t>
            </a:r>
          </a:p>
        </p:txBody>
      </p:sp>
      <p:pic>
        <p:nvPicPr>
          <p:cNvPr id="40962" name="Picture 2" descr="C:\Users\ZhRibSP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1928826" cy="192882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8" name="Скругленный прямоугольник 37"/>
          <p:cNvSpPr/>
          <p:nvPr/>
        </p:nvSpPr>
        <p:spPr>
          <a:xfrm>
            <a:off x="243185" y="5301600"/>
            <a:ext cx="2160240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Поступило –                     1 515,2 млн. руб.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937975" y="5863409"/>
            <a:ext cx="3061004" cy="857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Поступило - 1 383,8 млн. руб.</a:t>
            </a:r>
          </a:p>
          <a:p>
            <a:pPr lvl="0"/>
            <a:r>
              <a:rPr lang="ru-RU" sz="1600" dirty="0" smtClean="0"/>
              <a:t>Доля в общем объеме 73,7%</a:t>
            </a:r>
          </a:p>
        </p:txBody>
      </p:sp>
      <p:sp>
        <p:nvSpPr>
          <p:cNvPr id="41" name="Стрелка вправо 40"/>
          <p:cNvSpPr/>
          <p:nvPr/>
        </p:nvSpPr>
        <p:spPr>
          <a:xfrm rot="460358">
            <a:off x="2403541" y="5769647"/>
            <a:ext cx="3555813" cy="684851"/>
          </a:xfrm>
          <a:prstGeom prst="rightArrow">
            <a:avLst>
              <a:gd name="adj1" fmla="val 62389"/>
              <a:gd name="adj2" fmla="val 50000"/>
            </a:avLst>
          </a:prstGeom>
          <a:gradFill flip="none" rotWithShape="1">
            <a:gsLst>
              <a:gs pos="0">
                <a:srgbClr val="FF0000"/>
              </a:gs>
              <a:gs pos="5000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Снижение 131,4 млн. руб. 8,7 %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0" y="3933056"/>
            <a:ext cx="3563888" cy="7920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Поступило – 390,7 млн. руб. (107,3 %) Доля в общем объеме 20,5%</a:t>
            </a:r>
          </a:p>
        </p:txBody>
      </p:sp>
      <p:sp>
        <p:nvSpPr>
          <p:cNvPr id="30" name="Стрелка вправо 29"/>
          <p:cNvSpPr/>
          <p:nvPr/>
        </p:nvSpPr>
        <p:spPr>
          <a:xfrm rot="21039886">
            <a:off x="3326187" y="3915590"/>
            <a:ext cx="2485931" cy="864393"/>
          </a:xfrm>
          <a:prstGeom prst="rightArrow">
            <a:avLst>
              <a:gd name="adj1" fmla="val 50000"/>
              <a:gd name="adj2" fmla="val 51166"/>
            </a:avLst>
          </a:prstGeom>
          <a:gradFill flip="none" rotWithShape="1">
            <a:gsLst>
              <a:gs pos="0">
                <a:srgbClr val="006600"/>
              </a:gs>
              <a:gs pos="50000">
                <a:srgbClr val="57951F"/>
              </a:gs>
              <a:gs pos="100000">
                <a:srgbClr val="006600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Прирост </a:t>
            </a:r>
          </a:p>
          <a:p>
            <a:pPr algn="ctr"/>
            <a:r>
              <a:rPr lang="ru-RU" sz="1500" dirty="0" smtClean="0"/>
              <a:t>103,6 млн. руб. 26,5 %</a:t>
            </a:r>
            <a:endParaRPr lang="ru-RU" sz="15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60032" y="2061242"/>
            <a:ext cx="4211960" cy="11430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План по доходам – 1 864,6 млн. руб.</a:t>
            </a:r>
          </a:p>
          <a:p>
            <a:pPr lvl="0"/>
            <a:r>
              <a:rPr lang="ru-RU" b="1" dirty="0" smtClean="0"/>
              <a:t>Поступило – 1 878,1 млн. руб. (100,7 %) </a:t>
            </a:r>
            <a:endParaRPr lang="ru-RU" b="1" dirty="0"/>
          </a:p>
        </p:txBody>
      </p:sp>
      <p:sp>
        <p:nvSpPr>
          <p:cNvPr id="27" name="Стрелка вправо 26"/>
          <p:cNvSpPr/>
          <p:nvPr/>
        </p:nvSpPr>
        <p:spPr>
          <a:xfrm rot="203905">
            <a:off x="2365363" y="1525056"/>
            <a:ext cx="2528462" cy="1327858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0066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Снижение</a:t>
            </a:r>
          </a:p>
          <a:p>
            <a:pPr algn="ctr"/>
            <a:r>
              <a:rPr lang="ru-RU" sz="1500" dirty="0" smtClean="0"/>
              <a:t>27,8 млн.руб. или 1,5 %</a:t>
            </a:r>
            <a:endParaRPr lang="ru-RU" sz="1500" dirty="0"/>
          </a:p>
        </p:txBody>
      </p:sp>
      <p:pic>
        <p:nvPicPr>
          <p:cNvPr id="19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ятиугольник 21"/>
          <p:cNvSpPr/>
          <p:nvPr/>
        </p:nvSpPr>
        <p:spPr>
          <a:xfrm>
            <a:off x="0" y="6381328"/>
            <a:ext cx="1725472" cy="476672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8860" y="407919"/>
            <a:ext cx="5382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ИСПОЛНЕНИЕ БЮДЖЕТА ПО ДОХОДАМ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BD4820B-F5CB-FC31-571B-FDD576E778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63047"/>
          </a:xfrm>
          <a:prstGeom prst="rect">
            <a:avLst/>
          </a:prstGeom>
        </p:spPr>
      </p:pic>
      <p:sp>
        <p:nvSpPr>
          <p:cNvPr id="1229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92893" y="104006"/>
            <a:ext cx="7572428" cy="1000132"/>
          </a:xfr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ДИНАМИКА ИСПОЛНЕНИЯ </a:t>
            </a:r>
            <a:b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ДОХОДОВ в 2018-2021  гг.</a:t>
            </a:r>
            <a:b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2800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2499802221"/>
              </p:ext>
            </p:extLst>
          </p:nvPr>
        </p:nvGraphicFramePr>
        <p:xfrm>
          <a:off x="152399" y="1063376"/>
          <a:ext cx="10064451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право 30"/>
          <p:cNvSpPr/>
          <p:nvPr/>
        </p:nvSpPr>
        <p:spPr>
          <a:xfrm rot="21039886">
            <a:off x="2844458" y="1720806"/>
            <a:ext cx="1834760" cy="736641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Выросли на    93,7 млн. 5,5 </a:t>
            </a:r>
            <a:r>
              <a:rPr lang="ru-RU" sz="1600" dirty="0" smtClean="0"/>
              <a:t>%</a:t>
            </a:r>
            <a:endParaRPr lang="ru-RU" sz="1600" dirty="0"/>
          </a:p>
        </p:txBody>
      </p:sp>
      <p:sp>
        <p:nvSpPr>
          <p:cNvPr id="34" name="Стрелка вправо 33"/>
          <p:cNvSpPr/>
          <p:nvPr/>
        </p:nvSpPr>
        <p:spPr>
          <a:xfrm rot="21125118">
            <a:off x="3624904" y="3129736"/>
            <a:ext cx="1670154" cy="794459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Выросли на       88,4 млн. 6,5%</a:t>
            </a:r>
            <a:endParaRPr lang="ru-RU" sz="1400" dirty="0"/>
          </a:p>
        </p:txBody>
      </p:sp>
      <p:sp>
        <p:nvSpPr>
          <p:cNvPr id="37" name="Стрелка вправо 36"/>
          <p:cNvSpPr/>
          <p:nvPr/>
        </p:nvSpPr>
        <p:spPr>
          <a:xfrm rot="301545">
            <a:off x="6347562" y="1694694"/>
            <a:ext cx="1694910" cy="736641"/>
          </a:xfrm>
          <a:prstGeom prst="rightArrow">
            <a:avLst/>
          </a:prstGeom>
          <a:gradFill>
            <a:gsLst>
              <a:gs pos="0">
                <a:srgbClr val="FF0000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Снизились на 27,8 млн. 1,5 %</a:t>
            </a:r>
            <a:endParaRPr lang="ru-RU" sz="1400" dirty="0"/>
          </a:p>
        </p:txBody>
      </p:sp>
      <p:sp>
        <p:nvSpPr>
          <p:cNvPr id="40" name="Стрелка вправо 39"/>
          <p:cNvSpPr/>
          <p:nvPr/>
        </p:nvSpPr>
        <p:spPr>
          <a:xfrm rot="21125118">
            <a:off x="5201313" y="2412226"/>
            <a:ext cx="1759757" cy="830757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Выросли на     64,8 млн. 4,5 %</a:t>
            </a:r>
          </a:p>
        </p:txBody>
      </p:sp>
      <p:sp>
        <p:nvSpPr>
          <p:cNvPr id="42" name="Стрелка вправо 41"/>
          <p:cNvSpPr/>
          <p:nvPr/>
        </p:nvSpPr>
        <p:spPr>
          <a:xfrm rot="403152">
            <a:off x="7026208" y="2619034"/>
            <a:ext cx="1759757" cy="830757"/>
          </a:xfrm>
          <a:prstGeom prst="rightArrow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Снизились на     131,4 млн. 8,7 %</a:t>
            </a:r>
          </a:p>
          <a:p>
            <a:pPr algn="ctr"/>
            <a:endParaRPr lang="ru-RU" sz="1400" dirty="0"/>
          </a:p>
        </p:txBody>
      </p:sp>
      <p:sp>
        <p:nvSpPr>
          <p:cNvPr id="44" name="Стрелка вправо 43"/>
          <p:cNvSpPr/>
          <p:nvPr/>
        </p:nvSpPr>
        <p:spPr>
          <a:xfrm rot="21125118">
            <a:off x="4800730" y="4756937"/>
            <a:ext cx="1703934" cy="815332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Выросли на       45,6 млн. 13,2 %</a:t>
            </a:r>
            <a:endParaRPr lang="ru-RU" sz="1400" dirty="0"/>
          </a:p>
        </p:txBody>
      </p:sp>
      <p:sp>
        <p:nvSpPr>
          <p:cNvPr id="45" name="Стрелка вправо 44"/>
          <p:cNvSpPr/>
          <p:nvPr/>
        </p:nvSpPr>
        <p:spPr>
          <a:xfrm rot="21125118">
            <a:off x="6467442" y="5015077"/>
            <a:ext cx="1817137" cy="830757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Выросли на    103,6 млн. 26,5%</a:t>
            </a:r>
            <a:endParaRPr lang="ru-RU" sz="1400" dirty="0"/>
          </a:p>
        </p:txBody>
      </p:sp>
      <p:sp>
        <p:nvSpPr>
          <p:cNvPr id="43" name="Стрелка вправо 42"/>
          <p:cNvSpPr/>
          <p:nvPr/>
        </p:nvSpPr>
        <p:spPr>
          <a:xfrm rot="21125118">
            <a:off x="2913908" y="4607556"/>
            <a:ext cx="1925695" cy="814287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Выросли на 5,3 млн. 1,6%</a:t>
            </a:r>
            <a:endParaRPr lang="ru-RU" sz="1400" dirty="0"/>
          </a:p>
        </p:txBody>
      </p:sp>
      <p:sp>
        <p:nvSpPr>
          <p:cNvPr id="47" name="TextBox 1"/>
          <p:cNvSpPr txBox="1"/>
          <p:nvPr/>
        </p:nvSpPr>
        <p:spPr>
          <a:xfrm>
            <a:off x="6552684" y="2178432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Calibri"/>
                <a:cs typeface="Times New Roman" pitchFamily="18" charset="0"/>
              </a:rPr>
              <a:t>1515,2</a:t>
            </a:r>
            <a:endParaRPr lang="ru-RU" sz="1800" b="1" dirty="0">
              <a:latin typeface="Calibri"/>
              <a:cs typeface="Times New Roman" pitchFamily="18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8304975" y="2407137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Calibri"/>
                <a:cs typeface="Times New Roman" pitchFamily="18" charset="0"/>
              </a:rPr>
              <a:t>1383,8</a:t>
            </a:r>
            <a:endParaRPr lang="ru-RU" sz="1800" b="1" dirty="0">
              <a:latin typeface="Calibri"/>
              <a:cs typeface="Times New Roman" pitchFamily="18" charset="0"/>
            </a:endParaRPr>
          </a:p>
        </p:txBody>
      </p:sp>
      <p:pic>
        <p:nvPicPr>
          <p:cNvPr id="17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596336" y="6453336"/>
            <a:ext cx="128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009900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BD4820B-F5CB-FC31-571B-FDD576E778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63047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827639874"/>
              </p:ext>
            </p:extLst>
          </p:nvPr>
        </p:nvGraphicFramePr>
        <p:xfrm>
          <a:off x="0" y="1093292"/>
          <a:ext cx="9144000" cy="528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ятиугольник 9"/>
          <p:cNvSpPr/>
          <p:nvPr/>
        </p:nvSpPr>
        <p:spPr>
          <a:xfrm>
            <a:off x="0" y="6381328"/>
            <a:ext cx="1832976" cy="476672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 flipV="1">
            <a:off x="5135230" y="3613666"/>
            <a:ext cx="2749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31232" y="152400"/>
            <a:ext cx="6912768" cy="792088"/>
          </a:xfrm>
          <a:prstGeom prst="round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ДИНАМИКА НАЛОГОВЫХ ДОХОДОВ</a:t>
            </a:r>
          </a:p>
        </p:txBody>
      </p:sp>
      <p:pic>
        <p:nvPicPr>
          <p:cNvPr id="15" name="Picture 50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596336" y="6453336"/>
            <a:ext cx="128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009900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sp>
        <p:nvSpPr>
          <p:cNvPr id="15" name="Пятиугольник 14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altLang="ru-RU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chemeClr val="bg1"/>
              </a:solidFill>
              <a:ea typeface="Cambria Math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2143970"/>
              </p:ext>
            </p:extLst>
          </p:nvPr>
        </p:nvGraphicFramePr>
        <p:xfrm>
          <a:off x="152400" y="1145424"/>
          <a:ext cx="8729725" cy="50198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45034"/>
                <a:gridCol w="895118"/>
                <a:gridCol w="914543"/>
                <a:gridCol w="997682"/>
                <a:gridCol w="1330244"/>
                <a:gridCol w="1247104"/>
              </a:tblGrid>
              <a:tr h="578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B050"/>
                          </a:solidFill>
                        </a:rPr>
                        <a:t>Источники доходов  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2019 год  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2020 год 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2021 год 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Отклонение к 2019 году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Отклонение к 2020 году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175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smtClean="0">
                          <a:solidFill>
                            <a:schemeClr val="bg1"/>
                          </a:solidFill>
                        </a:rPr>
                        <a:t> Налог на доходы физических лиц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144,1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186,3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184,8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40,7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-1,5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</a:tr>
              <a:tr h="486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 Акцизы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6,4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5,9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6,9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1,0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</a:tr>
              <a:tr h="4988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</a:rPr>
                        <a:t> Налоги на совокупный доход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15,6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14,7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39,3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23,7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24,6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</a:tr>
              <a:tr h="6175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smtClean="0">
                          <a:solidFill>
                            <a:schemeClr val="bg1"/>
                          </a:solidFill>
                        </a:rPr>
                        <a:t> Налог на имущество физических лиц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21,5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29,6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29,6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8,1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</a:tr>
              <a:tr h="6175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smtClean="0">
                          <a:solidFill>
                            <a:schemeClr val="bg1"/>
                          </a:solidFill>
                        </a:rPr>
                        <a:t> Земельный налог с организаций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61,4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74,6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144,9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83,5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70,3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</a:tr>
              <a:tr h="6175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smtClean="0">
                          <a:solidFill>
                            <a:schemeClr val="bg1"/>
                          </a:solidFill>
                        </a:rPr>
                        <a:t> Земельный налог физических лиц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14,2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13,8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11,6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-2,6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-2,2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</a:tr>
              <a:tr h="4988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smtClean="0">
                          <a:solidFill>
                            <a:schemeClr val="bg1"/>
                          </a:solidFill>
                        </a:rPr>
                        <a:t> Прочие налоговые доходы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8,7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9,4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solidFill>
                            <a:schemeClr val="bg1"/>
                          </a:solidFill>
                        </a:rPr>
                        <a:t>7,6</a:t>
                      </a:r>
                      <a:endParaRPr lang="ru-RU" sz="1400" b="1" i="0" u="none" strike="noStrike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-1,1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</a:rPr>
                        <a:t>-1,8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/>
                </a:tc>
              </a:tr>
              <a:tr h="4869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ИТОГО 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271,9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334,3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424,7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152,8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</a:rPr>
                        <a:t>90,4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7088" marR="7088" marT="7088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31118" y="172616"/>
            <a:ext cx="6912768" cy="792088"/>
          </a:xfrm>
          <a:prstGeom prst="round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СТРУКТУРА НАЛОГОВЫХ ДОХОДОВ</a:t>
            </a:r>
            <a:endParaRPr lang="ru-RU" alt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BD4820B-F5CB-FC31-571B-FDD576E778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63047"/>
          </a:xfrm>
          <a:prstGeom prst="rect">
            <a:avLst/>
          </a:prstGeom>
        </p:spPr>
      </p:pic>
      <p:sp>
        <p:nvSpPr>
          <p:cNvPr id="15" name="Пятиугольник 14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542155" y="-8104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altLang="ru-RU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23180518"/>
              </p:ext>
            </p:extLst>
          </p:nvPr>
        </p:nvGraphicFramePr>
        <p:xfrm>
          <a:off x="0" y="1004544"/>
          <a:ext cx="8979598" cy="537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66830" y="172616"/>
            <a:ext cx="6912768" cy="792088"/>
          </a:xfrm>
          <a:prstGeom prst="roundRect">
            <a:avLst/>
          </a:prstGeom>
          <a:noFill/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ДИНАМИКА НЕНАЛОГОВЫХ ДОХОДОВ</a:t>
            </a:r>
            <a:endParaRPr lang="ru-RU" alt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" name="Picture 50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BD4820B-F5CB-FC31-571B-FDD576E778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63047"/>
          </a:xfrm>
          <a:prstGeom prst="rect">
            <a:avLst/>
          </a:prstGeom>
        </p:spPr>
      </p:pic>
      <p:sp>
        <p:nvSpPr>
          <p:cNvPr id="15" name="Пятиугольник 14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145" y="106149"/>
            <a:ext cx="8875453" cy="6624736"/>
          </a:xfrm>
          <a:prstGeom prst="rect">
            <a:avLst/>
          </a:prstGeom>
          <a:noFill/>
          <a:ln w="63500" cmpd="thickThin">
            <a:solidFill>
              <a:srgbClr val="00B050"/>
            </a:solidFill>
            <a:beve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2031022" y="85207"/>
            <a:ext cx="6768752" cy="115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ДИНАМИКА БЕЗВОЗМЕЗДНЫХ ПОСТУПЛЕНИЙ</a:t>
            </a:r>
            <a:endParaRPr lang="ru-RU" alt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126013896"/>
              </p:ext>
            </p:extLst>
          </p:nvPr>
        </p:nvGraphicFramePr>
        <p:xfrm>
          <a:off x="66966" y="764703"/>
          <a:ext cx="9144000" cy="552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FAB58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rgbClr val="1FAB58"/>
              </a:solidFill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3" name="Picture 50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D5F7869-68E2-5050-0814-AF3C2C5F27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  <a:effectLst/>
        </p:spPr>
      </p:pic>
      <p:sp>
        <p:nvSpPr>
          <p:cNvPr id="31" name="Прямоугольник 30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965338" y="5072074"/>
            <a:ext cx="2160587" cy="1008062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1 837,0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71973" y="5365756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429388" y="5135582"/>
            <a:ext cx="2160588" cy="936624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1 160,1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476375" y="1628775"/>
            <a:ext cx="3024188" cy="369332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Всего расходы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бюджета 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51453" y="1643050"/>
            <a:ext cx="3892547" cy="646331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в том числе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социально-значимые расходы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5759" y="5365756"/>
            <a:ext cx="1152525" cy="396875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2021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72039" y="5508632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 smtClean="0"/>
              <a:t>62,3%</a:t>
            </a:r>
            <a:endParaRPr lang="ru-RU" sz="2000" b="1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28596" y="2928934"/>
            <a:ext cx="1152525" cy="396875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2019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00034" y="4214818"/>
            <a:ext cx="1152525" cy="400110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2020 год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1928794" y="2643182"/>
            <a:ext cx="2160587" cy="1008062"/>
          </a:xfrm>
          <a:prstGeom prst="can">
            <a:avLst>
              <a:gd name="adj" fmla="val 25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1 793,7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000232" y="3857628"/>
            <a:ext cx="2160587" cy="1008062"/>
          </a:xfrm>
          <a:prstGeom prst="can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1 842,3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6429388" y="2571744"/>
            <a:ext cx="2160587" cy="1008062"/>
          </a:xfrm>
          <a:prstGeom prst="can">
            <a:avLst>
              <a:gd name="adj" fmla="val 25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850,4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6429388" y="3857628"/>
            <a:ext cx="2160587" cy="1008062"/>
          </a:xfrm>
          <a:prstGeom prst="can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1 076,6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286248" y="2857496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4286248" y="4143380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786314" y="3000372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47,4%</a:t>
            </a:r>
            <a:endParaRPr lang="ru-RU" sz="2000" b="1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786314" y="4286256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/>
              <a:t>58,4%</a:t>
            </a:r>
            <a:endParaRPr lang="ru-RU" sz="2000" b="1" dirty="0"/>
          </a:p>
        </p:txBody>
      </p:sp>
      <p:pic>
        <p:nvPicPr>
          <p:cNvPr id="28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53668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44872" y="232527"/>
            <a:ext cx="82451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УДЕЛЬНЫЙ ВЕС СОЦИАЛЬНО-ЗНАЧИМЫХ </a:t>
            </a: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РАСХОДОВ В ОБЩЕМ ОБЪЕМЕ РАСХОДОВ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104144" y="6255136"/>
            <a:ext cx="1725472" cy="416406"/>
          </a:xfrm>
          <a:prstGeom prst="homePlat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755663" y="6293559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млн. руб.</a:t>
            </a:r>
            <a:endParaRPr lang="ru-RU" b="1" dirty="0">
              <a:solidFill>
                <a:schemeClr val="bg1"/>
              </a:solidFill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dr43wykCMw7G6ia9yp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4626</TotalTime>
  <Words>973</Words>
  <Application>Microsoft Office PowerPoint</Application>
  <PresentationFormat>Экран (4:3)</PresentationFormat>
  <Paragraphs>340</Paragraphs>
  <Slides>21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  ДИНАМИКА ИСПОЛНЕНИЯ  ДОХОДОВ в 2018-2021  гг.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КАССОВОЕ ИСПОЛНЕНИЕ И СТРУКТУРА ДОРОЖНОГО ФОНДА В 2021 ГОДУ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 БЮДЖЕТА ГОРОДА-КУРОРТА  ЖЕЛЕЗНОВОДСКА  СТАВРОПОЛЬСКОГО КРАЯ ЗА 2016 ГОД</dc:title>
  <dc:creator>ZhDoOV</dc:creator>
  <cp:lastModifiedBy>User3</cp:lastModifiedBy>
  <cp:revision>544</cp:revision>
  <dcterms:created xsi:type="dcterms:W3CDTF">2018-06-06T11:44:10Z</dcterms:created>
  <dcterms:modified xsi:type="dcterms:W3CDTF">2022-05-16T06:18:10Z</dcterms:modified>
</cp:coreProperties>
</file>