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charts/chart13.xml" ContentType="application/vnd.openxmlformats-officedocument.drawingml.chart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5" r:id="rId1"/>
  </p:sldMasterIdLst>
  <p:notesMasterIdLst>
    <p:notesMasterId r:id="rId81"/>
  </p:notesMasterIdLst>
  <p:handoutMasterIdLst>
    <p:handoutMasterId r:id="rId82"/>
  </p:handoutMasterIdLst>
  <p:sldIdLst>
    <p:sldId id="489" r:id="rId2"/>
    <p:sldId id="479" r:id="rId3"/>
    <p:sldId id="542" r:id="rId4"/>
    <p:sldId id="480" r:id="rId5"/>
    <p:sldId id="484" r:id="rId6"/>
    <p:sldId id="490" r:id="rId7"/>
    <p:sldId id="482" r:id="rId8"/>
    <p:sldId id="483" r:id="rId9"/>
    <p:sldId id="546" r:id="rId10"/>
    <p:sldId id="491" r:id="rId11"/>
    <p:sldId id="582" r:id="rId12"/>
    <p:sldId id="583" r:id="rId13"/>
    <p:sldId id="487" r:id="rId14"/>
    <p:sldId id="493" r:id="rId15"/>
    <p:sldId id="494" r:id="rId16"/>
    <p:sldId id="495" r:id="rId17"/>
    <p:sldId id="574" r:id="rId18"/>
    <p:sldId id="575" r:id="rId19"/>
    <p:sldId id="576" r:id="rId20"/>
    <p:sldId id="577" r:id="rId21"/>
    <p:sldId id="578" r:id="rId22"/>
    <p:sldId id="580" r:id="rId23"/>
    <p:sldId id="503" r:id="rId24"/>
    <p:sldId id="543" r:id="rId25"/>
    <p:sldId id="547" r:id="rId26"/>
    <p:sldId id="549" r:id="rId27"/>
    <p:sldId id="548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92" r:id="rId52"/>
    <p:sldId id="570" r:id="rId53"/>
    <p:sldId id="571" r:id="rId54"/>
    <p:sldId id="572" r:id="rId55"/>
    <p:sldId id="536" r:id="rId56"/>
    <p:sldId id="550" r:id="rId57"/>
    <p:sldId id="539" r:id="rId58"/>
    <p:sldId id="537" r:id="rId59"/>
    <p:sldId id="538" r:id="rId60"/>
    <p:sldId id="540" r:id="rId61"/>
    <p:sldId id="587" r:id="rId62"/>
    <p:sldId id="541" r:id="rId63"/>
    <p:sldId id="588" r:id="rId64"/>
    <p:sldId id="554" r:id="rId65"/>
    <p:sldId id="589" r:id="rId66"/>
    <p:sldId id="590" r:id="rId67"/>
    <p:sldId id="591" r:id="rId68"/>
    <p:sldId id="558" r:id="rId69"/>
    <p:sldId id="559" r:id="rId70"/>
    <p:sldId id="560" r:id="rId71"/>
    <p:sldId id="561" r:id="rId72"/>
    <p:sldId id="562" r:id="rId73"/>
    <p:sldId id="593" r:id="rId74"/>
    <p:sldId id="563" r:id="rId75"/>
    <p:sldId id="564" r:id="rId76"/>
    <p:sldId id="565" r:id="rId77"/>
    <p:sldId id="566" r:id="rId78"/>
    <p:sldId id="581" r:id="rId79"/>
    <p:sldId id="586" r:id="rId80"/>
  </p:sldIdLst>
  <p:sldSz cx="6858000" cy="9906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6699FF"/>
    <a:srgbClr val="00FF99"/>
    <a:srgbClr val="FFCCCC"/>
    <a:srgbClr val="B2FC9E"/>
    <a:srgbClr val="FFCCFF"/>
    <a:srgbClr val="FF9999"/>
    <a:srgbClr val="FF7C80"/>
    <a:srgbClr val="00CC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9310" autoAdjust="0"/>
  </p:normalViewPr>
  <p:slideViewPr>
    <p:cSldViewPr>
      <p:cViewPr>
        <p:scale>
          <a:sx n="78" d="100"/>
          <a:sy n="78" d="100"/>
        </p:scale>
        <p:origin x="-3456" y="-21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246" y="8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6596209300372457E-2"/>
          <c:w val="0.97210269028871454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416E-3"/>
                  <c:y val="-2.0450007514438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2147,6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78874780439345E-2"/>
                  <c:y val="-2.27222305715982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2283,6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47329153300282E-2"/>
                  <c:y val="-2.57755165507344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1616,0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840624088655611E-2"/>
                  <c:y val="-3.61555856930518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2147.6</c:v>
                </c:pt>
                <c:pt idx="1">
                  <c:v>2283.6</c:v>
                </c:pt>
                <c:pt idx="2">
                  <c:v>1616</c:v>
                </c:pt>
                <c:pt idx="3">
                  <c:v>1554.3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1">
                  <a:shade val="9000"/>
                  <a:satMod val="105000"/>
                  <a:alpha val="48000"/>
                </a:schemeClr>
              </a:outerShdw>
            </a:effectLst>
          </c:spPr>
          <c:dLbls>
            <c:dLbl>
              <c:idx val="0"/>
              <c:layout>
                <c:manualLayout>
                  <c:x val="2.9845679012346023E-2"/>
                  <c:y val="-2.7266698093149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1673,0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02469135802127E-2"/>
                  <c:y val="-2.9929562811222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1864,3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8564814814814814E-2"/>
                  <c:y val="-2.48643125053445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1182,4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5277777777777757E-2"/>
                  <c:y val="-4.40833972077848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1104,1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1673</c:v>
                </c:pt>
                <c:pt idx="1">
                  <c:v>1864.3</c:v>
                </c:pt>
                <c:pt idx="2">
                  <c:v>1182.4000000000001</c:v>
                </c:pt>
                <c:pt idx="3">
                  <c:v>1104.0999999999999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2.6568970545348552E-2"/>
                  <c:y val="-1.4624099539904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474,6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0504082822980514E-2"/>
                  <c:y val="-2.81577432744144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419,3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526829979585944E-2"/>
                  <c:y val="-2.5194568438233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677943034898757E-2"/>
                  <c:y val="-3.00595186300275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450,2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474.6</c:v>
                </c:pt>
                <c:pt idx="1">
                  <c:v>419.3</c:v>
                </c:pt>
                <c:pt idx="2">
                  <c:v>433.6</c:v>
                </c:pt>
                <c:pt idx="3">
                  <c:v>450.2</c:v>
                </c:pt>
              </c:numCache>
            </c:numRef>
          </c:val>
        </c:ser>
        <c:shape val="cylinder"/>
        <c:axId val="133159936"/>
        <c:axId val="144098048"/>
        <c:axId val="0"/>
      </c:bar3DChart>
      <c:catAx>
        <c:axId val="133159936"/>
        <c:scaling>
          <c:orientation val="minMax"/>
        </c:scaling>
        <c:axPos val="b"/>
        <c:tickLblPos val="nextTo"/>
        <c:crossAx val="144098048"/>
        <c:crosses val="autoZero"/>
        <c:auto val="1"/>
        <c:lblAlgn val="ctr"/>
        <c:lblOffset val="100"/>
      </c:catAx>
      <c:valAx>
        <c:axId val="144098048"/>
        <c:scaling>
          <c:orientation val="minMax"/>
        </c:scaling>
        <c:delete val="1"/>
        <c:axPos val="l"/>
        <c:numFmt formatCode="0.0" sourceLinked="1"/>
        <c:tickLblPos val="none"/>
        <c:crossAx val="133159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60003"/>
          <c:w val="0.77846996666313029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на отрасли социально-культурной сферы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14016608524576"/>
          <c:y val="0.12524476824641953"/>
        </c:manualLayout>
      </c:layout>
    </c:title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0.13120092365390518"/>
          <c:y val="0.10075764673259972"/>
          <c:w val="0.50702156517603758"/>
          <c:h val="0.880870123379729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377,9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797,8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6592473362921082E-2"/>
                  <c:y val="-1.47346786172258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362.6</c:v>
                </c:pt>
                <c:pt idx="1">
                  <c:v>791.9</c:v>
                </c:pt>
                <c:pt idx="2">
                  <c:v>56</c:v>
                </c:pt>
                <c:pt idx="3">
                  <c:v>22.7</c:v>
                </c:pt>
              </c:numCache>
            </c:numRef>
          </c:val>
        </c:ser>
        <c:shape val="cylinder"/>
        <c:axId val="168207872"/>
        <c:axId val="168209408"/>
        <c:axId val="0"/>
      </c:bar3DChart>
      <c:catAx>
        <c:axId val="1682078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8209408"/>
        <c:crosses val="autoZero"/>
        <c:auto val="1"/>
        <c:lblAlgn val="ctr"/>
        <c:lblOffset val="100"/>
        <c:tickLblSkip val="1"/>
        <c:tickMarkSkip val="1"/>
      </c:catAx>
      <c:valAx>
        <c:axId val="168209408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168207872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4196"/>
          <c:y val="3.437500000000001E-2"/>
          <c:w val="0.64375000000002813"/>
          <c:h val="0.965625000000030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2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2.8287902360524846E-2"/>
                  <c:y val="3.5228137418174933E-6"/>
                </c:manualLayout>
              </c:layout>
              <c:spPr>
                <a:gradFill rotWithShape="1">
                  <a:gsLst>
                    <a:gs pos="0">
                      <a:schemeClr val="accent4">
                        <a:tint val="98000"/>
                        <a:shade val="25000"/>
                        <a:satMod val="250000"/>
                      </a:schemeClr>
                    </a:gs>
                    <a:gs pos="68000">
                      <a:schemeClr val="accent4">
                        <a:tint val="86000"/>
                        <a:satMod val="115000"/>
                      </a:schemeClr>
                    </a:gs>
                    <a:gs pos="100000">
                      <a:schemeClr val="accent4">
                        <a:tint val="50000"/>
                        <a:satMod val="1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n w="9525" cap="flat" cmpd="sng" algn="ctr">
                  <a:solidFill>
                    <a:schemeClr val="accent4">
                      <a:shade val="50000"/>
                      <a:satMod val="103000"/>
                    </a:schemeClr>
                  </a:solidFill>
                  <a:prstDash val="solid"/>
                </a:ln>
                <a:effectLst>
                  <a:outerShdw blurRad="57150" dist="38100" dir="5400000" algn="ctr" rotWithShape="0">
                    <a:schemeClr val="accent4">
                      <a:shade val="9000"/>
                      <a:satMod val="105000"/>
                      <a:alpha val="48000"/>
                    </a:schemeClr>
                  </a:outerShdw>
                </a:effectLst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</c:dLbl>
            <c:dLbl>
              <c:idx val="1"/>
              <c:layout>
                <c:manualLayout>
                  <c:x val="-0.28884918928162562"/>
                  <c:y val="1.1187575740495564E-2"/>
                </c:manualLayout>
              </c:layout>
              <c:dLblPos val="outEnd"/>
              <c:showVal val="1"/>
            </c:dLbl>
            <c:spPr>
              <a:gradFill rotWithShape="1">
                <a:gsLst>
                  <a:gs pos="0">
                    <a:schemeClr val="accent5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tint val="860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5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5">
                    <a:shade val="9000"/>
                    <a:satMod val="105000"/>
                    <a:alpha val="48000"/>
                  </a:scheme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strRef>
              <c:f>Лист1!$A$2:$A$3</c:f>
              <c:strCache>
                <c:ptCount val="2"/>
                <c:pt idx="0">
                  <c:v>01.01.2022</c:v>
                </c:pt>
                <c:pt idx="1">
                  <c:v>01.01.2023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13890</c:v>
                </c:pt>
                <c:pt idx="1">
                  <c:v>16242</c:v>
                </c:pt>
              </c:numCache>
            </c:numRef>
          </c:val>
        </c:ser>
        <c:gapWidth val="10"/>
        <c:overlap val="18"/>
        <c:axId val="68398464"/>
        <c:axId val="68400256"/>
      </c:barChart>
      <c:catAx>
        <c:axId val="68398464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400256"/>
        <c:crosses val="autoZero"/>
        <c:auto val="1"/>
        <c:lblAlgn val="ctr"/>
        <c:lblOffset val="100"/>
      </c:catAx>
      <c:valAx>
        <c:axId val="68400256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68398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406969962088134E-2"/>
          <c:y val="7.5463460497890822E-2"/>
          <c:w val="0.95752561206404618"/>
          <c:h val="0.849923604173170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circle"/>
            <c:size val="23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4.5454943132108502E-2"/>
                  <c:y val="0.1077139271106697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76,5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3.7121609798775192E-2"/>
                  <c:y val="3.78725894179160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89,4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96,4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t"/>
              <c:showVal val="1"/>
            </c:dLbl>
            <c:dLbl>
              <c:idx val="3"/>
              <c:layout>
                <c:manualLayout>
                  <c:x val="-2.4158646835812123E-2"/>
                  <c:y val="-4.128875990014947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19,8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5.6650043744531926E-2"/>
                  <c:y val="-4.221027851987345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19,8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4.239370078740172E-2"/>
                  <c:y val="-4.202414894318579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19,8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
(отчет)</c:v>
                </c:pt>
                <c:pt idx="1">
                  <c:v>2021 
(отчет)</c:v>
                </c:pt>
                <c:pt idx="2">
                  <c:v>2022 
(оценка)</c:v>
                </c:pt>
                <c:pt idx="3">
                  <c:v>2023 
(проект)</c:v>
                </c:pt>
                <c:pt idx="4">
                  <c:v>2024 
(проект)</c:v>
                </c:pt>
                <c:pt idx="5">
                  <c:v>2025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76.5</c:v>
                </c:pt>
                <c:pt idx="1">
                  <c:v>89.4</c:v>
                </c:pt>
                <c:pt idx="2">
                  <c:v>96.4</c:v>
                </c:pt>
                <c:pt idx="3">
                  <c:v>19.8</c:v>
                </c:pt>
                <c:pt idx="4">
                  <c:v>19.8</c:v>
                </c:pt>
                <c:pt idx="5">
                  <c:v>19.8</c:v>
                </c:pt>
              </c:numCache>
            </c:numRef>
          </c:val>
        </c:ser>
        <c:marker val="1"/>
        <c:axId val="69022848"/>
        <c:axId val="69024384"/>
      </c:lineChart>
      <c:catAx>
        <c:axId val="6902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69024384"/>
        <c:crosses val="autoZero"/>
        <c:auto val="1"/>
        <c:lblAlgn val="ctr"/>
        <c:lblOffset val="100"/>
      </c:catAx>
      <c:valAx>
        <c:axId val="69024384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69022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897016386290192E-2"/>
          <c:y val="3.1040347118625387E-2"/>
          <c:w val="0.96310298361371061"/>
          <c:h val="0.87488495962978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explosion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Программная часть 95,2 %</c:v>
                </c:pt>
                <c:pt idx="1">
                  <c:v>Непрограммная часть 4,7 %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.00%">
                  <c:v>1.0000000000000007E-4</c:v>
                </c:pt>
                <c:pt idx="1">
                  <c:v>1.0000000000000007E-3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71686137429860064"/>
          <c:w val="0.99971491567991078"/>
          <c:h val="0.1392242890605107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822543015456402E-2"/>
          <c:y val="0.23452824729314833"/>
          <c:w val="0.51285826771653542"/>
          <c:h val="0.395985854680598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3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spPr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1,2 %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1,1 %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1,0 %</c:v>
                </c:pt>
                <c:pt idx="7">
                  <c:v>Развитие транспортной системы и охрана окружающей среды 16,8 %</c:v>
                </c:pt>
                <c:pt idx="8">
                  <c:v>Культура 2,6 %</c:v>
                </c:pt>
                <c:pt idx="9">
                  <c:v>Управление финансами 2,4%</c:v>
                </c:pt>
                <c:pt idx="10">
                  <c:v>Формирование современной городской среды 10,1 %</c:v>
                </c:pt>
                <c:pt idx="11">
                  <c:v>Развитие жилищно-коммунального хозяйства 9,9 %</c:v>
                </c:pt>
                <c:pt idx="12">
                  <c:v>Социальная поддержка населения 16,4%</c:v>
                </c:pt>
                <c:pt idx="13">
                  <c:v>Развитие образования 36,%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 formatCode="0.00%">
                  <c:v>1.0000000000000002E-4</c:v>
                </c:pt>
                <c:pt idx="1">
                  <c:v>1.0000000000000002E-3</c:v>
                </c:pt>
                <c:pt idx="2">
                  <c:v>1.2E-2</c:v>
                </c:pt>
                <c:pt idx="3">
                  <c:v>7.000000000000001E-3</c:v>
                </c:pt>
                <c:pt idx="4">
                  <c:v>1.0999999999999998E-2</c:v>
                </c:pt>
                <c:pt idx="5">
                  <c:v>1.0000000000000002E-2</c:v>
                </c:pt>
                <c:pt idx="6">
                  <c:v>1.0000000000000002E-2</c:v>
                </c:pt>
                <c:pt idx="7">
                  <c:v>0.16800000000000001</c:v>
                </c:pt>
                <c:pt idx="8">
                  <c:v>2.5999999999999999E-2</c:v>
                </c:pt>
                <c:pt idx="9">
                  <c:v>2.4E-2</c:v>
                </c:pt>
                <c:pt idx="10">
                  <c:v>0.10100000000000002</c:v>
                </c:pt>
                <c:pt idx="11">
                  <c:v>9.9000000000000019E-2</c:v>
                </c:pt>
                <c:pt idx="12">
                  <c:v>0.16400000000000001</c:v>
                </c:pt>
                <c:pt idx="13">
                  <c:v>0.36000000000000004</c:v>
                </c:pt>
              </c:numCache>
            </c:numRef>
          </c:val>
        </c:ser>
        <c:firstSliceAng val="0"/>
        <c:holeSize val="50"/>
      </c:doughnutChart>
      <c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4980125400991564"/>
          <c:y val="0"/>
          <c:w val="0.45019874599008458"/>
          <c:h val="1"/>
        </c:manualLayout>
      </c:layout>
      <c:spPr>
        <a:gradFill flip="none" rotWithShape="1">
          <a:gsLst>
            <a:gs pos="0">
              <a:srgbClr val="3891A7">
                <a:lumMod val="60000"/>
                <a:lumOff val="40000"/>
                <a:shade val="30000"/>
                <a:satMod val="115000"/>
              </a:srgbClr>
            </a:gs>
            <a:gs pos="50000">
              <a:srgbClr val="3891A7">
                <a:lumMod val="60000"/>
                <a:lumOff val="40000"/>
                <a:shade val="67500"/>
                <a:satMod val="115000"/>
              </a:srgbClr>
            </a:gs>
            <a:gs pos="100000">
              <a:srgbClr val="3891A7">
                <a:lumMod val="60000"/>
                <a:lumOff val="40000"/>
                <a:shade val="100000"/>
                <a:satMod val="115000"/>
              </a:srgbClr>
            </a:gs>
          </a:gsLst>
          <a:lin ang="10800000" scaled="1"/>
          <a:tileRect/>
        </a:gradFill>
        <a:scene3d>
          <a:camera prst="orthographicFront"/>
          <a:lightRig rig="threePt" dir="t"/>
        </a:scene3d>
        <a:sp3d>
          <a:bevelT prst="relaxedInset"/>
        </a:sp3d>
      </c:spPr>
    </c:legend>
    <c:plotVisOnly val="1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accent1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  <a:scene3d>
      <a:camera prst="orthographicFront"/>
      <a:lightRig rig="brightRoom" dir="tl">
        <a:rot lat="0" lon="0" rev="8700000"/>
      </a:lightRig>
    </a:scene3d>
    <a:sp3d>
      <a:bevelT w="0" h="0"/>
      <a:contourClr>
        <a:srgbClr val="000000"/>
      </a:contourClr>
    </a:sp3d>
  </c:spPr>
  <c:txPr>
    <a:bodyPr/>
    <a:lstStyle/>
    <a:p>
      <a:pPr>
        <a:defRPr sz="1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0763779527559096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2.3611111111111211E-2"/>
                  <c:y val="-4.8459742164581876E-2"/>
                </c:manualLayout>
              </c:layout>
              <c:showVal val="1"/>
            </c:dLbl>
            <c:dLbl>
              <c:idx val="1"/>
              <c:layout>
                <c:manualLayout>
                  <c:x val="1.5277777777777781E-2"/>
                  <c:y val="-4.2969739076733113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4.7764352498414125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4.3783989790212953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4.17938084361123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01.01.2022 г. (факт)</c:v>
                </c:pt>
                <c:pt idx="1">
                  <c:v>на 01.01.2023 г. (оценка)</c:v>
                </c:pt>
                <c:pt idx="2">
                  <c:v>на 01.01.2024 г. (прогноз)</c:v>
                </c:pt>
                <c:pt idx="3">
                  <c:v>на 01.01.2025 г. (прогноз)</c:v>
                </c:pt>
                <c:pt idx="4">
                  <c:v>на 01.01.2026 г.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266054656"/>
        <c:axId val="266060544"/>
        <c:axId val="229830144"/>
      </c:area3DChart>
      <c:catAx>
        <c:axId val="266054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66060544"/>
        <c:crosses val="autoZero"/>
        <c:auto val="1"/>
        <c:lblAlgn val="ctr"/>
        <c:lblOffset val="100"/>
      </c:catAx>
      <c:valAx>
        <c:axId val="2660605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266054656"/>
        <c:crosses val="autoZero"/>
        <c:crossBetween val="midCat"/>
      </c:valAx>
      <c:serAx>
        <c:axId val="229830144"/>
        <c:scaling>
          <c:orientation val="minMax"/>
        </c:scaling>
        <c:delete val="1"/>
        <c:axPos val="b"/>
        <c:tickLblPos val="none"/>
        <c:crossAx val="266060544"/>
        <c:crosses val="autoZero"/>
      </c:serAx>
      <c:spPr>
        <a:solidFill>
          <a:schemeClr val="accent5">
            <a:lumMod val="40000"/>
            <a:lumOff val="60000"/>
          </a:schemeClr>
        </a:solidFill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281731478111595"/>
          <c:y val="0.2488064695345199"/>
          <c:w val="0.61560062960578332"/>
          <c:h val="0.68025414432534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6016663998117864"/>
          <c:y val="2.5184221589421851E-2"/>
        </c:manualLayout>
      </c:layout>
    </c:title>
    <c:plotArea>
      <c:layout>
        <c:manualLayout>
          <c:layoutTarget val="inner"/>
          <c:xMode val="edge"/>
          <c:yMode val="edge"/>
          <c:x val="0.59726840057112451"/>
          <c:y val="0.20744682391579491"/>
          <c:w val="0.38145916738992008"/>
          <c:h val="0.657688219637789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 prst="relaxedInset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 prst="relaxedInset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3000666678899311"/>
          <c:y val="0.11086069801768057"/>
        </c:manualLayout>
      </c:layout>
    </c:title>
    <c:plotArea>
      <c:layout>
        <c:manualLayout>
          <c:layoutTarget val="inner"/>
          <c:xMode val="edge"/>
          <c:yMode val="edge"/>
          <c:x val="0.49771354181248723"/>
          <c:y val="0.34231178036224336"/>
          <c:w val="0.38145916738992008"/>
          <c:h val="0.657688219637789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 prst="angle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 prst="angle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0832246975082491E-2"/>
          <c:y val="1.9959032074432863E-3"/>
          <c:w val="0.96740763552544395"/>
          <c:h val="0.6269417770188159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17,8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19.5</c:v>
                </c:pt>
                <c:pt idx="1">
                  <c:v>19</c:v>
                </c:pt>
                <c:pt idx="2">
                  <c:v>18.399999999999999</c:v>
                </c:pt>
                <c:pt idx="3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9137672243105973E-3"/>
                  <c:y val="7.9011804346164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5203273959916778E-2"/>
                  <c:y val="6.5591177934921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 formatCode="General">
                  <c:v>8.7000000000000011</c:v>
                </c:pt>
                <c:pt idx="1">
                  <c:v>8.4</c:v>
                </c:pt>
                <c:pt idx="2">
                  <c:v>8.1</c:v>
                </c:pt>
                <c:pt idx="3">
                  <c:v>7.8</c:v>
                </c:pt>
              </c:numCache>
            </c:numRef>
          </c:val>
        </c:ser>
        <c:dLbls>
          <c:showVal val="1"/>
        </c:dLbls>
        <c:marker val="1"/>
        <c:axId val="166769792"/>
        <c:axId val="166771328"/>
      </c:lineChart>
      <c:catAx>
        <c:axId val="166769792"/>
        <c:scaling>
          <c:orientation val="minMax"/>
        </c:scaling>
        <c:axPos val="b"/>
        <c:numFmt formatCode="General" sourceLinked="1"/>
        <c:majorTickMark val="none"/>
        <c:tickLblPos val="nextTo"/>
        <c:crossAx val="166771328"/>
        <c:crosses val="autoZero"/>
        <c:auto val="1"/>
        <c:lblAlgn val="ctr"/>
        <c:lblOffset val="100"/>
      </c:catAx>
      <c:valAx>
        <c:axId val="166771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769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79705495611072263"/>
          <c:w val="0.94955689611348004"/>
          <c:h val="0.20294504388927975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28713413193034E-2"/>
          <c:y val="2.5914268661589242E-2"/>
          <c:w val="0.94527132545931769"/>
          <c:h val="0.658844162402896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3"/>
              <c:layout>
                <c:manualLayout>
                  <c:x val="3.0222116458035169E-2"/>
                  <c:y val="9.8504526222038067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764.8</c:v>
                </c:pt>
                <c:pt idx="1">
                  <c:v>780.2</c:v>
                </c:pt>
                <c:pt idx="2">
                  <c:v>690.1</c:v>
                </c:pt>
                <c:pt idx="3">
                  <c:v>606.70000000000005</c:v>
                </c:pt>
                <c:pt idx="4">
                  <c:v>596.29999999999995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374.3</c:v>
                </c:pt>
                <c:pt idx="1">
                  <c:v>307.3</c:v>
                </c:pt>
                <c:pt idx="2">
                  <c:v>488.5</c:v>
                </c:pt>
                <c:pt idx="3">
                  <c:v>429.3</c:v>
                </c:pt>
                <c:pt idx="4">
                  <c:v>451.7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111,1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61.6</c:v>
                </c:pt>
                <c:pt idx="1">
                  <c:v>111.1</c:v>
                </c:pt>
                <c:pt idx="2">
                  <c:v>47.4</c:v>
                </c:pt>
                <c:pt idx="3">
                  <c:v>47.4</c:v>
                </c:pt>
                <c:pt idx="4">
                  <c:v>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2"/>
              <c:layout>
                <c:manualLayout>
                  <c:x val="1.1374407582938393E-2"/>
                  <c:y val="2.5914268661589242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186.6</c:v>
                </c:pt>
                <c:pt idx="1">
                  <c:v>473.9</c:v>
                </c:pt>
                <c:pt idx="2">
                  <c:v>638.29999999999995</c:v>
                </c:pt>
                <c:pt idx="3" formatCode="0.0">
                  <c:v>99</c:v>
                </c:pt>
                <c:pt idx="4">
                  <c:v>54.8</c:v>
                </c:pt>
              </c:numCache>
            </c:numRef>
          </c:val>
        </c:ser>
        <c:dLbls>
          <c:showVal val="1"/>
        </c:dLbls>
        <c:axId val="166825984"/>
        <c:axId val="166827520"/>
      </c:barChart>
      <c:catAx>
        <c:axId val="166825984"/>
        <c:scaling>
          <c:orientation val="minMax"/>
        </c:scaling>
        <c:axPos val="b"/>
        <c:majorTickMark val="none"/>
        <c:tickLblPos val="nextTo"/>
        <c:crossAx val="166827520"/>
        <c:crosses val="autoZero"/>
        <c:auto val="1"/>
        <c:lblAlgn val="ctr"/>
        <c:lblOffset val="100"/>
      </c:catAx>
      <c:valAx>
        <c:axId val="166827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825984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6.2255063784256555E-2"/>
          <c:y val="0.84444667015214381"/>
          <c:w val="0.79700745264212924"/>
          <c:h val="0.15555332984785641"/>
        </c:manualLayout>
      </c:layout>
      <c:txPr>
        <a:bodyPr/>
        <a:lstStyle/>
        <a:p>
          <a:pPr>
            <a:defRPr sz="1100">
              <a:latin typeface="Arial Black" pitchFamily="34" charset="0"/>
            </a:defRPr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3.792565340096244E-2"/>
          <c:y val="3.6716383155038543E-2"/>
          <c:w val="0.94785222657367718"/>
          <c:h val="0.737263922460886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1439661162656446E-2"/>
                  <c:y val="-3.43074367489265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1837,0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96490178618257E-2"/>
                  <c:y val="0.110865984327290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2317,1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162343260385556E-2"/>
                  <c:y val="-2.10894438499974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2283,6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921074512897053E-2"/>
                  <c:y val="-2.19772952525039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1616,0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07734145649067E-2"/>
                  <c:y val="4.6694428580171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1554,3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1837</c:v>
                </c:pt>
                <c:pt idx="1">
                  <c:v>2317.1</c:v>
                </c:pt>
                <c:pt idx="2">
                  <c:v>2056.9</c:v>
                </c:pt>
                <c:pt idx="3">
                  <c:v>1565.2</c:v>
                </c:pt>
                <c:pt idx="4">
                  <c:v>1550.9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67370752"/>
        <c:axId val="167372288"/>
        <c:axId val="0"/>
      </c:bar3DChart>
      <c:catAx>
        <c:axId val="16737075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372288"/>
        <c:crosses val="autoZero"/>
        <c:auto val="1"/>
        <c:lblAlgn val="ctr"/>
        <c:lblOffset val="100"/>
        <c:tickLblSkip val="1"/>
        <c:tickMarkSkip val="1"/>
      </c:catAx>
      <c:valAx>
        <c:axId val="167372288"/>
        <c:scaling>
          <c:orientation val="minMax"/>
          <c:min val="1500"/>
        </c:scaling>
        <c:delete val="1"/>
        <c:axPos val="l"/>
        <c:numFmt formatCode="General" sourceLinked="1"/>
        <c:tickLblPos val="none"/>
        <c:crossAx val="167370752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-0.18564448084402554"/>
                  <c:y val="-0.134325602353822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254,2 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(55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4581547110781573"/>
                  <c:y val="4.8721346560031851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2283,6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(45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%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1233.2</c:v>
                </c:pt>
                <c:pt idx="1">
                  <c:v>823.7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0.28846</cdr:x>
      <cdr:y>0.33898</cdr:y>
    </cdr:from>
    <cdr:to>
      <cdr:x>0.59615</cdr:x>
      <cdr:y>0.53812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071568" y="785819"/>
          <a:ext cx="11430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400" b="1" dirty="0" smtClean="0"/>
            <a:t>47,0%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5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</cdr:x>
      <cdr:y>0.44828</cdr:y>
    </cdr:from>
    <cdr:to>
      <cdr:x>0.5</cdr:x>
      <cdr:y>0.65384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714380" y="1006805"/>
          <a:ext cx="107156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47,9%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0.20833</cdr:x>
      <cdr:y>0.80429</cdr:y>
    </cdr:from>
    <cdr:to>
      <cdr:x>0.35416</cdr:x>
      <cdr:y>0.92458</cdr:y>
    </cdr:to>
    <cdr:pic>
      <cdr:nvPicPr>
        <cdr:cNvPr id="2" name="Picture 2" descr="C:\Users\AdmAccount\Desktop\кружка 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28736" y="7143799"/>
          <a:ext cx="1000125" cy="10683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07DF-2472-481D-B079-56DD1661F17A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8C8-F97B-4B74-8C19-F96604D66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58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981200"/>
            <a:ext cx="5888736" cy="264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663441"/>
            <a:ext cx="5891022" cy="253153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19AA6-96EE-4D0E-9159-7E58DADB6FCE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0445-00CE-420A-B900-FBA46E6ABAD0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320802"/>
            <a:ext cx="1543050" cy="752810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320802"/>
            <a:ext cx="4514850" cy="752810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585B4-2388-41C9-9195-62B0BBE9CFC9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154269" y="281535"/>
            <a:ext cx="6549464" cy="9342945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 userDrawn="1"/>
        </p:nvGrpSpPr>
        <p:grpSpPr>
          <a:xfrm>
            <a:off x="234411" y="425470"/>
            <a:ext cx="6338861" cy="832095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331946" y="9172222"/>
            <a:ext cx="394779" cy="527401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9247" y="445283"/>
            <a:ext cx="5705818" cy="784767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1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770-60F9-4071-860B-C1BE15C56A92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901952"/>
            <a:ext cx="5829300" cy="196799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906737"/>
            <a:ext cx="5829300" cy="218069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F7021-FE3D-4F38-BEB0-2748EC1EC33D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4891A-6423-4E56-BBDF-DA9CFAE9B2E0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679803"/>
            <a:ext cx="3030141" cy="95239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686317"/>
            <a:ext cx="3031331" cy="94588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632200"/>
            <a:ext cx="303014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632200"/>
            <a:ext cx="303133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5B58B-4843-4057-909D-2F022CB504BD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229350" cy="1651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D30E-45F3-410F-A06B-9D51EDCAAA18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DBED-B3A0-4A78-94EF-BB83DBAB978E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42953"/>
            <a:ext cx="2057400" cy="167851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421467"/>
            <a:ext cx="2057400" cy="6604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421467"/>
            <a:ext cx="3833813" cy="6604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F4FD8-33E4-438B-A889-2E8549C88AD6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600556"/>
            <a:ext cx="3943350" cy="5943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741889"/>
            <a:ext cx="116586" cy="22453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106"/>
            <a:ext cx="1659636" cy="2286008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86023"/>
            <a:ext cx="1657350" cy="3147907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5FEFE-5D8E-41FE-A7D5-BCBF8F139BEA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9181395"/>
            <a:ext cx="457200" cy="527403"/>
          </a:xfrm>
        </p:spPr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732636"/>
            <a:ext cx="3463290" cy="56794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8401756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984193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10319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10318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795693"/>
            <a:ext cx="6172200" cy="6339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8BE009-9004-4004-A7BF-5F7BDBF905CB}" type="datetime1">
              <a:rPr lang="fr-FR" smtClean="0"/>
              <a:pPr>
                <a:defRPr/>
              </a:pPr>
              <a:t>27/12/2022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9181395"/>
            <a:ext cx="25146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9181395"/>
            <a:ext cx="5715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92367"/>
            <a:ext cx="6885411" cy="93776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4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chart" Target="../charts/char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24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tags" Target="../tags/tag60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tags" Target="../tags/tag63.xml"/><Relationship Id="rId47" Type="http://schemas.openxmlformats.org/officeDocument/2006/relationships/tags" Target="../tags/tag68.xml"/><Relationship Id="rId50" Type="http://schemas.openxmlformats.org/officeDocument/2006/relationships/tags" Target="../tags/tag71.xml"/><Relationship Id="rId55" Type="http://schemas.openxmlformats.org/officeDocument/2006/relationships/tags" Target="../tags/tag76.xml"/><Relationship Id="rId63" Type="http://schemas.openxmlformats.org/officeDocument/2006/relationships/image" Target="../media/image26.png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tags" Target="../tags/tag62.xml"/><Relationship Id="rId54" Type="http://schemas.openxmlformats.org/officeDocument/2006/relationships/tags" Target="../tags/tag75.xml"/><Relationship Id="rId62" Type="http://schemas.openxmlformats.org/officeDocument/2006/relationships/image" Target="../media/image2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53" Type="http://schemas.openxmlformats.org/officeDocument/2006/relationships/tags" Target="../tags/tag74.xml"/><Relationship Id="rId58" Type="http://schemas.openxmlformats.org/officeDocument/2006/relationships/tags" Target="../tags/tag79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tags" Target="../tags/tag70.xml"/><Relationship Id="rId57" Type="http://schemas.openxmlformats.org/officeDocument/2006/relationships/tags" Target="../tags/tag78.xml"/><Relationship Id="rId61" Type="http://schemas.openxmlformats.org/officeDocument/2006/relationships/slideLayout" Target="../slideLayouts/slideLayout13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tags" Target="../tags/tag65.xml"/><Relationship Id="rId52" Type="http://schemas.openxmlformats.org/officeDocument/2006/relationships/tags" Target="../tags/tag73.xml"/><Relationship Id="rId60" Type="http://schemas.openxmlformats.org/officeDocument/2006/relationships/tags" Target="../tags/tag81.xml"/><Relationship Id="rId65" Type="http://schemas.openxmlformats.org/officeDocument/2006/relationships/image" Target="../media/image3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tags" Target="../tags/tag64.xml"/><Relationship Id="rId48" Type="http://schemas.openxmlformats.org/officeDocument/2006/relationships/tags" Target="../tags/tag69.xml"/><Relationship Id="rId56" Type="http://schemas.openxmlformats.org/officeDocument/2006/relationships/tags" Target="../tags/tag77.xml"/><Relationship Id="rId64" Type="http://schemas.openxmlformats.org/officeDocument/2006/relationships/image" Target="../media/image27.png"/><Relationship Id="rId8" Type="http://schemas.openxmlformats.org/officeDocument/2006/relationships/tags" Target="../tags/tag29.xml"/><Relationship Id="rId51" Type="http://schemas.openxmlformats.org/officeDocument/2006/relationships/tags" Target="../tags/tag72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tags" Target="../tags/tag67.xml"/><Relationship Id="rId59" Type="http://schemas.openxmlformats.org/officeDocument/2006/relationships/tags" Target="../tags/tag8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image" Target="../media/image29.jpe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0.xml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6858000" cy="10739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67" y="1166786"/>
            <a:ext cx="6357982" cy="700092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2024-2025 годов»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452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города-курорта Железноводска Ставропольского края на 2023 год и плановый период 2024 и 2025 годов</a:t>
            </a:r>
          </a:p>
          <a:p>
            <a:pPr marL="177800" indent="-1778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Содействие достижению национальных целей развития посредством реализации муниципальных программ города-курорта Железноводска Ставропольского края, включающих в себя муниципальные  составляющие национальных проектов. При реализации интегрированных в структуру муниципальных программ национальных проектов, особое внимание будет сосредоточено на повышении качества управления муниципальными программами.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эффективности и результативности бюджетных расходов.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этой целью необходимо проведение мероприятий:</a:t>
            </a:r>
          </a:p>
          <a:p>
            <a:pPr marL="177800" lvl="1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бюджетных обязательств;</a:t>
            </a:r>
          </a:p>
          <a:p>
            <a:pPr marL="269875" lvl="1" indent="-92075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режима экономного и рационального использования бюджетных средств;</a:t>
            </a:r>
          </a:p>
          <a:p>
            <a:pPr marL="177800" lvl="1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соблюдения норматива формирования расходов;</a:t>
            </a:r>
          </a:p>
          <a:p>
            <a:pPr marL="17780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оказания муниципальных и т.д.;</a:t>
            </a:r>
          </a:p>
          <a:p>
            <a:pPr marL="177800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инициативного бюджетирования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инициативного бюджетирования применяется в целях прямого вовлечения жителей города в решение приоритетных вопросов местного значения, принятия конкретных решений по расходованию бюджетных средств и осуществления общественного контроля эффективности и результативности их использования.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Сохранение высокого уровня открытости бюджетных данных, характеризующих прозрачность бюджетного процесса в городе-курорте Железноводске Ставропольского края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открытости и прозрачности бюджетного процесса необходимо продолжить работу по своевременному размещению информации на Едином портале бюджетной системы, официальном сайте Думы города, в средствах массовой информации.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информационных технологий в сфере управления муниципальными финансами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развития информационных технологий в сфере управления  муниципальными финансами города будет осуществлено обеспечение перехода на новый качественный уровень управления муниципальными финансами.</a:t>
            </a:r>
          </a:p>
          <a:p>
            <a:pPr marL="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города-курорта Железноводска Ставропольского края на 2023 год и плановый период 2024 и 2025 годов</a:t>
            </a:r>
          </a:p>
          <a:p>
            <a:pPr indent="358775"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Поддержка инвестиционной  и инновационной активности хозяйствующих субъектов, осуществляющих деятельность на территории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продолжится реализация комплекса мер, направленных на формирование благоприятного инвестиционного климата и развитие конкурентоспособной экономики города.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Оценка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города-курорта Железноводска Ставропольского края от 08 мая 2020 г. № 345 «Об утверждении Порядка оценки налоговых расходов города-курорта Железноводска Ставропольского края» определены общие требования к оценке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управления муниципальными активами.</a:t>
            </a: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будут продолжены следующие мероприятия:  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объектов недвижимого имущества, находящегося в муниципальной собственности города-курорта Железноводска Ставропольского края;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финансово-хозяйственной деятельности муниципальных предприятий с целью увеличения их финансового результата;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баз данных по объектам недвижимости города-курорта Железноводска Ставропольского края по уточнению и передаче недостающих характеристик технико-экономических показателей, а также по выявлению новых объектов недвижимости города-курорта Железноводска Ставропольского края и постановке их на учет в регистрирующих органах;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выявление правообладателей ранее учтенных объектов недвижимого имущества города-курорта Железноводска Ставропольского края в целях их дальнейшего налогообложения и для внесения в Единый государственный реестр недвижимости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Совершенствование администрирования налоговых и неналоговых доходов.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качества администрирования налоговых и неналоговых доходов бюджета города будет способствовать безусловное выполнение главными администраторами доходов бюджета города бюджетных полномочий в части обеспечения ими точности планирования и контроля за поступлением в бюджет города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налогов и сборов.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города-курорта Железноводска Ставропольского края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buAutoNum type="arabicPeriod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на оптимальном уровне, в рамках которого предполагается:</a:t>
            </a:r>
          </a:p>
          <a:p>
            <a:pPr marL="411163" lvl="1" indent="-2286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</a:p>
          <a:p>
            <a:pPr marL="188913" lvl="1" indent="-6350" algn="just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Минимизация стоимости обслуживания муниципального долга, в рамках которой предполагается: управление ликвидностью единого счета бюджета города;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 анализа процентных ставок  на рынке кредитов в целях минимизации расходов бюджета; 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заимствований в кредитных организациях.</a:t>
            </a:r>
          </a:p>
          <a:p>
            <a:pPr marL="188913" lvl="1" indent="-6350" algn="just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tabLst>
                <a:tab pos="90488" algn="l"/>
                <a:tab pos="360363" algn="l"/>
              </a:tabLs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графиков погашения долговых обязательств города-курорта Железноводска Ставропольского края.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261974"/>
            <a:ext cx="6858000" cy="101679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города-курорта Железноводска Ставропольского края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57827" y="6096008"/>
            <a:ext cx="1143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500702" y="1881168"/>
            <a:ext cx="1143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2309794"/>
          <a:ext cx="6858000" cy="646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384"/>
                <a:gridCol w="797946"/>
                <a:gridCol w="969569"/>
                <a:gridCol w="1077588"/>
                <a:gridCol w="876043"/>
                <a:gridCol w="827318"/>
                <a:gridCol w="1075152"/>
              </a:tblGrid>
              <a:tr h="876298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(первоначальный 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66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из них: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60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4697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92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91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«–»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- 169,5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24944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Муници-пальный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 на конец отчетного периода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38094"/>
            <a:ext cx="6858000" cy="96679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452675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7" y="2809862"/>
          <a:ext cx="6429420" cy="5926175"/>
        </p:xfrm>
        <a:graphic>
          <a:graphicData uri="http://schemas.openxmlformats.org/drawingml/2006/table">
            <a:tbl>
              <a:tblPr/>
              <a:tblGrid>
                <a:gridCol w="1595110"/>
                <a:gridCol w="1007154"/>
                <a:gridCol w="1007126"/>
                <a:gridCol w="940010"/>
                <a:gridCol w="940010"/>
                <a:gridCol w="94001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5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Прочие налоговые доходы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8" y="2524111"/>
          <a:ext cx="6286542" cy="6099838"/>
        </p:xfrm>
        <a:graphic>
          <a:graphicData uri="http://schemas.openxmlformats.org/drawingml/2006/table">
            <a:tbl>
              <a:tblPr/>
              <a:tblGrid>
                <a:gridCol w="1541706"/>
                <a:gridCol w="1019479"/>
                <a:gridCol w="923633"/>
                <a:gridCol w="933908"/>
                <a:gridCol w="933908"/>
                <a:gridCol w="933908"/>
              </a:tblGrid>
              <a:tr h="741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СОБСТВЕННЫЕ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61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61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49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3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                    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1 878,1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2 147,6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283,6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616,0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0" y="3309929"/>
          <a:ext cx="6858000" cy="428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2524108"/>
          <a:ext cx="8518525" cy="6273800"/>
        </p:xfrm>
        <a:graphic>
          <a:graphicData uri="http://schemas.openxmlformats.org/presentationml/2006/ole">
            <p:oleObj spid="_x0000_s67586" name="Worksheet" r:id="rId3" imgW="6962896" imgH="33337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10525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/>
        </p:nvGraphicFramePr>
        <p:xfrm>
          <a:off x="-407985" y="2360614"/>
          <a:ext cx="8115301" cy="6819900"/>
        </p:xfrm>
        <a:graphic>
          <a:graphicData uri="http://schemas.openxmlformats.org/presentationml/2006/ole">
            <p:oleObj spid="_x0000_s68610" name="Worksheet" r:id="rId3" imgW="9210669" imgH="32765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налог на доходы физических лиц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214290" y="6667512"/>
            <a:ext cx="6483457" cy="2736304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45000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доходы физических лиц в 2023 году составят 194,0 млн. руб., в 2024 году – 204,0 млн. руб., в 2025 году – 216,0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indent="45000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90" y="3667116"/>
          <a:ext cx="2571768" cy="232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14554" y="452437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46,3%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71614" y="1809727"/>
          <a:ext cx="3714776" cy="23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54916" y="5144369"/>
          <a:ext cx="2322634" cy="9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86125" y="4024309"/>
          <a:ext cx="3571876" cy="224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7000900" cy="10525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ЖЕЛЕЗНОВОДСКЕ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широко известный бальнеологический курорт Кавказских Минеральных Вод, расположенный у подножия горы Железная, на высоте 570-650 м над уровнем моря, в долине небольших рек Джеймук и Кучук. На территории курорта находится свыше 20 углекислых сульфатно-гидрокарбонатных кальциево-натриевых минеральных источников (Славяновский, Смирновский и др.), активно применяемых в лечении заболеваний органов пищеварения, почек, мочевыводящих путей и нарушений обмена веществ. Железноводские источники уникальны, так как кальциевые воды с высокой температурой крайне редко встречаются в природе. Температура некоторых минеральных источников превышает 50 градусов по Цельсию. В Европе нет подобных минеральных вод. Минеральные воды «Славяновская» и «Смирновская», помимо своих полезных свойств, по праву считаются одними из самых вкусных. Для лечения используется также иловая грязь Тамбуканского озера. Именно тут находится единственный на Кавказских Минеральных Водах лесопарк естественного происхождения, в котором произрастают растения степного, лесного и субальпийского поясов. Климат в Железноводске горно-степной, умеренно-сухой. Чистый ионизированный воздух и густые дубово-грабовые и буковые леса уберегают этот курорт от изнуряющего летнего зноя. Здесь проложено множество активных и экскурсионных маршрутов, знакомящих с уникальными достопримечательностями Кавказа. 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— самый маленький и тихий среди городов-курортов Кавказских Минеральных Вод. Население города  более пятидесяти тысяч человек, но, несмотря на небольшие размеры, это город имеет хорошо развитую инфраструктуру. 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Железноводск — самый большой по занимаемой территории город Кавказских Минеральных Вод (93 га). В административные границы Железноводска входят: курортный поселок Иноземцево, поселок Капельница, станция Бештау, хутор Р.Люксембург.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 — самый динамично развивающийся курорт Кавминвод. В 2003 году ему присвоено звание «Лучший город России» среди малых городов. В 2020 году был проведен Всероссийский конкурс «Лучшая муниципальная практика», где Железноводск занял 1 место и получил 75 млн.рублей для внедрения системы «Умный город».В 2021 году  во  Всероссийском конкурсе  «Лучшая муниципальная  практика» город занял призовое место  с получением денежной премии  в размере 20 млн. руб., которая направлена на развитие города.    </a:t>
            </a:r>
          </a:p>
          <a:p>
            <a:pPr indent="4508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287" y="2872779"/>
            <a:ext cx="4500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0649" y="7185249"/>
            <a:ext cx="3096344" cy="208823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земельному налогу в 2023 году составят 68,1 млн. руб.,                                  в 2024 году – 68,7 млн. руб.,   в 2025 году – 69,4 млн. 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5024" y="7185253"/>
            <a:ext cx="3024336" cy="2016223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имущество физических лиц в 2023 году составят 30,2 млн. руб.,      в 2024 году – 30,2 млн. руб., в 2025 году – 30,3 млн. руб.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2952736"/>
          <a:ext cx="7215238" cy="387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119098"/>
            <a:ext cx="6858000" cy="101441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города-курорта Железноводска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0636" y="1809729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/>
        </p:nvGraphicFramePr>
        <p:xfrm>
          <a:off x="3" y="2171701"/>
          <a:ext cx="6911975" cy="4149726"/>
        </p:xfrm>
        <a:graphic>
          <a:graphicData uri="http://schemas.openxmlformats.org/presentationml/2006/ole">
            <p:oleObj spid="_x0000_s69634" name="Worksheet" r:id="rId3" imgW="8467833" imgH="3314802" progId="Excel.Sheet.8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7166" y="6969224"/>
            <a:ext cx="3647898" cy="21602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долю неналоговых доходов составляют доходы от использования имущества находящегося в муниципальной собственности, которые в 2023-2025 годах составят 51,8 млн. руб. ежегодно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3096" y="7113240"/>
            <a:ext cx="2136300" cy="18002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 ожидаемые в  2023-2025 годах составят 9,0 млн. руб. ежегодно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799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Структура безвозмездных поступлений от других бюджетов бюджетной системы в бюджет  города-курорта Железноводска Ставропольского края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881034"/>
          <a:ext cx="7143775" cy="902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назначения по расходам бюджета города-курорта Железноводска на 2023 год составят 2 056,9 млн. рублей, на 2024 год – 1 565,2 млн. рублей, в том числе условно утвержденные расходы – 21,6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рублей, и на 2025 год – 1 550,9 млн. рублей, в том числе условно утвержденные расходы 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45,1 млн. рублей.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в 2023 году уменьшатся на 260,2 млн. рублей относительно расходов 2022 года и увеличатся на 219,9 млн. рублей относительно расходов 2021 года, в 2024 году уменьшатся на 491,7 млн. рублей относительно уровня 2023 года, в 2025 году уменьшатся на 14,3 млн. рублей относительно уровня 2024 года. 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города-курорта Железноводска Ставропольского края за 2021-2025 года.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92"/>
          <p:cNvGraphicFramePr>
            <a:graphicFrameLocks noChangeAspect="1"/>
          </p:cNvGraphicFramePr>
          <p:nvPr/>
        </p:nvGraphicFramePr>
        <p:xfrm>
          <a:off x="857235" y="5238752"/>
          <a:ext cx="5357851" cy="380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639" y="5524505"/>
            <a:ext cx="14087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 sz="1000"/>
            </a:pP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9"/>
          <p:cNvGrpSpPr/>
          <p:nvPr/>
        </p:nvGrpSpPr>
        <p:grpSpPr>
          <a:xfrm rot="183112">
            <a:off x="242281" y="5024877"/>
            <a:ext cx="2730101" cy="1124218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7" name="Стрелка вверх 6"/>
            <p:cNvSpPr/>
            <p:nvPr>
              <p:custDataLst>
                <p:tags r:id="rId2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F0"/>
                  </a:gs>
                  <a:gs pos="0">
                    <a:srgbClr val="00B0F0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5"/>
          <p:cNvGrpSpPr/>
          <p:nvPr/>
        </p:nvGrpSpPr>
        <p:grpSpPr>
          <a:xfrm rot="1732608">
            <a:off x="3086824" y="5773218"/>
            <a:ext cx="1672436" cy="196925"/>
            <a:chOff x="1389359" y="3286222"/>
            <a:chExt cx="1435312" cy="285556"/>
          </a:xfrm>
          <a:solidFill>
            <a:srgbClr val="7030A0"/>
          </a:solidFill>
        </p:grpSpPr>
        <p:sp>
          <p:nvSpPr>
            <p:cNvPr id="10" name="Стрелка вверх 9"/>
            <p:cNvSpPr/>
            <p:nvPr>
              <p:custDataLst>
                <p:tags r:id="rId1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CCFF"/>
                  </a:gs>
                  <a:gs pos="2000">
                    <a:srgbClr val="FFCCFF"/>
                  </a:gs>
                </a:gsLst>
                <a:lin ang="10800000" scaled="1"/>
                <a:tileRect/>
              </a:gra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в 2023 году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Существенной расходной статьей традиционно остаются расходы на отрасли социальной сферы: в 2023 году на социальную политику запланировано 362,6 млн. рублей (17,6% от всех расходов бюджета города), на образование – 791,9 млн. рублей (38,5%), на культуру – 56,0 млн. рублей (2,7 %), на физ.культуру и спорт – 22,7 млн.рублей (1,1%), что в общей сумме составляет 1 233,2 млн. рублей (60 % от всех расходов бюджета города).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285861" y="3309929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00570" y="3309931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92"/>
          <p:cNvGraphicFramePr>
            <a:graphicFrameLocks noChangeAspect="1"/>
          </p:cNvGraphicFramePr>
          <p:nvPr/>
        </p:nvGraphicFramePr>
        <p:xfrm>
          <a:off x="1071549" y="6024570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500439" y="6953269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715148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2023 году</a:t>
            </a:r>
          </a:p>
          <a:p>
            <a:pPr indent="444500" algn="ctr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расходования средств краевого бюджета в 2023 году и плановом периоде 2024 и 2025 годов является достижение национальных целей развития на период до 2030 года, определенных Указом Президента РФ от 21.07.2020 № 474 «О национальных целях развития Российской Федерации на период до 2030 года»,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реализации региональных проектов, направленных на достижение соответствующих результатов реализации федеральных проектов, ориентированных на достижение целей и показателей национальных проектов.</a:t>
            </a:r>
          </a:p>
          <a:p>
            <a:pPr indent="4445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ассигнований на эти цели в будущем году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 573,5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72074" y="2881298"/>
            <a:ext cx="150019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571744" y="3238488"/>
            <a:ext cx="2357454" cy="792088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00636" y="3238488"/>
            <a:ext cx="1714512" cy="7920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4950" y="5167314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14950" y="5953132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86388" y="6953264"/>
            <a:ext cx="1428760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3429000" y="5238752"/>
            <a:ext cx="1440160" cy="44629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500438" y="6024570"/>
            <a:ext cx="1330114" cy="45256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343,7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3571876" y="6953264"/>
            <a:ext cx="1474127" cy="57606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28" y="5310190"/>
            <a:ext cx="2962588" cy="500067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85728" y="5381628"/>
            <a:ext cx="2952898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«Культурная среда»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7166" y="5953132"/>
            <a:ext cx="2891150" cy="500067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57166" y="6024570"/>
            <a:ext cx="2928958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«Чистая страна»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7166" y="6667512"/>
            <a:ext cx="2962588" cy="92869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57166" y="6738950"/>
            <a:ext cx="2928958" cy="7817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«Финансовая поддержка семей при рождении детей</a:t>
            </a: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85728" y="4310058"/>
            <a:ext cx="2953468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429000" y="4452934"/>
            <a:ext cx="1440160" cy="44629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159,8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43512" y="4310058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8" y="8024834"/>
            <a:ext cx="2962588" cy="114300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57166" y="8096272"/>
            <a:ext cx="2857520" cy="10033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«Патриотическое воспитание граждан Российской Федерации</a:t>
            </a: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14950" y="8310586"/>
            <a:ext cx="1428760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571876" y="8310586"/>
            <a:ext cx="1474127" cy="57606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2,0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0" y="-190536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из регионального (краевого) бюджета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72074" y="145253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latin typeface="Arial" charset="0"/>
              </a:rPr>
              <a:t>млн.рублей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4" y="2024042"/>
          <a:ext cx="6858024" cy="592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727"/>
                <a:gridCol w="1253731"/>
                <a:gridCol w="1086566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 сумма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отрасли культуры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54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 семьям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7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 свалок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8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антитеррористических мероприятий в образовательных организациях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8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Содержание, благоустройство и ремонт объектов курортной инфраструктуры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8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школьных систем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8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современной городской среды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000"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Ставропольского края в 2022 году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классифицируются по: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12-ти разделам бюджетной классификации;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11-ти главным распорядителям бюджетных средств;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14-ти муниципальным программам.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2023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-285776" y="1595414"/>
          <a:ext cx="8815388" cy="6878638"/>
        </p:xfrm>
        <a:graphic>
          <a:graphicData uri="http://schemas.openxmlformats.org/presentationml/2006/ole">
            <p:oleObj spid="_x0000_s7170" name="Worksheet" r:id="rId3" imgW="7896257" imgH="616270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2024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14290" y="1881170"/>
          <a:ext cx="9787006" cy="7589841"/>
        </p:xfrm>
        <a:graphic>
          <a:graphicData uri="http://schemas.openxmlformats.org/presentationml/2006/ole">
            <p:oleObj spid="_x0000_s8195" name="Worksheet" r:id="rId3" imgW="8772429" imgH="61054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22" name="Picture 2" descr="https://stv24.tv/wp-content/uploads/2020/04/30/4b4943c2-73aa-4ecd-a749-b5869efbf0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80968"/>
            <a:ext cx="5357850" cy="36877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" name="Picture 2" descr="https://sevkavportal.ru/media/k2/items/cache/f284d236d892725c37659398ed7f1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5953132"/>
            <a:ext cx="2714644" cy="3620656"/>
          </a:xfrm>
          <a:prstGeom prst="rect">
            <a:avLst/>
          </a:prstGeom>
          <a:noFill/>
        </p:spPr>
      </p:pic>
      <p:pic>
        <p:nvPicPr>
          <p:cNvPr id="55298" name="Picture 2" descr="https://zheleznovodsk.sutochno.ru/doc/images/galleries/180/zhelezn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494" y="4024310"/>
            <a:ext cx="3033467" cy="2039745"/>
          </a:xfrm>
          <a:prstGeom prst="rect">
            <a:avLst/>
          </a:prstGeom>
          <a:noFill/>
        </p:spPr>
      </p:pic>
      <p:pic>
        <p:nvPicPr>
          <p:cNvPr id="5" name="Picture 2" descr="В Курортном озере Железноводска замечена гигантская череп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10" y="5905594"/>
            <a:ext cx="2765644" cy="3690878"/>
          </a:xfrm>
          <a:prstGeom prst="rect">
            <a:avLst/>
          </a:prstGeom>
          <a:noFill/>
        </p:spPr>
      </p:pic>
      <p:pic>
        <p:nvPicPr>
          <p:cNvPr id="3" name="Picture 2" descr="https://zheleznovodsk.sutochno.ru/doc/images/galleries/180/zhelez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725" y="4024306"/>
            <a:ext cx="2938117" cy="197563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10310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2025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-214338" y="2095480"/>
          <a:ext cx="8040688" cy="6364289"/>
        </p:xfrm>
        <a:graphic>
          <a:graphicData uri="http://schemas.openxmlformats.org/presentationml/2006/ole">
            <p:oleObj spid="_x0000_s9219" name="Worksheet" r:id="rId3" imgW="7220090" imgH="50672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городе-курорте Железноводске Ставропольского края осуществляют свою деятельность 29 муниципальных образовательных учреждений, в том числе: 15 дошкольных образовательных учреждений, 5 учреждений дополнительного образования детей, 9 общеобразовательных учреждений.</a:t>
            </a:r>
          </a:p>
          <a:p>
            <a:pPr indent="450850" algn="just" eaLnBrk="1" hangingPunct="1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расходов по отрасли связано  с выделением дополнительных средств на реализацию Указов Президента Российской Федерации, направленных на повышение оплаты труда педагогическим работникам образовательных организаций в целях достижения показателей средней заработной платы, установленных «дорожной картой» в соответствии с распоряжением Правительства Ставропольского края от 01 марта 2013 года № 52-рп; повышение минимального размера оплаты труда; на повышение оплаты труда категорий работников бюджетной сферы, которые не попадают под действие указов Президента Российской Федерации.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659607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667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12"/>
          <p:cNvGraphicFramePr>
            <a:graphicFrameLocks noGrp="1" noChangeAspect="1"/>
          </p:cNvGraphicFramePr>
          <p:nvPr/>
        </p:nvGraphicFramePr>
        <p:xfrm>
          <a:off x="0" y="6310322"/>
          <a:ext cx="6858000" cy="3595678"/>
        </p:xfrm>
        <a:graphic>
          <a:graphicData uri="http://schemas.openxmlformats.org/presentationml/2006/ole">
            <p:oleObj spid="_x0000_s11266" name="Worksheet" r:id="rId3" imgW="6134125" imgH="2933632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7828" y="5738820"/>
            <a:ext cx="1293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8990" y="1381100"/>
            <a:ext cx="60689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cs typeface="Times New Roman" pitchFamily="18" charset="0"/>
              </a:rPr>
              <a:t>Структура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расходов бюджета по образованию в </a:t>
            </a:r>
            <a:r>
              <a:rPr lang="ru-RU" sz="1600" b="1" dirty="0" smtClean="0">
                <a:cs typeface="Times New Roman" pitchFamily="18" charset="0"/>
              </a:rPr>
              <a:t>2021-2025 </a:t>
            </a:r>
            <a:r>
              <a:rPr lang="ru-RU" sz="1600" b="1" dirty="0">
                <a:cs typeface="Times New Roman" pitchFamily="18" charset="0"/>
              </a:rPr>
              <a:t>годах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952606"/>
          <a:ext cx="6858001" cy="427263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653141"/>
                <a:gridCol w="2041071"/>
                <a:gridCol w="624174"/>
                <a:gridCol w="737419"/>
                <a:gridCol w="884904"/>
                <a:gridCol w="884904"/>
                <a:gridCol w="1032388"/>
              </a:tblGrid>
              <a:tr h="3137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797,83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702,34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699,24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296,99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297,85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298,86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8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274,03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370,90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306,77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307,27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110,75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78,52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73,91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9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13,29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13,29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13,30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lnSpc>
                <a:spcPct val="15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 городе-курорте Железноводске Ставропольского края действует 15 дошкольных образовательных учреждений - детских садов, в которых обучается 2 696 детей.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57826" y="1381100"/>
            <a:ext cx="1293813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 smtClean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/>
        </p:nvGraphicFramePr>
        <p:xfrm>
          <a:off x="0" y="1881166"/>
          <a:ext cx="6858000" cy="3214709"/>
        </p:xfrm>
        <a:graphic>
          <a:graphicData uri="http://schemas.openxmlformats.org/presentationml/2006/ole">
            <p:oleObj spid="_x0000_s12291" name="Worksheet" r:id="rId3" imgW="6162567" imgH="2028927" progId="Excel.Sheet.8">
              <p:embed/>
            </p:oleObj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81168"/>
          <a:ext cx="6858000" cy="414340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142984"/>
                <a:gridCol w="1371625"/>
                <a:gridCol w="609602"/>
                <a:gridCol w="990604"/>
                <a:gridCol w="885821"/>
                <a:gridCol w="942986"/>
                <a:gridCol w="914378"/>
              </a:tblGrid>
              <a:tr h="127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5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Общеобра-зовательные школы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5262чел.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5 385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5 520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47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дополни-тельного образования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2325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2 479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1 268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88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7 864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6 788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библиотечная централизованная система, Пушкинская галерея, Городской Дворец культуры.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2" y="3809992"/>
          <a:ext cx="6572296" cy="36941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4175"/>
                <a:gridCol w="1564833"/>
                <a:gridCol w="704175"/>
                <a:gridCol w="986032"/>
                <a:gridCol w="871027"/>
                <a:gridCol w="871027"/>
                <a:gridCol w="871027"/>
              </a:tblGrid>
              <a:tr h="500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75,62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55,93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56,27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56,78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0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48,52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94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7,32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7,75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8,13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57" y="2825040"/>
            <a:ext cx="604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2021-2025 годах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1" indent="37465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объема расходов в 2023 связано с увеличением в 2023 году расходов на заработную плату работников муниципальных учреждений культуры, подпадающих под действие майских указов Президента Российской Федерации, исходя из значения среднемесячного дохода от трудовой деятельности в 2022 году, а так же в связи с индексацией  с 01 июля 2022 года на 10 процентов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142852" y="5167314"/>
          <a:ext cx="6572296" cy="3551238"/>
        </p:xfrm>
        <a:graphic>
          <a:graphicData uri="http://schemas.openxmlformats.org/presentationml/2006/ole">
            <p:oleObj spid="_x0000_s14338" name="Worksheet" r:id="rId3" imgW="5905373" imgH="2781164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3512" y="4095744"/>
            <a:ext cx="1293813" cy="246221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8667776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09530"/>
            <a:ext cx="6858000" cy="10453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Культуру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0" y="3455988"/>
          <a:ext cx="6857999" cy="2540000"/>
        </p:xfrm>
        <a:graphic>
          <a:graphicData uri="http://schemas.openxmlformats.org/presentationml/2006/ole">
            <p:oleObj spid="_x0000_s15363" name="Worksheet" r:id="rId3" imgW="5953080" imgH="2276611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636" y="2881298"/>
            <a:ext cx="1293813" cy="276999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 smtClean="0"/>
              <a:t>тыс.рублей</a:t>
            </a:r>
            <a:endParaRPr lang="ru-RU" sz="1800" b="1" i="1" dirty="0"/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852490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274" y="1381101"/>
            <a:ext cx="64164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cs typeface="Times New Roman" pitchFamily="18" charset="0"/>
              </a:rPr>
              <a:t>2021-2025годах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2" y="2452673"/>
          <a:ext cx="6858002" cy="48141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4863"/>
                <a:gridCol w="1439693"/>
                <a:gridCol w="991783"/>
                <a:gridCol w="890650"/>
                <a:gridCol w="979714"/>
                <a:gridCol w="924067"/>
                <a:gridCol w="857232"/>
              </a:tblGrid>
              <a:tr h="6479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     (млн.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94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478,46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517,31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377,99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297,32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287,254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40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193,17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191,32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1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266,46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304,73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159,83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8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310586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На уменьшение объемов расходов в 2023 году повлияло отсутствие субвенции на ежемесячную выплату в связи с рождением (усыновлением) первого ребенка, и субвенции на выплаты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лицами), в соответствии с Федеральным законом от 19 мая 1995 года № 81-ФЗ «О государственных пособиях гражданам, имеющим детей».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0" name="Object 12"/>
          <p:cNvGraphicFramePr>
            <a:graphicFrameLocks noGrp="1" noChangeAspect="1"/>
          </p:cNvGraphicFramePr>
          <p:nvPr/>
        </p:nvGraphicFramePr>
        <p:xfrm>
          <a:off x="0" y="3952868"/>
          <a:ext cx="6858000" cy="4857784"/>
        </p:xfrm>
        <a:graphic>
          <a:graphicData uri="http://schemas.openxmlformats.org/presentationml/2006/ole">
            <p:oleObj spid="_x0000_s53250" name="Worksheet" r:id="rId3" imgW="5486400" imgH="2543277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638" y="4667250"/>
            <a:ext cx="129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18" y="4595810"/>
            <a:ext cx="5715040" cy="364333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833478"/>
            <a:ext cx="6858000" cy="110014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3952868"/>
            <a:ext cx="3214710" cy="12620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8" y="6167446"/>
            <a:ext cx="6357982" cy="100010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6" y="3881430"/>
            <a:ext cx="2357454" cy="12858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23914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14952" y="2309794"/>
            <a:ext cx="129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рублей</a:t>
            </a:r>
          </a:p>
        </p:txBody>
      </p:sp>
      <p:graphicFrame>
        <p:nvGraphicFramePr>
          <p:cNvPr id="54277" name="Object 3"/>
          <p:cNvGraphicFramePr>
            <a:graphicFrameLocks noGrp="1" noChangeAspect="1"/>
          </p:cNvGraphicFramePr>
          <p:nvPr/>
        </p:nvGraphicFramePr>
        <p:xfrm>
          <a:off x="214290" y="2595546"/>
          <a:ext cx="6500858" cy="5964237"/>
        </p:xfrm>
        <a:graphic>
          <a:graphicData uri="http://schemas.openxmlformats.org/presentationml/2006/ole">
            <p:oleObj spid="_x0000_s54277" name="Worksheet" r:id="rId3" imgW="5324622" imgH="4448209" progId="Excel.Sheet.8">
              <p:embed/>
            </p:oleObj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меры социальной поддержки населения в 2023 году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2473632"/>
              </p:ext>
            </p:extLst>
          </p:nvPr>
        </p:nvGraphicFramePr>
        <p:xfrm>
          <a:off x="642918" y="3024174"/>
          <a:ext cx="5786478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071810" y="4738686"/>
            <a:ext cx="1152000" cy="1151999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337,6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643050" y="3667115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2"/>
          <p:cNvGrpSpPr/>
          <p:nvPr/>
        </p:nvGrpSpPr>
        <p:grpSpPr>
          <a:xfrm>
            <a:off x="214291" y="1381104"/>
            <a:ext cx="2214578" cy="2214577"/>
            <a:chOff x="103307" y="2564904"/>
            <a:chExt cx="2092429" cy="15121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307" y="2857582"/>
              <a:ext cx="2081088" cy="378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134,9</a:t>
              </a:r>
              <a:endParaRPr lang="ru-RU" dirty="0"/>
            </a:p>
          </p:txBody>
        </p:sp>
      </p:grpSp>
      <p:grpSp>
        <p:nvGrpSpPr>
          <p:cNvPr id="15" name="Группа 25"/>
          <p:cNvGrpSpPr/>
          <p:nvPr/>
        </p:nvGrpSpPr>
        <p:grpSpPr>
          <a:xfrm>
            <a:off x="4000504" y="5087330"/>
            <a:ext cx="1294434" cy="1294435"/>
            <a:chOff x="4151784" y="3429000"/>
            <a:chExt cx="1440160" cy="10801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43%</a:t>
              </a:r>
            </a:p>
          </p:txBody>
        </p:sp>
        <p:grpSp>
          <p:nvGrpSpPr>
            <p:cNvPr id="17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2" name="Группа 13"/>
          <p:cNvGrpSpPr/>
          <p:nvPr/>
        </p:nvGrpSpPr>
        <p:grpSpPr>
          <a:xfrm>
            <a:off x="928672" y="7810520"/>
            <a:ext cx="2081846" cy="1540800"/>
            <a:chOff x="171004" y="4754736"/>
            <a:chExt cx="2268000" cy="1540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8664" y="4856460"/>
              <a:ext cx="208108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53,9</a:t>
              </a:r>
              <a:endParaRPr lang="ru-RU" dirty="0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607466" y="7917679"/>
            <a:ext cx="1285883" cy="500066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4"/>
          <p:cNvGrpSpPr/>
          <p:nvPr/>
        </p:nvGrpSpPr>
        <p:grpSpPr>
          <a:xfrm>
            <a:off x="2714620" y="6667512"/>
            <a:ext cx="962918" cy="825642"/>
            <a:chOff x="5189125" y="5555686"/>
            <a:chExt cx="952507" cy="8256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16%</a:t>
              </a:r>
            </a:p>
          </p:txBody>
        </p:sp>
        <p:grpSp>
          <p:nvGrpSpPr>
            <p:cNvPr id="29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3" name="Группа 45"/>
          <p:cNvGrpSpPr/>
          <p:nvPr/>
        </p:nvGrpSpPr>
        <p:grpSpPr>
          <a:xfrm>
            <a:off x="4348204" y="1309662"/>
            <a:ext cx="2509799" cy="2246084"/>
            <a:chOff x="132904" y="4754736"/>
            <a:chExt cx="2081088" cy="151216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2904" y="4856460"/>
              <a:ext cx="2081088" cy="683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145,2</a:t>
              </a:r>
              <a:endParaRPr lang="ru-RU" dirty="0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4857760" y="3597266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22"/>
          <p:cNvGrpSpPr/>
          <p:nvPr/>
        </p:nvGrpSpPr>
        <p:grpSpPr>
          <a:xfrm>
            <a:off x="2000240" y="4810128"/>
            <a:ext cx="1009476" cy="1285883"/>
            <a:chOff x="6763979" y="3789040"/>
            <a:chExt cx="1060216" cy="106708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40%</a:t>
              </a:r>
            </a:p>
          </p:txBody>
        </p:sp>
        <p:grpSp>
          <p:nvGrpSpPr>
            <p:cNvPr id="40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7" name="Группа 39"/>
          <p:cNvGrpSpPr/>
          <p:nvPr/>
        </p:nvGrpSpPr>
        <p:grpSpPr>
          <a:xfrm>
            <a:off x="4429135" y="7953396"/>
            <a:ext cx="2081089" cy="1309824"/>
            <a:chOff x="132904" y="4754735"/>
            <a:chExt cx="2081088" cy="151216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71004" y="4754735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32904" y="4856459"/>
              <a:ext cx="2081088" cy="639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3,6</a:t>
              </a:r>
              <a:endParaRPr lang="ru-RU" dirty="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3786190" y="7881958"/>
            <a:ext cx="928694" cy="357190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23"/>
          <p:cNvGrpSpPr/>
          <p:nvPr/>
        </p:nvGrpSpPr>
        <p:grpSpPr>
          <a:xfrm>
            <a:off x="3643316" y="7054173"/>
            <a:ext cx="433119" cy="470599"/>
            <a:chOff x="6096001" y="5805265"/>
            <a:chExt cx="577492" cy="470598"/>
          </a:xfrm>
        </p:grpSpPr>
        <p:sp>
          <p:nvSpPr>
            <p:cNvPr id="53" name="Овал 52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4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инвалидов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инвалидов в 2023 году и плановом периоде 2024-2025 г.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142853" y="3524241"/>
          <a:ext cx="6500857" cy="3714775"/>
        </p:xfrm>
        <a:graphic>
          <a:graphicData uri="http://schemas.openxmlformats.org/drawingml/2006/table">
            <a:tbl>
              <a:tblPr/>
              <a:tblGrid>
                <a:gridCol w="1679997"/>
                <a:gridCol w="876520"/>
                <a:gridCol w="811397"/>
                <a:gridCol w="861559"/>
                <a:gridCol w="704913"/>
                <a:gridCol w="836038"/>
                <a:gridCol w="730433"/>
              </a:tblGrid>
              <a:tr h="817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Объем 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600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939,50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11,26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939,50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939,50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отдельных категорий граждан (ветеранов, пенсионеров и других категорий населения) в 2023 году и плановом период е 2024-2025 гг.</a:t>
            </a: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2095480"/>
          <a:ext cx="6429420" cy="6041659"/>
        </p:xfrm>
        <a:graphic>
          <a:graphicData uri="http://schemas.openxmlformats.org/drawingml/2006/table">
            <a:tbl>
              <a:tblPr/>
              <a:tblGrid>
                <a:gridCol w="1404126"/>
                <a:gridCol w="1256323"/>
                <a:gridCol w="709418"/>
                <a:gridCol w="768610"/>
                <a:gridCol w="739014"/>
                <a:gridCol w="739014"/>
                <a:gridCol w="812915"/>
              </a:tblGrid>
              <a:tr h="1552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626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и труженикам тыла;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2609 человек на 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1789,28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53 933,86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53351,25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51689,27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10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Ставропольского края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1919 человек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 1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40583,25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3152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68 человек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 1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1479,95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1479,95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1479,95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10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семьям погибших ветеранов боевых действий;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 человек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 1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926,16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78,84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926,16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78,84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926,16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78,84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9649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280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2023 год и плановый период 2024-2025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1452538"/>
          <a:ext cx="6357982" cy="7225665"/>
        </p:xfrm>
        <a:graphic>
          <a:graphicData uri="http://schemas.openxmlformats.org/drawingml/2006/table">
            <a:tbl>
              <a:tblPr/>
              <a:tblGrid>
                <a:gridCol w="1214424"/>
                <a:gridCol w="928694"/>
                <a:gridCol w="1000132"/>
                <a:gridCol w="785840"/>
                <a:gridCol w="857234"/>
                <a:gridCol w="785840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2 510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31 134,15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31 130,32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31 130,32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640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41,69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39,72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21,92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1920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15109,46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21,55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3246,74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3326,63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2023 год и плановый период 2024-2025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80" y="1666852"/>
          <a:ext cx="5929354" cy="5213042"/>
        </p:xfrm>
        <a:graphic>
          <a:graphicData uri="http://schemas.openxmlformats.org/drawingml/2006/table">
            <a:tbl>
              <a:tblPr/>
              <a:tblGrid>
                <a:gridCol w="1428760"/>
                <a:gridCol w="785818"/>
                <a:gridCol w="714380"/>
                <a:gridCol w="785818"/>
                <a:gridCol w="785818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субсидии на оплату жилого помещения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коммунальных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1103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28975,96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28975,96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28975,96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8599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, спортивной одежды и обуви и школьных принадлежностей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785 </a:t>
                      </a: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заяви-телей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Разовая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выплата-5200,00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4412,41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4588,90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4772,46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52476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2023 год и плановый период 2024-2025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53"/>
          <a:ext cx="5929354" cy="6454775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714380"/>
                <a:gridCol w="642942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Получа-телей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ежемесячного пособия на ребенка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1370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17098,18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17796,31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18500,28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70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выплата многодетным семьям;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615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2262,63,00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17864,10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19695,05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21710,07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ежегодного социального пособия на проезд учащимся (студентам)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1458,63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29,54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30,72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31,95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183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12152,00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26948,58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17066,73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6916,01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выполнение переданных полномочий субъектов РФ (осуществление ежемесячных выплат от 3 до 7 лет включительно)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935 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62093,02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6970,56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6970,56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0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99059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2023 год и плановый период 2024-2025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0" y="1670052"/>
          <a:ext cx="6500860" cy="3517248"/>
        </p:xfrm>
        <a:graphic>
          <a:graphicData uri="http://schemas.openxmlformats.org/drawingml/2006/table">
            <a:tbl>
              <a:tblPr/>
              <a:tblGrid>
                <a:gridCol w="1958089"/>
                <a:gridCol w="783236"/>
                <a:gridCol w="759137"/>
                <a:gridCol w="642942"/>
                <a:gridCol w="790983"/>
                <a:gridCol w="704913"/>
                <a:gridCol w="861560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гражданам РФ родившимся на территории СССР 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1844 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7000,00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15848,41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14977,70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14106,98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меры социальной поддержки в виде доп. Компенсации расходов на оплату жилых помещений участникам ВОВ;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человека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254,30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254,30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254,30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0" y="766764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9667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  <a:p>
            <a:pPr indent="450850" algn="just" eaLnBrk="1" hangingPunct="1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физической культуре и спорту в 2021-2025 годах.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20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8" y="4024306"/>
          <a:ext cx="6357983" cy="400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0034"/>
                <a:gridCol w="1390869"/>
                <a:gridCol w="682146"/>
                <a:gridCol w="833734"/>
                <a:gridCol w="786689"/>
                <a:gridCol w="880779"/>
                <a:gridCol w="833732"/>
              </a:tblGrid>
              <a:tr h="6017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9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22,66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22,77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22,88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19,26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19,67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19,78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19,89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85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20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3512" y="1238227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/>
        </p:nvGraphicFramePr>
        <p:xfrm>
          <a:off x="214290" y="6953264"/>
          <a:ext cx="6454775" cy="2000264"/>
        </p:xfrm>
        <a:graphic>
          <a:graphicData uri="http://schemas.openxmlformats.org/presentationml/2006/ole">
            <p:oleObj spid="_x0000_s57347" name="Worksheet" r:id="rId3" imgW="5781822" imgH="1400073" progId="Excel.Sheet.8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86389" y="6381761"/>
            <a:ext cx="1293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/>
              <a:t>тыс.рублей</a:t>
            </a:r>
            <a:endParaRPr lang="ru-RU" sz="1600" b="1" i="1" dirty="0"/>
          </a:p>
        </p:txBody>
      </p:sp>
      <p:graphicFrame>
        <p:nvGraphicFramePr>
          <p:cNvPr id="56322" name="Object 12"/>
          <p:cNvGraphicFramePr>
            <a:graphicFrameLocks noGrp="1" noChangeAspect="1"/>
          </p:cNvGraphicFramePr>
          <p:nvPr/>
        </p:nvGraphicFramePr>
        <p:xfrm>
          <a:off x="212726" y="1073151"/>
          <a:ext cx="6251575" cy="3838575"/>
        </p:xfrm>
        <a:graphic>
          <a:graphicData uri="http://schemas.openxmlformats.org/presentationml/2006/ole">
            <p:oleObj spid="_x0000_s57346" name="Worksheet" r:id="rId4" imgW="3295510" imgH="20194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доходы, поступающие в бюджет города Железноводска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71" y="2952738"/>
            <a:ext cx="1000132" cy="4714908"/>
          </a:xfrm>
          <a:prstGeom prst="roundRect">
            <a:avLst>
              <a:gd name="adj" fmla="val 10513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ГОРОДА ЖЕЛЕЗНОВОДСКА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92" y="2952736"/>
            <a:ext cx="4143404" cy="92869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marL="92075" indent="-92075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92" y="4095744"/>
            <a:ext cx="4143404" cy="114300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государственная пошлина 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акцизы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92" y="5381629"/>
            <a:ext cx="4143404" cy="209165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налог, взимаемый в связи с применением патентной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 единый сельскохозяйственный налог</a:t>
            </a: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52490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работников  муниципальных учреждений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3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86388" y="1452538"/>
            <a:ext cx="1370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i="1" dirty="0" smtClean="0">
                <a:latin typeface="Arial" charset="0"/>
              </a:rPr>
              <a:t>млн.рублей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28605" y="2738423"/>
          <a:ext cx="6072229" cy="2071703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017744"/>
                <a:gridCol w="1053035"/>
                <a:gridCol w="1003102"/>
                <a:gridCol w="1030140"/>
                <a:gridCol w="968208"/>
              </a:tblGrid>
              <a:tr h="79022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81476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600" b="1" kern="1200" spc="-2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785927" y="2024043"/>
            <a:ext cx="3500462" cy="41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категории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="" xmlns:p14="http://schemas.microsoft.com/office/powerpoint/2010/main" val="3396452534"/>
              </p:ext>
            </p:extLst>
          </p:nvPr>
        </p:nvGraphicFramePr>
        <p:xfrm>
          <a:off x="1071546" y="6024571"/>
          <a:ext cx="5500726" cy="113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Прямоугольник 45"/>
          <p:cNvSpPr/>
          <p:nvPr>
            <p:custDataLst>
              <p:tags r:id="rId1"/>
            </p:custDataLst>
          </p:nvPr>
        </p:nvSpPr>
        <p:spPr>
          <a:xfrm>
            <a:off x="2714620" y="5453067"/>
            <a:ext cx="1785950" cy="360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МРОТ, руб.</a:t>
            </a:r>
          </a:p>
        </p:txBody>
      </p:sp>
      <p:sp>
        <p:nvSpPr>
          <p:cNvPr id="47" name="Прямоугольник 46"/>
          <p:cNvSpPr/>
          <p:nvPr>
            <p:custDataLst>
              <p:tags r:id="rId2"/>
            </p:custDataLst>
          </p:nvPr>
        </p:nvSpPr>
        <p:spPr>
          <a:xfrm>
            <a:off x="2214554" y="7310455"/>
            <a:ext cx="393035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оплаты труда работников бюджетной сферы  размере 10,0%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C:\Users\ZhSuNA\Pictures\fss15256691929847878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0" y="8453462"/>
            <a:ext cx="1857388" cy="1452538"/>
          </a:xfrm>
          <a:prstGeom prst="rect">
            <a:avLst/>
          </a:prstGeom>
          <a:noFill/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071943" y="6596074"/>
            <a:ext cx="81945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16 242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1107505" y="4520952"/>
            <a:ext cx="30963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29200" y="1568624"/>
            <a:ext cx="1111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cs typeface="Times New Roman" pitchFamily="18" charset="0"/>
              </a:rPr>
              <a:t>млн.рублей</a:t>
            </a:r>
          </a:p>
        </p:txBody>
      </p:sp>
      <p:sp>
        <p:nvSpPr>
          <p:cNvPr id="18" name="Скругленный прямоугольник 17"/>
          <p:cNvSpPr/>
          <p:nvPr>
            <p:custDataLst>
              <p:tags r:id="rId1"/>
            </p:custDataLst>
          </p:nvPr>
        </p:nvSpPr>
        <p:spPr>
          <a:xfrm>
            <a:off x="332656" y="3440832"/>
            <a:ext cx="1895163" cy="115212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>
            <p:custDataLst>
              <p:tags r:id="rId2"/>
            </p:custDataLst>
          </p:nvPr>
        </p:nvSpPr>
        <p:spPr>
          <a:xfrm>
            <a:off x="332657" y="3575061"/>
            <a:ext cx="1895162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>
            <p:custDataLst>
              <p:tags r:id="rId3"/>
            </p:custDataLst>
          </p:nvPr>
        </p:nvSpPr>
        <p:spPr>
          <a:xfrm>
            <a:off x="404664" y="4016896"/>
            <a:ext cx="1683378" cy="391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37,4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>
            <p:custDataLst>
              <p:tags r:id="rId4"/>
            </p:custDataLst>
          </p:nvPr>
        </p:nvSpPr>
        <p:spPr>
          <a:xfrm>
            <a:off x="4509120" y="3368824"/>
            <a:ext cx="2060848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4437112" y="3258924"/>
            <a:ext cx="208823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благоустройство объектов курортной инфраструктуры</a:t>
            </a:r>
            <a:endParaRPr lang="ru-RU" sz="1500" b="1" dirty="0"/>
          </a:p>
        </p:txBody>
      </p:sp>
      <p:sp>
        <p:nvSpPr>
          <p:cNvPr id="28" name="Скругленный прямоугольник 27"/>
          <p:cNvSpPr/>
          <p:nvPr>
            <p:custDataLst>
              <p:tags r:id="rId6"/>
            </p:custDataLst>
          </p:nvPr>
        </p:nvSpPr>
        <p:spPr>
          <a:xfrm>
            <a:off x="4667386" y="4376936"/>
            <a:ext cx="1683378" cy="43204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13,7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0648" y="4953000"/>
            <a:ext cx="1944216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0648" y="5025008"/>
            <a:ext cx="1944216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территории города и курортной зоны</a:t>
            </a:r>
            <a:endParaRPr lang="ru-RU" sz="15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4663" y="5817096"/>
            <a:ext cx="1683378" cy="36004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/>
              <a:t>21,0</a:t>
            </a:r>
            <a:endParaRPr lang="ru-RU" sz="2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5144" y="4880992"/>
            <a:ext cx="1800200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3246" y="5662494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27,6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20888" y="5817096"/>
            <a:ext cx="2088232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916832" y="5817096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Субсидия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на выполнение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муниципального задания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МБУ «Курортный парк»</a:t>
            </a:r>
            <a:endParaRPr lang="ru-RU" sz="15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26861" y="6897216"/>
            <a:ext cx="1683378" cy="43204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51,4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2621413" y="3414688"/>
            <a:ext cx="1599675" cy="1025447"/>
            <a:chOff x="3280593" y="1837348"/>
            <a:chExt cx="2577739" cy="1392963"/>
          </a:xfrm>
          <a:solidFill>
            <a:schemeClr val="accent5">
              <a:lumMod val="50000"/>
            </a:schemeClr>
          </a:solidFill>
        </p:grpSpPr>
        <p:sp>
          <p:nvSpPr>
            <p:cNvPr id="38" name="Скругленный прямоугольник 37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401,1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>
            <a:off x="3429000" y="4520952"/>
            <a:ext cx="36004" cy="129614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276872" y="3224808"/>
            <a:ext cx="360040" cy="64807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204864" y="4232920"/>
            <a:ext cx="504056" cy="72008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6" idx="1"/>
          </p:cNvCxnSpPr>
          <p:nvPr/>
        </p:nvCxnSpPr>
        <p:spPr>
          <a:xfrm>
            <a:off x="4077072" y="3296816"/>
            <a:ext cx="432048" cy="710323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149080" y="4304928"/>
            <a:ext cx="504056" cy="79208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3" descr="http://www.saratovmer.ru/files/data/images/NEWS/2018/3147746dd9635b3444e7565294fd95c6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3AEE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8481392"/>
            <a:ext cx="6858000" cy="1700808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>
            <p:custDataLst>
              <p:tags r:id="rId7"/>
            </p:custDataLst>
          </p:nvPr>
        </p:nvSpPr>
        <p:spPr>
          <a:xfrm>
            <a:off x="2348880" y="2144689"/>
            <a:ext cx="2039179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>
            <p:custDataLst>
              <p:tags r:id="rId8"/>
            </p:custDataLst>
          </p:nvPr>
        </p:nvSpPr>
        <p:spPr>
          <a:xfrm>
            <a:off x="332656" y="7185248"/>
            <a:ext cx="2327211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>
            <p:custDataLst>
              <p:tags r:id="rId9"/>
            </p:custDataLst>
          </p:nvPr>
        </p:nvSpPr>
        <p:spPr>
          <a:xfrm>
            <a:off x="4293096" y="7185248"/>
            <a:ext cx="2160240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>
            <p:custDataLst>
              <p:tags r:id="rId10"/>
            </p:custDataLst>
          </p:nvPr>
        </p:nvSpPr>
        <p:spPr>
          <a:xfrm>
            <a:off x="2564904" y="2720753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46,1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>
            <p:custDataLst>
              <p:tags r:id="rId11"/>
            </p:custDataLst>
          </p:nvPr>
        </p:nvSpPr>
        <p:spPr>
          <a:xfrm>
            <a:off x="908720" y="797733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159,8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>
            <p:custDataLst>
              <p:tags r:id="rId12"/>
            </p:custDataLst>
          </p:nvPr>
        </p:nvSpPr>
        <p:spPr>
          <a:xfrm>
            <a:off x="4509120" y="7977336"/>
            <a:ext cx="187220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44,1</a:t>
            </a:r>
            <a:endParaRPr lang="ru-RU" b="1" dirty="0"/>
          </a:p>
        </p:txBody>
      </p:sp>
      <p:sp>
        <p:nvSpPr>
          <p:cNvPr id="52" name="Прямоугольник 51"/>
          <p:cNvSpPr/>
          <p:nvPr>
            <p:custDataLst>
              <p:tags r:id="rId13"/>
            </p:custDataLst>
          </p:nvPr>
        </p:nvSpPr>
        <p:spPr>
          <a:xfrm>
            <a:off x="2204864" y="2144688"/>
            <a:ext cx="23042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Развитие курортной инфраструктуры</a:t>
            </a:r>
            <a:endParaRPr lang="ru-RU" sz="1500" b="1" dirty="0"/>
          </a:p>
        </p:txBody>
      </p:sp>
      <p:sp>
        <p:nvSpPr>
          <p:cNvPr id="53" name="Прямоугольник 52"/>
          <p:cNvSpPr/>
          <p:nvPr>
            <p:custDataLst>
              <p:tags r:id="rId14"/>
            </p:custDataLst>
          </p:nvPr>
        </p:nvSpPr>
        <p:spPr>
          <a:xfrm>
            <a:off x="188640" y="7213848"/>
            <a:ext cx="273630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Благоустройство  общественных территорий   сквер «Капка» </a:t>
            </a:r>
            <a:endParaRPr lang="ru-RU" sz="1500" b="1" dirty="0"/>
          </a:p>
        </p:txBody>
      </p:sp>
      <p:sp>
        <p:nvSpPr>
          <p:cNvPr id="54" name="Прямоугольник 53"/>
          <p:cNvSpPr/>
          <p:nvPr>
            <p:custDataLst>
              <p:tags r:id="rId15"/>
            </p:custDataLst>
          </p:nvPr>
        </p:nvSpPr>
        <p:spPr>
          <a:xfrm>
            <a:off x="4293096" y="7329264"/>
            <a:ext cx="216024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 по содержанию города </a:t>
            </a:r>
            <a:endParaRPr lang="ru-RU" sz="15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1988840" y="4376936"/>
            <a:ext cx="864096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005064" y="4376936"/>
            <a:ext cx="1008112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725144" y="4953000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Выполнение инженерных изысканий </a:t>
            </a:r>
            <a:endParaRPr lang="ru-RU" sz="15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92696" y="34448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Благоустройство и содержание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cs typeface="Times New Roman" pitchFamily="18" charset="0"/>
              </a:rPr>
              <a:t>на 2023 год</a:t>
            </a:r>
            <a:endParaRPr lang="ru-RU" alt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SuNA\Pictures\97-978348_progressive-programs-family-house-icon-png.png"/>
          <p:cNvPicPr>
            <a:picLocks noChangeAspect="1" noChangeArrowheads="1"/>
          </p:cNvPicPr>
          <p:nvPr/>
        </p:nvPicPr>
        <p:blipFill>
          <a:blip r:embed="rId6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000852" cy="96679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6" name="Скругленный прямоугольник 75"/>
          <p:cNvSpPr/>
          <p:nvPr>
            <p:custDataLst>
              <p:tags r:id="rId1"/>
            </p:custDataLst>
          </p:nvPr>
        </p:nvSpPr>
        <p:spPr>
          <a:xfrm>
            <a:off x="5357826" y="4524372"/>
            <a:ext cx="1190297" cy="555848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6858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Обеспечение жильем молодых семей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2"/>
            </p:custDataLst>
          </p:nvPr>
        </p:nvSpPr>
        <p:spPr>
          <a:xfrm>
            <a:off x="0" y="4524372"/>
            <a:ext cx="1308538" cy="485811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>
            <p:custDataLst>
              <p:tags r:id="rId3"/>
            </p:custDataLst>
          </p:nvPr>
        </p:nvSpPr>
        <p:spPr>
          <a:xfrm>
            <a:off x="214290" y="952472"/>
            <a:ext cx="1026114" cy="60278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>
          <a:xfrm>
            <a:off x="285728" y="2024042"/>
            <a:ext cx="928694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5"/>
            </p:custDataLst>
          </p:nvPr>
        </p:nvSpPr>
        <p:spPr>
          <a:xfrm>
            <a:off x="357166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1857364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2000240" y="2024042"/>
            <a:ext cx="841981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>
            <p:custDataLst>
              <p:tags r:id="rId8"/>
            </p:custDataLst>
          </p:nvPr>
        </p:nvCxnSpPr>
        <p:spPr>
          <a:xfrm>
            <a:off x="5937350" y="3866980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>
            <p:custDataLst>
              <p:tags r:id="rId9"/>
            </p:custDataLst>
          </p:nvPr>
        </p:nvCxnSpPr>
        <p:spPr>
          <a:xfrm>
            <a:off x="2372805" y="3897344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5538" y="5011110"/>
            <a:ext cx="408338" cy="743079"/>
          </a:xfrm>
          <a:prstGeom prst="rect">
            <a:avLst/>
          </a:prstGeom>
          <a:noFill/>
        </p:spPr>
      </p:pic>
      <p:pic>
        <p:nvPicPr>
          <p:cNvPr id="16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773" y="5026291"/>
            <a:ext cx="419229" cy="728081"/>
          </a:xfrm>
          <a:prstGeom prst="rect">
            <a:avLst/>
          </a:prstGeom>
          <a:noFill/>
        </p:spPr>
      </p:pic>
      <p:grpSp>
        <p:nvGrpSpPr>
          <p:cNvPr id="7" name="Группа 46"/>
          <p:cNvGrpSpPr/>
          <p:nvPr>
            <p:custDataLst>
              <p:tags r:id="rId12"/>
            </p:custDataLst>
          </p:nvPr>
        </p:nvGrpSpPr>
        <p:grpSpPr>
          <a:xfrm>
            <a:off x="0" y="5881694"/>
            <a:ext cx="701565" cy="830891"/>
            <a:chOff x="875117" y="6121521"/>
            <a:chExt cx="1447857" cy="498059"/>
          </a:xfrm>
        </p:grpSpPr>
        <p:sp>
          <p:nvSpPr>
            <p:cNvPr id="19" name="Овал 18"/>
            <p:cNvSpPr/>
            <p:nvPr>
              <p:custDataLst>
                <p:tags r:id="rId59"/>
              </p:custDataLst>
            </p:nvPr>
          </p:nvSpPr>
          <p:spPr>
            <a:xfrm flipH="1">
              <a:off x="1425854" y="6121521"/>
              <a:ext cx="628650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19"/>
            <p:cNvSpPr txBox="1"/>
            <p:nvPr>
              <p:custDataLst>
                <p:tags r:id="rId60"/>
              </p:custDataLst>
            </p:nvPr>
          </p:nvSpPr>
          <p:spPr>
            <a:xfrm>
              <a:off x="875117" y="6228734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Группа 52"/>
          <p:cNvGrpSpPr/>
          <p:nvPr>
            <p:custDataLst>
              <p:tags r:id="rId13"/>
            </p:custDataLst>
          </p:nvPr>
        </p:nvGrpSpPr>
        <p:grpSpPr>
          <a:xfrm>
            <a:off x="785794" y="5881694"/>
            <a:ext cx="654270" cy="705136"/>
            <a:chOff x="1231301" y="6005981"/>
            <a:chExt cx="2049056" cy="339631"/>
          </a:xfrm>
        </p:grpSpPr>
        <p:sp>
          <p:nvSpPr>
            <p:cNvPr id="22" name="Овал 21"/>
            <p:cNvSpPr/>
            <p:nvPr>
              <p:custDataLst>
                <p:tags r:id="rId57"/>
              </p:custDataLst>
            </p:nvPr>
          </p:nvSpPr>
          <p:spPr>
            <a:xfrm>
              <a:off x="1658763" y="6005981"/>
              <a:ext cx="914924" cy="122207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58"/>
              </p:custDataLst>
            </p:nvPr>
          </p:nvSpPr>
          <p:spPr>
            <a:xfrm>
              <a:off x="1231301" y="6128191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>
            <p:custDataLst>
              <p:tags r:id="rId14"/>
            </p:custDataLst>
          </p:nvPr>
        </p:nvSpPr>
        <p:spPr>
          <a:xfrm>
            <a:off x="3500438" y="4524372"/>
            <a:ext cx="1190297" cy="563440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>
            <p:custDataLst>
              <p:tags r:id="rId15"/>
            </p:custDataLst>
          </p:nvPr>
        </p:nvSpPr>
        <p:spPr>
          <a:xfrm>
            <a:off x="2000240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35" name="Скругленный прямоугольник 34"/>
          <p:cNvSpPr/>
          <p:nvPr>
            <p:custDataLst>
              <p:tags r:id="rId16"/>
            </p:custDataLst>
          </p:nvPr>
        </p:nvSpPr>
        <p:spPr>
          <a:xfrm>
            <a:off x="3500438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</a:p>
        </p:txBody>
      </p:sp>
      <p:sp>
        <p:nvSpPr>
          <p:cNvPr id="36" name="Скругленный прямоугольник 35"/>
          <p:cNvSpPr/>
          <p:nvPr>
            <p:custDataLst>
              <p:tags r:id="rId17"/>
            </p:custDataLst>
          </p:nvPr>
        </p:nvSpPr>
        <p:spPr>
          <a:xfrm>
            <a:off x="3286124" y="1952604"/>
            <a:ext cx="1607355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67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Скругленный прямоугольник 36"/>
          <p:cNvSpPr/>
          <p:nvPr>
            <p:custDataLst>
              <p:tags r:id="rId18"/>
            </p:custDataLst>
          </p:nvPr>
        </p:nvSpPr>
        <p:spPr>
          <a:xfrm>
            <a:off x="3786190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52,3</a:t>
            </a:r>
          </a:p>
        </p:txBody>
      </p:sp>
      <p:sp>
        <p:nvSpPr>
          <p:cNvPr id="38" name="Скругленный прямоугольник 37"/>
          <p:cNvSpPr/>
          <p:nvPr>
            <p:custDataLst>
              <p:tags r:id="rId19"/>
            </p:custDataLst>
          </p:nvPr>
        </p:nvSpPr>
        <p:spPr>
          <a:xfrm>
            <a:off x="1785926" y="4524372"/>
            <a:ext cx="1198179" cy="471643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>
            <p:custDataLst>
              <p:tags r:id="rId20"/>
            </p:custDataLst>
          </p:nvPr>
        </p:nvCxnSpPr>
        <p:spPr>
          <a:xfrm>
            <a:off x="642539" y="3920117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>
            <p:custDataLst>
              <p:tags r:id="rId21"/>
            </p:custDataLst>
          </p:nvPr>
        </p:nvSpPr>
        <p:spPr>
          <a:xfrm>
            <a:off x="785794" y="4524372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23,8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2"/>
            </p:custDataLst>
          </p:nvPr>
        </p:nvSpPr>
        <p:spPr>
          <a:xfrm>
            <a:off x="4286256" y="4595810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49,7</a:t>
            </a:r>
          </a:p>
        </p:txBody>
      </p:sp>
      <p:sp>
        <p:nvSpPr>
          <p:cNvPr id="60" name="Скругленный прямоугольник 59"/>
          <p:cNvSpPr/>
          <p:nvPr>
            <p:custDataLst>
              <p:tags r:id="rId23"/>
            </p:custDataLst>
          </p:nvPr>
        </p:nvSpPr>
        <p:spPr>
          <a:xfrm>
            <a:off x="2428868" y="4595810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4,2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24"/>
            </p:custDataLst>
          </p:nvPr>
        </p:nvSpPr>
        <p:spPr>
          <a:xfrm>
            <a:off x="6215082" y="4667248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6,5</a:t>
            </a:r>
          </a:p>
        </p:txBody>
      </p:sp>
      <p:sp>
        <p:nvSpPr>
          <p:cNvPr id="62" name="Скругленный прямоугольник 61"/>
          <p:cNvSpPr/>
          <p:nvPr>
            <p:custDataLst>
              <p:tags r:id="rId25"/>
            </p:custDataLst>
          </p:nvPr>
        </p:nvSpPr>
        <p:spPr>
          <a:xfrm>
            <a:off x="5429264" y="4667248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5,5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26"/>
            </p:custDataLst>
          </p:nvPr>
        </p:nvSpPr>
        <p:spPr>
          <a:xfrm>
            <a:off x="214290" y="4524372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2,0</a:t>
            </a:r>
          </a:p>
        </p:txBody>
      </p:sp>
      <p:sp>
        <p:nvSpPr>
          <p:cNvPr id="64" name="Скругленный прямоугольник 63"/>
          <p:cNvSpPr/>
          <p:nvPr>
            <p:custDataLst>
              <p:tags r:id="rId27"/>
            </p:custDataLst>
          </p:nvPr>
        </p:nvSpPr>
        <p:spPr>
          <a:xfrm>
            <a:off x="1857364" y="4595810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0,5</a:t>
            </a:r>
          </a:p>
        </p:txBody>
      </p:sp>
      <p:sp>
        <p:nvSpPr>
          <p:cNvPr id="65" name="Скругленный прямоугольник 64"/>
          <p:cNvSpPr/>
          <p:nvPr>
            <p:custDataLst>
              <p:tags r:id="rId28"/>
            </p:custDataLst>
          </p:nvPr>
        </p:nvSpPr>
        <p:spPr>
          <a:xfrm>
            <a:off x="3500438" y="4595810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2,6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29"/>
            </p:custDataLst>
          </p:nvPr>
        </p:nvSpPr>
        <p:spPr>
          <a:xfrm>
            <a:off x="5286388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</a:p>
        </p:txBody>
      </p:sp>
      <p:sp>
        <p:nvSpPr>
          <p:cNvPr id="67" name="Скругленный прямоугольник 66"/>
          <p:cNvSpPr/>
          <p:nvPr>
            <p:custDataLst>
              <p:tags r:id="rId30"/>
            </p:custDataLst>
          </p:nvPr>
        </p:nvSpPr>
        <p:spPr>
          <a:xfrm>
            <a:off x="5072074" y="1952604"/>
            <a:ext cx="1607355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>
            <p:custDataLst>
              <p:tags r:id="rId31"/>
            </p:custDataLst>
          </p:nvPr>
        </p:nvCxnSpPr>
        <p:spPr>
          <a:xfrm>
            <a:off x="4221312" y="3844210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>
            <p:custDataLst>
              <p:tags r:id="rId32"/>
            </p:custDataLst>
          </p:nvPr>
        </p:nvSpPr>
        <p:spPr>
          <a:xfrm>
            <a:off x="5572140" y="3095612"/>
            <a:ext cx="702078" cy="582741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12,0</a:t>
            </a:r>
          </a:p>
        </p:txBody>
      </p:sp>
      <p:pic>
        <p:nvPicPr>
          <p:cNvPr id="7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26" y="5024438"/>
            <a:ext cx="419229" cy="728081"/>
          </a:xfrm>
          <a:prstGeom prst="rect">
            <a:avLst/>
          </a:prstGeom>
          <a:noFill/>
        </p:spPr>
      </p:pic>
      <p:pic>
        <p:nvPicPr>
          <p:cNvPr id="7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7687" y="5018699"/>
            <a:ext cx="419229" cy="728081"/>
          </a:xfrm>
          <a:prstGeom prst="rect">
            <a:avLst/>
          </a:prstGeom>
          <a:noFill/>
        </p:spPr>
      </p:pic>
      <p:pic>
        <p:nvPicPr>
          <p:cNvPr id="7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8" y="5024438"/>
            <a:ext cx="419229" cy="728081"/>
          </a:xfrm>
          <a:prstGeom prst="rect">
            <a:avLst/>
          </a:prstGeom>
          <a:noFill/>
        </p:spPr>
      </p:pic>
      <p:pic>
        <p:nvPicPr>
          <p:cNvPr id="73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7694" y="4953000"/>
            <a:ext cx="419229" cy="728081"/>
          </a:xfrm>
          <a:prstGeom prst="rect">
            <a:avLst/>
          </a:prstGeom>
          <a:noFill/>
        </p:spPr>
      </p:pic>
      <p:pic>
        <p:nvPicPr>
          <p:cNvPr id="74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3133" y="4942792"/>
            <a:ext cx="419229" cy="728081"/>
          </a:xfrm>
          <a:prstGeom prst="rect">
            <a:avLst/>
          </a:prstGeom>
          <a:noFill/>
        </p:spPr>
      </p:pic>
      <p:pic>
        <p:nvPicPr>
          <p:cNvPr id="7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5082" y="4953000"/>
            <a:ext cx="419229" cy="728081"/>
          </a:xfrm>
          <a:prstGeom prst="rect">
            <a:avLst/>
          </a:prstGeom>
          <a:noFill/>
        </p:spPr>
      </p:pic>
      <p:grpSp>
        <p:nvGrpSpPr>
          <p:cNvPr id="10" name="Группа 46"/>
          <p:cNvGrpSpPr/>
          <p:nvPr>
            <p:custDataLst>
              <p:tags r:id="rId39"/>
            </p:custDataLst>
          </p:nvPr>
        </p:nvGrpSpPr>
        <p:grpSpPr>
          <a:xfrm>
            <a:off x="1571612" y="5810256"/>
            <a:ext cx="701565" cy="1009224"/>
            <a:chOff x="727686" y="6121521"/>
            <a:chExt cx="1447857" cy="604957"/>
          </a:xfrm>
        </p:grpSpPr>
        <p:sp>
          <p:nvSpPr>
            <p:cNvPr id="78" name="Овал 77"/>
            <p:cNvSpPr/>
            <p:nvPr>
              <p:custDataLst>
                <p:tags r:id="rId55"/>
              </p:custDataLst>
            </p:nvPr>
          </p:nvSpPr>
          <p:spPr>
            <a:xfrm flipH="1">
              <a:off x="1317406" y="6121521"/>
              <a:ext cx="671031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TextBox 78"/>
            <p:cNvSpPr txBox="1"/>
            <p:nvPr>
              <p:custDataLst>
                <p:tags r:id="rId56"/>
              </p:custDataLst>
            </p:nvPr>
          </p:nvSpPr>
          <p:spPr>
            <a:xfrm>
              <a:off x="727686" y="6335632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Группа 46"/>
          <p:cNvGrpSpPr/>
          <p:nvPr>
            <p:custDataLst>
              <p:tags r:id="rId40"/>
            </p:custDataLst>
          </p:nvPr>
        </p:nvGrpSpPr>
        <p:grpSpPr>
          <a:xfrm>
            <a:off x="3429000" y="5810256"/>
            <a:ext cx="701565" cy="937785"/>
            <a:chOff x="1022547" y="6121521"/>
            <a:chExt cx="1447857" cy="562134"/>
          </a:xfrm>
        </p:grpSpPr>
        <p:sp>
          <p:nvSpPr>
            <p:cNvPr id="81" name="Овал 80"/>
            <p:cNvSpPr/>
            <p:nvPr>
              <p:custDataLst>
                <p:tags r:id="rId53"/>
              </p:custDataLst>
            </p:nvPr>
          </p:nvSpPr>
          <p:spPr>
            <a:xfrm flipH="1">
              <a:off x="1425854" y="6121521"/>
              <a:ext cx="62870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TextBox 81"/>
            <p:cNvSpPr txBox="1"/>
            <p:nvPr>
              <p:custDataLst>
                <p:tags r:id="rId54"/>
              </p:custDataLst>
            </p:nvPr>
          </p:nvSpPr>
          <p:spPr>
            <a:xfrm>
              <a:off x="1022547" y="6292809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46"/>
          <p:cNvGrpSpPr/>
          <p:nvPr>
            <p:custDataLst>
              <p:tags r:id="rId41"/>
            </p:custDataLst>
          </p:nvPr>
        </p:nvGrpSpPr>
        <p:grpSpPr>
          <a:xfrm>
            <a:off x="5429264" y="5881694"/>
            <a:ext cx="701565" cy="830891"/>
            <a:chOff x="875117" y="6121521"/>
            <a:chExt cx="1447857" cy="498059"/>
          </a:xfrm>
        </p:grpSpPr>
        <p:sp>
          <p:nvSpPr>
            <p:cNvPr id="84" name="Овал 83"/>
            <p:cNvSpPr/>
            <p:nvPr>
              <p:custDataLst>
                <p:tags r:id="rId51"/>
              </p:custDataLst>
            </p:nvPr>
          </p:nvSpPr>
          <p:spPr>
            <a:xfrm flipH="1">
              <a:off x="1425856" y="6121521"/>
              <a:ext cx="605344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TextBox 84"/>
            <p:cNvSpPr txBox="1"/>
            <p:nvPr>
              <p:custDataLst>
                <p:tags r:id="rId52"/>
              </p:custDataLst>
            </p:nvPr>
          </p:nvSpPr>
          <p:spPr>
            <a:xfrm>
              <a:off x="875117" y="6228734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52"/>
          <p:cNvGrpSpPr/>
          <p:nvPr>
            <p:custDataLst>
              <p:tags r:id="rId42"/>
            </p:custDataLst>
          </p:nvPr>
        </p:nvGrpSpPr>
        <p:grpSpPr>
          <a:xfrm>
            <a:off x="2428868" y="5810257"/>
            <a:ext cx="654270" cy="808596"/>
            <a:chOff x="1155733" y="6005984"/>
            <a:chExt cx="2049056" cy="389463"/>
          </a:xfrm>
        </p:grpSpPr>
        <p:sp>
          <p:nvSpPr>
            <p:cNvPr id="87" name="Овал 86"/>
            <p:cNvSpPr/>
            <p:nvPr>
              <p:custDataLst>
                <p:tags r:id="rId49"/>
              </p:custDataLst>
            </p:nvPr>
          </p:nvSpPr>
          <p:spPr>
            <a:xfrm>
              <a:off x="1658760" y="6005984"/>
              <a:ext cx="839356" cy="118552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87"/>
            <p:cNvSpPr txBox="1"/>
            <p:nvPr>
              <p:custDataLst>
                <p:tags r:id="rId50"/>
              </p:custDataLst>
            </p:nvPr>
          </p:nvSpPr>
          <p:spPr>
            <a:xfrm>
              <a:off x="1155733" y="6178026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Группа 52"/>
          <p:cNvGrpSpPr/>
          <p:nvPr>
            <p:custDataLst>
              <p:tags r:id="rId43"/>
            </p:custDataLst>
          </p:nvPr>
        </p:nvGrpSpPr>
        <p:grpSpPr>
          <a:xfrm>
            <a:off x="4357694" y="5810256"/>
            <a:ext cx="654270" cy="768976"/>
            <a:chOff x="1121828" y="6005986"/>
            <a:chExt cx="2049056" cy="370380"/>
          </a:xfrm>
        </p:grpSpPr>
        <p:sp>
          <p:nvSpPr>
            <p:cNvPr id="90" name="Овал 89"/>
            <p:cNvSpPr/>
            <p:nvPr>
              <p:custDataLst>
                <p:tags r:id="rId47"/>
              </p:custDataLst>
            </p:nvPr>
          </p:nvSpPr>
          <p:spPr>
            <a:xfrm>
              <a:off x="1658760" y="6005986"/>
              <a:ext cx="1029185" cy="152961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1" name="TextBox 90"/>
            <p:cNvSpPr txBox="1"/>
            <p:nvPr>
              <p:custDataLst>
                <p:tags r:id="rId48"/>
              </p:custDataLst>
            </p:nvPr>
          </p:nvSpPr>
          <p:spPr>
            <a:xfrm>
              <a:off x="1121828" y="6158945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Группа 52"/>
          <p:cNvGrpSpPr/>
          <p:nvPr>
            <p:custDataLst>
              <p:tags r:id="rId44"/>
            </p:custDataLst>
          </p:nvPr>
        </p:nvGrpSpPr>
        <p:grpSpPr>
          <a:xfrm>
            <a:off x="6203730" y="5881694"/>
            <a:ext cx="654270" cy="737152"/>
            <a:chOff x="885789" y="6028627"/>
            <a:chExt cx="2049056" cy="355052"/>
          </a:xfrm>
        </p:grpSpPr>
        <p:sp>
          <p:nvSpPr>
            <p:cNvPr id="93" name="Овал 92"/>
            <p:cNvSpPr/>
            <p:nvPr>
              <p:custDataLst>
                <p:tags r:id="rId45"/>
              </p:custDataLst>
            </p:nvPr>
          </p:nvSpPr>
          <p:spPr>
            <a:xfrm>
              <a:off x="1333251" y="6028627"/>
              <a:ext cx="894924" cy="137634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TextBox 93"/>
            <p:cNvSpPr txBox="1"/>
            <p:nvPr>
              <p:custDataLst>
                <p:tags r:id="rId46"/>
              </p:custDataLst>
            </p:nvPr>
          </p:nvSpPr>
          <p:spPr>
            <a:xfrm>
              <a:off x="885789" y="6166258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3214686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017909176"/>
              </p:ext>
            </p:extLst>
          </p:nvPr>
        </p:nvGraphicFramePr>
        <p:xfrm>
          <a:off x="0" y="595282"/>
          <a:ext cx="6858000" cy="931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object 41"/>
          <p:cNvSpPr/>
          <p:nvPr/>
        </p:nvSpPr>
        <p:spPr>
          <a:xfrm>
            <a:off x="3" y="1999550"/>
            <a:ext cx="2060639" cy="2908419"/>
          </a:xfrm>
          <a:custGeom>
            <a:avLst/>
            <a:gdLst/>
            <a:ahLst/>
            <a:cxnLst/>
            <a:rect l="l" t="t" r="r" b="b"/>
            <a:pathLst>
              <a:path w="826770" h="657225">
                <a:moveTo>
                  <a:pt x="281419" y="393776"/>
                </a:moveTo>
                <a:lnTo>
                  <a:pt x="279184" y="391490"/>
                </a:lnTo>
                <a:lnTo>
                  <a:pt x="279184" y="389204"/>
                </a:lnTo>
                <a:lnTo>
                  <a:pt x="274713" y="384619"/>
                </a:lnTo>
                <a:lnTo>
                  <a:pt x="272478" y="384619"/>
                </a:lnTo>
                <a:lnTo>
                  <a:pt x="272478" y="382333"/>
                </a:lnTo>
                <a:lnTo>
                  <a:pt x="268008" y="382333"/>
                </a:lnTo>
                <a:lnTo>
                  <a:pt x="265772" y="380047"/>
                </a:lnTo>
                <a:lnTo>
                  <a:pt x="263550" y="380047"/>
                </a:lnTo>
                <a:lnTo>
                  <a:pt x="261315" y="382333"/>
                </a:lnTo>
                <a:lnTo>
                  <a:pt x="256844" y="382333"/>
                </a:lnTo>
                <a:lnTo>
                  <a:pt x="254609" y="384619"/>
                </a:lnTo>
                <a:lnTo>
                  <a:pt x="252374" y="384619"/>
                </a:lnTo>
                <a:lnTo>
                  <a:pt x="252374" y="386905"/>
                </a:lnTo>
                <a:lnTo>
                  <a:pt x="250151" y="389204"/>
                </a:lnTo>
                <a:lnTo>
                  <a:pt x="250151" y="391490"/>
                </a:lnTo>
                <a:lnTo>
                  <a:pt x="247916" y="391490"/>
                </a:lnTo>
                <a:lnTo>
                  <a:pt x="247916" y="402945"/>
                </a:lnTo>
                <a:lnTo>
                  <a:pt x="250151" y="405231"/>
                </a:lnTo>
                <a:lnTo>
                  <a:pt x="250151" y="407517"/>
                </a:lnTo>
                <a:lnTo>
                  <a:pt x="252374" y="407517"/>
                </a:lnTo>
                <a:lnTo>
                  <a:pt x="252374" y="409803"/>
                </a:lnTo>
                <a:lnTo>
                  <a:pt x="254609" y="412089"/>
                </a:lnTo>
                <a:lnTo>
                  <a:pt x="256844" y="412089"/>
                </a:lnTo>
                <a:lnTo>
                  <a:pt x="259080" y="414388"/>
                </a:lnTo>
                <a:lnTo>
                  <a:pt x="270243" y="414388"/>
                </a:lnTo>
                <a:lnTo>
                  <a:pt x="272478" y="412089"/>
                </a:lnTo>
                <a:lnTo>
                  <a:pt x="274713" y="412089"/>
                </a:lnTo>
                <a:lnTo>
                  <a:pt x="274713" y="409803"/>
                </a:lnTo>
                <a:lnTo>
                  <a:pt x="276948" y="409803"/>
                </a:lnTo>
                <a:lnTo>
                  <a:pt x="276948" y="407517"/>
                </a:lnTo>
                <a:lnTo>
                  <a:pt x="279184" y="407517"/>
                </a:lnTo>
                <a:lnTo>
                  <a:pt x="279184" y="402945"/>
                </a:lnTo>
                <a:lnTo>
                  <a:pt x="281419" y="402945"/>
                </a:lnTo>
                <a:lnTo>
                  <a:pt x="281419" y="393776"/>
                </a:lnTo>
                <a:close/>
              </a:path>
              <a:path w="826770" h="657225">
                <a:moveTo>
                  <a:pt x="540486" y="611276"/>
                </a:moveTo>
                <a:lnTo>
                  <a:pt x="513181" y="566839"/>
                </a:lnTo>
                <a:lnTo>
                  <a:pt x="506996" y="565543"/>
                </a:lnTo>
                <a:lnTo>
                  <a:pt x="506996" y="604405"/>
                </a:lnTo>
                <a:lnTo>
                  <a:pt x="506996" y="625005"/>
                </a:lnTo>
                <a:lnTo>
                  <a:pt x="31267" y="625005"/>
                </a:lnTo>
                <a:lnTo>
                  <a:pt x="31267" y="604405"/>
                </a:lnTo>
                <a:lnTo>
                  <a:pt x="37960" y="597535"/>
                </a:lnTo>
                <a:lnTo>
                  <a:pt x="502526" y="597535"/>
                </a:lnTo>
                <a:lnTo>
                  <a:pt x="506996" y="604405"/>
                </a:lnTo>
                <a:lnTo>
                  <a:pt x="506996" y="565543"/>
                </a:lnTo>
                <a:lnTo>
                  <a:pt x="495833" y="563194"/>
                </a:lnTo>
                <a:lnTo>
                  <a:pt x="475729" y="563194"/>
                </a:lnTo>
                <a:lnTo>
                  <a:pt x="442226" y="456488"/>
                </a:lnTo>
                <a:lnTo>
                  <a:pt x="442226" y="563194"/>
                </a:lnTo>
                <a:lnTo>
                  <a:pt x="98272" y="563194"/>
                </a:lnTo>
                <a:lnTo>
                  <a:pt x="136232" y="444144"/>
                </a:lnTo>
                <a:lnTo>
                  <a:pt x="207187" y="426542"/>
                </a:lnTo>
                <a:lnTo>
                  <a:pt x="211899" y="422402"/>
                </a:lnTo>
                <a:lnTo>
                  <a:pt x="214515" y="416534"/>
                </a:lnTo>
                <a:lnTo>
                  <a:pt x="214414" y="409803"/>
                </a:lnTo>
                <a:lnTo>
                  <a:pt x="213385" y="407517"/>
                </a:lnTo>
                <a:lnTo>
                  <a:pt x="211582" y="403479"/>
                </a:lnTo>
                <a:lnTo>
                  <a:pt x="206870" y="398640"/>
                </a:lnTo>
                <a:lnTo>
                  <a:pt x="200901" y="395960"/>
                </a:lnTo>
                <a:lnTo>
                  <a:pt x="194310" y="396074"/>
                </a:lnTo>
                <a:lnTo>
                  <a:pt x="147408" y="407517"/>
                </a:lnTo>
                <a:lnTo>
                  <a:pt x="160807" y="364020"/>
                </a:lnTo>
                <a:lnTo>
                  <a:pt x="176441" y="309092"/>
                </a:lnTo>
                <a:lnTo>
                  <a:pt x="340461" y="272427"/>
                </a:lnTo>
                <a:lnTo>
                  <a:pt x="350659" y="270154"/>
                </a:lnTo>
                <a:lnTo>
                  <a:pt x="377469" y="354863"/>
                </a:lnTo>
                <a:lnTo>
                  <a:pt x="317677" y="370179"/>
                </a:lnTo>
                <a:lnTo>
                  <a:pt x="312966" y="374319"/>
                </a:lnTo>
                <a:lnTo>
                  <a:pt x="310337" y="380187"/>
                </a:lnTo>
                <a:lnTo>
                  <a:pt x="310451" y="386905"/>
                </a:lnTo>
                <a:lnTo>
                  <a:pt x="313270" y="393242"/>
                </a:lnTo>
                <a:lnTo>
                  <a:pt x="317995" y="398068"/>
                </a:lnTo>
                <a:lnTo>
                  <a:pt x="323964" y="400761"/>
                </a:lnTo>
                <a:lnTo>
                  <a:pt x="330555" y="400646"/>
                </a:lnTo>
                <a:lnTo>
                  <a:pt x="386397" y="389204"/>
                </a:lnTo>
                <a:lnTo>
                  <a:pt x="442226" y="563194"/>
                </a:lnTo>
                <a:lnTo>
                  <a:pt x="442226" y="456488"/>
                </a:lnTo>
                <a:lnTo>
                  <a:pt x="421106" y="389204"/>
                </a:lnTo>
                <a:lnTo>
                  <a:pt x="413194" y="364020"/>
                </a:lnTo>
                <a:lnTo>
                  <a:pt x="386143" y="270154"/>
                </a:lnTo>
                <a:lnTo>
                  <a:pt x="384162" y="263283"/>
                </a:lnTo>
                <a:lnTo>
                  <a:pt x="339483" y="120396"/>
                </a:lnTo>
                <a:lnTo>
                  <a:pt x="339483" y="238086"/>
                </a:lnTo>
                <a:lnTo>
                  <a:pt x="187604" y="272427"/>
                </a:lnTo>
                <a:lnTo>
                  <a:pt x="243446" y="96151"/>
                </a:lnTo>
                <a:lnTo>
                  <a:pt x="245681" y="91592"/>
                </a:lnTo>
                <a:lnTo>
                  <a:pt x="250151" y="89281"/>
                </a:lnTo>
                <a:lnTo>
                  <a:pt x="290347" y="89281"/>
                </a:lnTo>
                <a:lnTo>
                  <a:pt x="294817" y="91592"/>
                </a:lnTo>
                <a:lnTo>
                  <a:pt x="297053" y="96151"/>
                </a:lnTo>
                <a:lnTo>
                  <a:pt x="339483" y="238086"/>
                </a:lnTo>
                <a:lnTo>
                  <a:pt x="339483" y="120396"/>
                </a:lnTo>
                <a:lnTo>
                  <a:pt x="321386" y="72339"/>
                </a:lnTo>
                <a:lnTo>
                  <a:pt x="285877" y="54965"/>
                </a:lnTo>
                <a:lnTo>
                  <a:pt x="254609" y="54965"/>
                </a:lnTo>
                <a:lnTo>
                  <a:pt x="218808" y="72339"/>
                </a:lnTo>
                <a:lnTo>
                  <a:pt x="127304" y="359435"/>
                </a:lnTo>
                <a:lnTo>
                  <a:pt x="107200" y="423545"/>
                </a:lnTo>
                <a:lnTo>
                  <a:pt x="62534" y="563194"/>
                </a:lnTo>
                <a:lnTo>
                  <a:pt x="44665" y="563194"/>
                </a:lnTo>
                <a:lnTo>
                  <a:pt x="27317" y="566839"/>
                </a:lnTo>
                <a:lnTo>
                  <a:pt x="13119" y="576935"/>
                </a:lnTo>
                <a:lnTo>
                  <a:pt x="3517" y="592162"/>
                </a:lnTo>
                <a:lnTo>
                  <a:pt x="0" y="611276"/>
                </a:lnTo>
                <a:lnTo>
                  <a:pt x="0" y="650189"/>
                </a:lnTo>
                <a:lnTo>
                  <a:pt x="6692" y="657059"/>
                </a:lnTo>
                <a:lnTo>
                  <a:pt x="533793" y="657059"/>
                </a:lnTo>
                <a:lnTo>
                  <a:pt x="540486" y="650189"/>
                </a:lnTo>
                <a:lnTo>
                  <a:pt x="540486" y="625005"/>
                </a:lnTo>
                <a:lnTo>
                  <a:pt x="540486" y="611276"/>
                </a:lnTo>
                <a:close/>
              </a:path>
              <a:path w="826770" h="657225">
                <a:moveTo>
                  <a:pt x="558647" y="99593"/>
                </a:moveTo>
                <a:lnTo>
                  <a:pt x="527100" y="52654"/>
                </a:lnTo>
                <a:lnTo>
                  <a:pt x="514819" y="47244"/>
                </a:lnTo>
                <a:lnTo>
                  <a:pt x="508254" y="47840"/>
                </a:lnTo>
                <a:lnTo>
                  <a:pt x="502526" y="50380"/>
                </a:lnTo>
                <a:lnTo>
                  <a:pt x="498729" y="55918"/>
                </a:lnTo>
                <a:lnTo>
                  <a:pt x="497230" y="62115"/>
                </a:lnTo>
                <a:lnTo>
                  <a:pt x="497827" y="68732"/>
                </a:lnTo>
                <a:lnTo>
                  <a:pt x="500303" y="75565"/>
                </a:lnTo>
                <a:lnTo>
                  <a:pt x="529336" y="109905"/>
                </a:lnTo>
                <a:lnTo>
                  <a:pt x="531558" y="114465"/>
                </a:lnTo>
                <a:lnTo>
                  <a:pt x="549440" y="114465"/>
                </a:lnTo>
                <a:lnTo>
                  <a:pt x="551675" y="112191"/>
                </a:lnTo>
                <a:lnTo>
                  <a:pt x="556729" y="106324"/>
                </a:lnTo>
                <a:lnTo>
                  <a:pt x="558647" y="99593"/>
                </a:lnTo>
                <a:close/>
              </a:path>
              <a:path w="826770" h="657225">
                <a:moveTo>
                  <a:pt x="678967" y="4597"/>
                </a:moveTo>
                <a:lnTo>
                  <a:pt x="670039" y="0"/>
                </a:lnTo>
                <a:lnTo>
                  <a:pt x="661123" y="0"/>
                </a:lnTo>
                <a:lnTo>
                  <a:pt x="652157" y="0"/>
                </a:lnTo>
                <a:lnTo>
                  <a:pt x="645464" y="4597"/>
                </a:lnTo>
                <a:lnTo>
                  <a:pt x="645464" y="77838"/>
                </a:lnTo>
                <a:lnTo>
                  <a:pt x="652157" y="86995"/>
                </a:lnTo>
                <a:lnTo>
                  <a:pt x="661123" y="86995"/>
                </a:lnTo>
                <a:lnTo>
                  <a:pt x="667677" y="85432"/>
                </a:lnTo>
                <a:lnTo>
                  <a:pt x="673392" y="81280"/>
                </a:lnTo>
                <a:lnTo>
                  <a:pt x="677430" y="75412"/>
                </a:lnTo>
                <a:lnTo>
                  <a:pt x="678967" y="68694"/>
                </a:lnTo>
                <a:lnTo>
                  <a:pt x="678967" y="4597"/>
                </a:lnTo>
                <a:close/>
              </a:path>
              <a:path w="826770" h="657225">
                <a:moveTo>
                  <a:pt x="766102" y="187744"/>
                </a:moveTo>
                <a:lnTo>
                  <a:pt x="763841" y="185432"/>
                </a:lnTo>
                <a:lnTo>
                  <a:pt x="763841" y="183159"/>
                </a:lnTo>
                <a:lnTo>
                  <a:pt x="761606" y="180873"/>
                </a:lnTo>
                <a:lnTo>
                  <a:pt x="761606" y="178587"/>
                </a:lnTo>
                <a:lnTo>
                  <a:pt x="757148" y="174002"/>
                </a:lnTo>
                <a:lnTo>
                  <a:pt x="743762" y="174002"/>
                </a:lnTo>
                <a:lnTo>
                  <a:pt x="741527" y="176276"/>
                </a:lnTo>
                <a:lnTo>
                  <a:pt x="739292" y="176276"/>
                </a:lnTo>
                <a:lnTo>
                  <a:pt x="734809" y="180873"/>
                </a:lnTo>
                <a:lnTo>
                  <a:pt x="734809" y="183159"/>
                </a:lnTo>
                <a:lnTo>
                  <a:pt x="732574" y="185432"/>
                </a:lnTo>
                <a:lnTo>
                  <a:pt x="732574" y="196900"/>
                </a:lnTo>
                <a:lnTo>
                  <a:pt x="734809" y="196900"/>
                </a:lnTo>
                <a:lnTo>
                  <a:pt x="734809" y="201460"/>
                </a:lnTo>
                <a:lnTo>
                  <a:pt x="737031" y="201460"/>
                </a:lnTo>
                <a:lnTo>
                  <a:pt x="737031" y="203784"/>
                </a:lnTo>
                <a:lnTo>
                  <a:pt x="739292" y="203784"/>
                </a:lnTo>
                <a:lnTo>
                  <a:pt x="741527" y="206057"/>
                </a:lnTo>
                <a:lnTo>
                  <a:pt x="745985" y="206057"/>
                </a:lnTo>
                <a:lnTo>
                  <a:pt x="745985" y="208343"/>
                </a:lnTo>
                <a:lnTo>
                  <a:pt x="752678" y="208343"/>
                </a:lnTo>
                <a:lnTo>
                  <a:pt x="757148" y="206057"/>
                </a:lnTo>
                <a:lnTo>
                  <a:pt x="761606" y="201460"/>
                </a:lnTo>
                <a:lnTo>
                  <a:pt x="761606" y="199186"/>
                </a:lnTo>
                <a:lnTo>
                  <a:pt x="763841" y="199186"/>
                </a:lnTo>
                <a:lnTo>
                  <a:pt x="763841" y="194589"/>
                </a:lnTo>
                <a:lnTo>
                  <a:pt x="766102" y="194589"/>
                </a:lnTo>
                <a:lnTo>
                  <a:pt x="766102" y="187744"/>
                </a:lnTo>
                <a:close/>
              </a:path>
              <a:path w="826770" h="657225">
                <a:moveTo>
                  <a:pt x="826668" y="62115"/>
                </a:moveTo>
                <a:lnTo>
                  <a:pt x="824750" y="55918"/>
                </a:lnTo>
                <a:lnTo>
                  <a:pt x="819670" y="50380"/>
                </a:lnTo>
                <a:lnTo>
                  <a:pt x="812977" y="45808"/>
                </a:lnTo>
                <a:lnTo>
                  <a:pt x="804062" y="45808"/>
                </a:lnTo>
                <a:lnTo>
                  <a:pt x="797369" y="52654"/>
                </a:lnTo>
                <a:lnTo>
                  <a:pt x="768324" y="86995"/>
                </a:lnTo>
                <a:lnTo>
                  <a:pt x="765835" y="92875"/>
                </a:lnTo>
                <a:lnTo>
                  <a:pt x="765238" y="99593"/>
                </a:lnTo>
                <a:lnTo>
                  <a:pt x="766749" y="106324"/>
                </a:lnTo>
                <a:lnTo>
                  <a:pt x="770559" y="112191"/>
                </a:lnTo>
                <a:lnTo>
                  <a:pt x="775030" y="114465"/>
                </a:lnTo>
                <a:lnTo>
                  <a:pt x="790638" y="114465"/>
                </a:lnTo>
                <a:lnTo>
                  <a:pt x="795134" y="109905"/>
                </a:lnTo>
                <a:lnTo>
                  <a:pt x="821931" y="75565"/>
                </a:lnTo>
                <a:lnTo>
                  <a:pt x="825665" y="68732"/>
                </a:lnTo>
                <a:lnTo>
                  <a:pt x="826668" y="62115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4"/>
              </a:solidFill>
            </a:endParaRPr>
          </a:p>
        </p:txBody>
      </p:sp>
      <p:sp>
        <p:nvSpPr>
          <p:cNvPr id="40" name="object 48"/>
          <p:cNvSpPr/>
          <p:nvPr/>
        </p:nvSpPr>
        <p:spPr>
          <a:xfrm>
            <a:off x="1515237" y="6567310"/>
            <a:ext cx="1694688" cy="2865990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85458" y="351764"/>
                </a:moveTo>
                <a:lnTo>
                  <a:pt x="79641" y="345948"/>
                </a:lnTo>
                <a:lnTo>
                  <a:pt x="71869" y="345948"/>
                </a:lnTo>
                <a:lnTo>
                  <a:pt x="54381" y="345948"/>
                </a:lnTo>
                <a:lnTo>
                  <a:pt x="48552" y="351764"/>
                </a:lnTo>
                <a:lnTo>
                  <a:pt x="48552" y="365353"/>
                </a:lnTo>
                <a:lnTo>
                  <a:pt x="54381" y="371208"/>
                </a:lnTo>
                <a:lnTo>
                  <a:pt x="79641" y="371208"/>
                </a:lnTo>
                <a:lnTo>
                  <a:pt x="85458" y="365353"/>
                </a:lnTo>
                <a:lnTo>
                  <a:pt x="85458" y="351764"/>
                </a:lnTo>
                <a:close/>
              </a:path>
              <a:path w="727075" h="727075">
                <a:moveTo>
                  <a:pt x="157340" y="351764"/>
                </a:moveTo>
                <a:lnTo>
                  <a:pt x="153454" y="345948"/>
                </a:lnTo>
                <a:lnTo>
                  <a:pt x="145681" y="345948"/>
                </a:lnTo>
                <a:lnTo>
                  <a:pt x="114604" y="345948"/>
                </a:lnTo>
                <a:lnTo>
                  <a:pt x="108775" y="351764"/>
                </a:lnTo>
                <a:lnTo>
                  <a:pt x="108775" y="365353"/>
                </a:lnTo>
                <a:lnTo>
                  <a:pt x="114604" y="371208"/>
                </a:lnTo>
                <a:lnTo>
                  <a:pt x="153454" y="371208"/>
                </a:lnTo>
                <a:lnTo>
                  <a:pt x="157340" y="365353"/>
                </a:lnTo>
                <a:lnTo>
                  <a:pt x="157340" y="351764"/>
                </a:lnTo>
                <a:close/>
              </a:path>
              <a:path w="727075" h="727075">
                <a:moveTo>
                  <a:pt x="225323" y="312889"/>
                </a:moveTo>
                <a:lnTo>
                  <a:pt x="221437" y="307060"/>
                </a:lnTo>
                <a:lnTo>
                  <a:pt x="209791" y="303174"/>
                </a:lnTo>
                <a:lnTo>
                  <a:pt x="202018" y="307060"/>
                </a:lnTo>
                <a:lnTo>
                  <a:pt x="197523" y="325374"/>
                </a:lnTo>
                <a:lnTo>
                  <a:pt x="195707" y="336461"/>
                </a:lnTo>
                <a:lnTo>
                  <a:pt x="194602" y="347903"/>
                </a:lnTo>
                <a:lnTo>
                  <a:pt x="194246" y="367322"/>
                </a:lnTo>
                <a:lnTo>
                  <a:pt x="196189" y="373151"/>
                </a:lnTo>
                <a:lnTo>
                  <a:pt x="200075" y="378968"/>
                </a:lnTo>
                <a:lnTo>
                  <a:pt x="207848" y="378968"/>
                </a:lnTo>
                <a:lnTo>
                  <a:pt x="213664" y="377024"/>
                </a:lnTo>
                <a:lnTo>
                  <a:pt x="219494" y="371208"/>
                </a:lnTo>
                <a:lnTo>
                  <a:pt x="219494" y="365353"/>
                </a:lnTo>
                <a:lnTo>
                  <a:pt x="219494" y="359537"/>
                </a:lnTo>
                <a:lnTo>
                  <a:pt x="219837" y="349364"/>
                </a:lnTo>
                <a:lnTo>
                  <a:pt x="220713" y="339382"/>
                </a:lnTo>
                <a:lnTo>
                  <a:pt x="221957" y="329755"/>
                </a:lnTo>
                <a:lnTo>
                  <a:pt x="223380" y="320675"/>
                </a:lnTo>
                <a:lnTo>
                  <a:pt x="225323" y="312889"/>
                </a:lnTo>
                <a:close/>
              </a:path>
              <a:path w="727075" h="727075">
                <a:moveTo>
                  <a:pt x="271932" y="478078"/>
                </a:moveTo>
                <a:lnTo>
                  <a:pt x="270002" y="470306"/>
                </a:lnTo>
                <a:lnTo>
                  <a:pt x="266115" y="466432"/>
                </a:lnTo>
                <a:lnTo>
                  <a:pt x="257771" y="457657"/>
                </a:lnTo>
                <a:lnTo>
                  <a:pt x="250329" y="448691"/>
                </a:lnTo>
                <a:lnTo>
                  <a:pt x="243992" y="439369"/>
                </a:lnTo>
                <a:lnTo>
                  <a:pt x="238925" y="429501"/>
                </a:lnTo>
                <a:lnTo>
                  <a:pt x="235038" y="423672"/>
                </a:lnTo>
                <a:lnTo>
                  <a:pt x="227266" y="421728"/>
                </a:lnTo>
                <a:lnTo>
                  <a:pt x="215607" y="429501"/>
                </a:lnTo>
                <a:lnTo>
                  <a:pt x="213664" y="437261"/>
                </a:lnTo>
                <a:lnTo>
                  <a:pt x="217551" y="443115"/>
                </a:lnTo>
                <a:lnTo>
                  <a:pt x="224053" y="454406"/>
                </a:lnTo>
                <a:lnTo>
                  <a:pt x="231635" y="464959"/>
                </a:lnTo>
                <a:lnTo>
                  <a:pt x="239953" y="474802"/>
                </a:lnTo>
                <a:lnTo>
                  <a:pt x="248640" y="483908"/>
                </a:lnTo>
                <a:lnTo>
                  <a:pt x="254457" y="487807"/>
                </a:lnTo>
                <a:lnTo>
                  <a:pt x="262242" y="487807"/>
                </a:lnTo>
                <a:lnTo>
                  <a:pt x="271932" y="478078"/>
                </a:lnTo>
                <a:close/>
              </a:path>
              <a:path w="727075" h="727075">
                <a:moveTo>
                  <a:pt x="299135" y="221538"/>
                </a:moveTo>
                <a:lnTo>
                  <a:pt x="291363" y="209892"/>
                </a:lnTo>
                <a:lnTo>
                  <a:pt x="285546" y="207949"/>
                </a:lnTo>
                <a:lnTo>
                  <a:pt x="279730" y="211836"/>
                </a:lnTo>
                <a:lnTo>
                  <a:pt x="268427" y="218363"/>
                </a:lnTo>
                <a:lnTo>
                  <a:pt x="257860" y="226161"/>
                </a:lnTo>
                <a:lnTo>
                  <a:pt x="248031" y="235064"/>
                </a:lnTo>
                <a:lnTo>
                  <a:pt x="238925" y="244868"/>
                </a:lnTo>
                <a:lnTo>
                  <a:pt x="233095" y="248767"/>
                </a:lnTo>
                <a:lnTo>
                  <a:pt x="235038" y="256540"/>
                </a:lnTo>
                <a:lnTo>
                  <a:pt x="238925" y="262356"/>
                </a:lnTo>
                <a:lnTo>
                  <a:pt x="244754" y="266242"/>
                </a:lnTo>
                <a:lnTo>
                  <a:pt x="252514" y="266242"/>
                </a:lnTo>
                <a:lnTo>
                  <a:pt x="256400" y="260413"/>
                </a:lnTo>
                <a:lnTo>
                  <a:pt x="264045" y="252044"/>
                </a:lnTo>
                <a:lnTo>
                  <a:pt x="272427" y="244386"/>
                </a:lnTo>
                <a:lnTo>
                  <a:pt x="281533" y="237464"/>
                </a:lnTo>
                <a:lnTo>
                  <a:pt x="291363" y="231279"/>
                </a:lnTo>
                <a:lnTo>
                  <a:pt x="297192" y="229336"/>
                </a:lnTo>
                <a:lnTo>
                  <a:pt x="299135" y="221538"/>
                </a:lnTo>
                <a:close/>
              </a:path>
              <a:path w="727075" h="727075">
                <a:moveTo>
                  <a:pt x="378790" y="645223"/>
                </a:moveTo>
                <a:lnTo>
                  <a:pt x="372948" y="639381"/>
                </a:lnTo>
                <a:lnTo>
                  <a:pt x="365188" y="639381"/>
                </a:lnTo>
                <a:lnTo>
                  <a:pt x="359359" y="639381"/>
                </a:lnTo>
                <a:lnTo>
                  <a:pt x="353542" y="645223"/>
                </a:lnTo>
                <a:lnTo>
                  <a:pt x="353542" y="670483"/>
                </a:lnTo>
                <a:lnTo>
                  <a:pt x="359359" y="676313"/>
                </a:lnTo>
                <a:lnTo>
                  <a:pt x="372948" y="676313"/>
                </a:lnTo>
                <a:lnTo>
                  <a:pt x="378790" y="670483"/>
                </a:lnTo>
                <a:lnTo>
                  <a:pt x="378790" y="645223"/>
                </a:lnTo>
                <a:close/>
              </a:path>
              <a:path w="727075" h="727075">
                <a:moveTo>
                  <a:pt x="378790" y="571373"/>
                </a:moveTo>
                <a:lnTo>
                  <a:pt x="372948" y="567486"/>
                </a:lnTo>
                <a:lnTo>
                  <a:pt x="365188" y="567486"/>
                </a:lnTo>
                <a:lnTo>
                  <a:pt x="359359" y="567486"/>
                </a:lnTo>
                <a:lnTo>
                  <a:pt x="353542" y="571373"/>
                </a:lnTo>
                <a:lnTo>
                  <a:pt x="353542" y="610235"/>
                </a:lnTo>
                <a:lnTo>
                  <a:pt x="359359" y="616064"/>
                </a:lnTo>
                <a:lnTo>
                  <a:pt x="372948" y="616064"/>
                </a:lnTo>
                <a:lnTo>
                  <a:pt x="378790" y="610235"/>
                </a:lnTo>
                <a:lnTo>
                  <a:pt x="378790" y="571373"/>
                </a:lnTo>
                <a:close/>
              </a:path>
              <a:path w="727075" h="727075">
                <a:moveTo>
                  <a:pt x="378790" y="106895"/>
                </a:moveTo>
                <a:lnTo>
                  <a:pt x="372948" y="101079"/>
                </a:lnTo>
                <a:lnTo>
                  <a:pt x="359359" y="101079"/>
                </a:lnTo>
                <a:lnTo>
                  <a:pt x="353542" y="106895"/>
                </a:lnTo>
                <a:lnTo>
                  <a:pt x="353542" y="145745"/>
                </a:lnTo>
                <a:lnTo>
                  <a:pt x="359359" y="149656"/>
                </a:lnTo>
                <a:lnTo>
                  <a:pt x="365188" y="149656"/>
                </a:lnTo>
                <a:lnTo>
                  <a:pt x="372948" y="149656"/>
                </a:lnTo>
                <a:lnTo>
                  <a:pt x="378790" y="145745"/>
                </a:lnTo>
                <a:lnTo>
                  <a:pt x="378790" y="106895"/>
                </a:lnTo>
                <a:close/>
              </a:path>
              <a:path w="727075" h="727075">
                <a:moveTo>
                  <a:pt x="378790" y="46634"/>
                </a:moveTo>
                <a:lnTo>
                  <a:pt x="372948" y="40817"/>
                </a:lnTo>
                <a:lnTo>
                  <a:pt x="359359" y="40817"/>
                </a:lnTo>
                <a:lnTo>
                  <a:pt x="353542" y="46634"/>
                </a:lnTo>
                <a:lnTo>
                  <a:pt x="353542" y="71907"/>
                </a:lnTo>
                <a:lnTo>
                  <a:pt x="359359" y="77749"/>
                </a:lnTo>
                <a:lnTo>
                  <a:pt x="365188" y="77749"/>
                </a:lnTo>
                <a:lnTo>
                  <a:pt x="372948" y="77749"/>
                </a:lnTo>
                <a:lnTo>
                  <a:pt x="378790" y="71907"/>
                </a:lnTo>
                <a:lnTo>
                  <a:pt x="378790" y="46634"/>
                </a:lnTo>
                <a:close/>
              </a:path>
              <a:path w="727075" h="727075">
                <a:moveTo>
                  <a:pt x="382676" y="511124"/>
                </a:moveTo>
                <a:lnTo>
                  <a:pt x="376847" y="505294"/>
                </a:lnTo>
                <a:lnTo>
                  <a:pt x="367118" y="505294"/>
                </a:lnTo>
                <a:lnTo>
                  <a:pt x="355815" y="504926"/>
                </a:lnTo>
                <a:lnTo>
                  <a:pt x="345033" y="503834"/>
                </a:lnTo>
                <a:lnTo>
                  <a:pt x="334619" y="502018"/>
                </a:lnTo>
                <a:lnTo>
                  <a:pt x="324383" y="499465"/>
                </a:lnTo>
                <a:lnTo>
                  <a:pt x="318566" y="497522"/>
                </a:lnTo>
                <a:lnTo>
                  <a:pt x="310794" y="501408"/>
                </a:lnTo>
                <a:lnTo>
                  <a:pt x="308864" y="507238"/>
                </a:lnTo>
                <a:lnTo>
                  <a:pt x="306920" y="515010"/>
                </a:lnTo>
                <a:lnTo>
                  <a:pt x="310794" y="520839"/>
                </a:lnTo>
                <a:lnTo>
                  <a:pt x="318566" y="522782"/>
                </a:lnTo>
                <a:lnTo>
                  <a:pt x="330250" y="526453"/>
                </a:lnTo>
                <a:lnTo>
                  <a:pt x="342112" y="528853"/>
                </a:lnTo>
                <a:lnTo>
                  <a:pt x="354342" y="530161"/>
                </a:lnTo>
                <a:lnTo>
                  <a:pt x="367118" y="530555"/>
                </a:lnTo>
                <a:lnTo>
                  <a:pt x="376847" y="530555"/>
                </a:lnTo>
                <a:lnTo>
                  <a:pt x="382676" y="524725"/>
                </a:lnTo>
                <a:lnTo>
                  <a:pt x="382676" y="511124"/>
                </a:lnTo>
                <a:close/>
              </a:path>
              <a:path w="727075" h="727075">
                <a:moveTo>
                  <a:pt x="417626" y="200190"/>
                </a:moveTo>
                <a:lnTo>
                  <a:pt x="376504" y="186931"/>
                </a:lnTo>
                <a:lnTo>
                  <a:pt x="365188" y="186575"/>
                </a:lnTo>
                <a:lnTo>
                  <a:pt x="357416" y="186575"/>
                </a:lnTo>
                <a:lnTo>
                  <a:pt x="353542" y="188506"/>
                </a:lnTo>
                <a:lnTo>
                  <a:pt x="347687" y="188506"/>
                </a:lnTo>
                <a:lnTo>
                  <a:pt x="341871" y="194335"/>
                </a:lnTo>
                <a:lnTo>
                  <a:pt x="343814" y="200190"/>
                </a:lnTo>
                <a:lnTo>
                  <a:pt x="343814" y="207949"/>
                </a:lnTo>
                <a:lnTo>
                  <a:pt x="349631" y="211836"/>
                </a:lnTo>
                <a:lnTo>
                  <a:pt x="355485" y="211836"/>
                </a:lnTo>
                <a:lnTo>
                  <a:pt x="365188" y="211836"/>
                </a:lnTo>
                <a:lnTo>
                  <a:pt x="407924" y="217652"/>
                </a:lnTo>
                <a:lnTo>
                  <a:pt x="413740" y="213779"/>
                </a:lnTo>
                <a:lnTo>
                  <a:pt x="415683" y="206006"/>
                </a:lnTo>
                <a:lnTo>
                  <a:pt x="417626" y="200190"/>
                </a:lnTo>
                <a:close/>
              </a:path>
              <a:path w="727075" h="727075">
                <a:moveTo>
                  <a:pt x="493382" y="466432"/>
                </a:moveTo>
                <a:lnTo>
                  <a:pt x="483679" y="456704"/>
                </a:lnTo>
                <a:lnTo>
                  <a:pt x="475919" y="456704"/>
                </a:lnTo>
                <a:lnTo>
                  <a:pt x="472008" y="460578"/>
                </a:lnTo>
                <a:lnTo>
                  <a:pt x="463245" y="468934"/>
                </a:lnTo>
                <a:lnTo>
                  <a:pt x="454304" y="476377"/>
                </a:lnTo>
                <a:lnTo>
                  <a:pt x="444982" y="482727"/>
                </a:lnTo>
                <a:lnTo>
                  <a:pt x="435114" y="487807"/>
                </a:lnTo>
                <a:lnTo>
                  <a:pt x="429298" y="491693"/>
                </a:lnTo>
                <a:lnTo>
                  <a:pt x="427355" y="499465"/>
                </a:lnTo>
                <a:lnTo>
                  <a:pt x="429298" y="505294"/>
                </a:lnTo>
                <a:lnTo>
                  <a:pt x="433171" y="511124"/>
                </a:lnTo>
                <a:lnTo>
                  <a:pt x="440931" y="513067"/>
                </a:lnTo>
                <a:lnTo>
                  <a:pt x="446760" y="509181"/>
                </a:lnTo>
                <a:lnTo>
                  <a:pt x="458089" y="502958"/>
                </a:lnTo>
                <a:lnTo>
                  <a:pt x="468871" y="495820"/>
                </a:lnTo>
                <a:lnTo>
                  <a:pt x="479272" y="487591"/>
                </a:lnTo>
                <a:lnTo>
                  <a:pt x="489496" y="478078"/>
                </a:lnTo>
                <a:lnTo>
                  <a:pt x="493382" y="474192"/>
                </a:lnTo>
                <a:lnTo>
                  <a:pt x="493382" y="466432"/>
                </a:lnTo>
                <a:close/>
              </a:path>
              <a:path w="727075" h="727075">
                <a:moveTo>
                  <a:pt x="514756" y="274040"/>
                </a:moveTo>
                <a:lnTo>
                  <a:pt x="510870" y="268185"/>
                </a:lnTo>
                <a:lnTo>
                  <a:pt x="504342" y="256895"/>
                </a:lnTo>
                <a:lnTo>
                  <a:pt x="496544" y="246329"/>
                </a:lnTo>
                <a:lnTo>
                  <a:pt x="487654" y="236499"/>
                </a:lnTo>
                <a:lnTo>
                  <a:pt x="477862" y="227393"/>
                </a:lnTo>
                <a:lnTo>
                  <a:pt x="472008" y="223507"/>
                </a:lnTo>
                <a:lnTo>
                  <a:pt x="464248" y="223507"/>
                </a:lnTo>
                <a:lnTo>
                  <a:pt x="456488" y="235153"/>
                </a:lnTo>
                <a:lnTo>
                  <a:pt x="456488" y="242925"/>
                </a:lnTo>
                <a:lnTo>
                  <a:pt x="460362" y="246824"/>
                </a:lnTo>
                <a:lnTo>
                  <a:pt x="469036" y="254469"/>
                </a:lnTo>
                <a:lnTo>
                  <a:pt x="477354" y="262851"/>
                </a:lnTo>
                <a:lnTo>
                  <a:pt x="484949" y="271957"/>
                </a:lnTo>
                <a:lnTo>
                  <a:pt x="495325" y="287629"/>
                </a:lnTo>
                <a:lnTo>
                  <a:pt x="501167" y="287629"/>
                </a:lnTo>
                <a:lnTo>
                  <a:pt x="506984" y="285686"/>
                </a:lnTo>
                <a:lnTo>
                  <a:pt x="512813" y="281800"/>
                </a:lnTo>
                <a:lnTo>
                  <a:pt x="514756" y="274040"/>
                </a:lnTo>
                <a:close/>
              </a:path>
              <a:path w="727075" h="727075">
                <a:moveTo>
                  <a:pt x="538060" y="347878"/>
                </a:moveTo>
                <a:lnTo>
                  <a:pt x="536117" y="342036"/>
                </a:lnTo>
                <a:lnTo>
                  <a:pt x="536117" y="336207"/>
                </a:lnTo>
                <a:lnTo>
                  <a:pt x="530301" y="330390"/>
                </a:lnTo>
                <a:lnTo>
                  <a:pt x="522541" y="332320"/>
                </a:lnTo>
                <a:lnTo>
                  <a:pt x="516686" y="332320"/>
                </a:lnTo>
                <a:lnTo>
                  <a:pt x="510870" y="338150"/>
                </a:lnTo>
                <a:lnTo>
                  <a:pt x="512813" y="345948"/>
                </a:lnTo>
                <a:lnTo>
                  <a:pt x="512813" y="359537"/>
                </a:lnTo>
                <a:lnTo>
                  <a:pt x="506984" y="404228"/>
                </a:lnTo>
                <a:lnTo>
                  <a:pt x="503110" y="410057"/>
                </a:lnTo>
                <a:lnTo>
                  <a:pt x="506984" y="415912"/>
                </a:lnTo>
                <a:lnTo>
                  <a:pt x="514756" y="417855"/>
                </a:lnTo>
                <a:lnTo>
                  <a:pt x="520573" y="419785"/>
                </a:lnTo>
                <a:lnTo>
                  <a:pt x="526415" y="417855"/>
                </a:lnTo>
                <a:lnTo>
                  <a:pt x="537400" y="372618"/>
                </a:lnTo>
                <a:lnTo>
                  <a:pt x="538060" y="359537"/>
                </a:lnTo>
                <a:lnTo>
                  <a:pt x="538060" y="347878"/>
                </a:lnTo>
                <a:close/>
              </a:path>
              <a:path w="727075" h="727075">
                <a:moveTo>
                  <a:pt x="623544" y="351764"/>
                </a:moveTo>
                <a:lnTo>
                  <a:pt x="617728" y="345948"/>
                </a:lnTo>
                <a:lnTo>
                  <a:pt x="578866" y="345948"/>
                </a:lnTo>
                <a:lnTo>
                  <a:pt x="574979" y="351764"/>
                </a:lnTo>
                <a:lnTo>
                  <a:pt x="574979" y="365353"/>
                </a:lnTo>
                <a:lnTo>
                  <a:pt x="578866" y="371208"/>
                </a:lnTo>
                <a:lnTo>
                  <a:pt x="586625" y="371208"/>
                </a:lnTo>
                <a:lnTo>
                  <a:pt x="617728" y="371208"/>
                </a:lnTo>
                <a:lnTo>
                  <a:pt x="623544" y="365353"/>
                </a:lnTo>
                <a:lnTo>
                  <a:pt x="623544" y="351764"/>
                </a:lnTo>
                <a:close/>
              </a:path>
              <a:path w="727075" h="727075">
                <a:moveTo>
                  <a:pt x="683755" y="351764"/>
                </a:moveTo>
                <a:lnTo>
                  <a:pt x="677926" y="345948"/>
                </a:lnTo>
                <a:lnTo>
                  <a:pt x="652678" y="345948"/>
                </a:lnTo>
                <a:lnTo>
                  <a:pt x="646861" y="351764"/>
                </a:lnTo>
                <a:lnTo>
                  <a:pt x="646861" y="365353"/>
                </a:lnTo>
                <a:lnTo>
                  <a:pt x="652678" y="371208"/>
                </a:lnTo>
                <a:lnTo>
                  <a:pt x="660438" y="371208"/>
                </a:lnTo>
                <a:lnTo>
                  <a:pt x="677926" y="371208"/>
                </a:lnTo>
                <a:lnTo>
                  <a:pt x="683755" y="365353"/>
                </a:lnTo>
                <a:lnTo>
                  <a:pt x="683755" y="351764"/>
                </a:lnTo>
                <a:close/>
              </a:path>
              <a:path w="727075" h="727075">
                <a:moveTo>
                  <a:pt x="726541" y="260413"/>
                </a:moveTo>
                <a:lnTo>
                  <a:pt x="709002" y="260413"/>
                </a:lnTo>
                <a:lnTo>
                  <a:pt x="709002" y="285686"/>
                </a:lnTo>
                <a:lnTo>
                  <a:pt x="709002" y="431444"/>
                </a:lnTo>
                <a:lnTo>
                  <a:pt x="561378" y="431444"/>
                </a:lnTo>
                <a:lnTo>
                  <a:pt x="557491" y="439204"/>
                </a:lnTo>
                <a:lnTo>
                  <a:pt x="538276" y="474827"/>
                </a:lnTo>
                <a:lnTo>
                  <a:pt x="513054" y="505536"/>
                </a:lnTo>
                <a:lnTo>
                  <a:pt x="482371" y="530771"/>
                </a:lnTo>
                <a:lnTo>
                  <a:pt x="446760" y="549986"/>
                </a:lnTo>
                <a:lnTo>
                  <a:pt x="439000" y="553872"/>
                </a:lnTo>
                <a:lnTo>
                  <a:pt x="439000" y="701573"/>
                </a:lnTo>
                <a:lnTo>
                  <a:pt x="293306" y="701573"/>
                </a:lnTo>
                <a:lnTo>
                  <a:pt x="293306" y="553872"/>
                </a:lnTo>
                <a:lnTo>
                  <a:pt x="285546" y="549986"/>
                </a:lnTo>
                <a:lnTo>
                  <a:pt x="249936" y="530771"/>
                </a:lnTo>
                <a:lnTo>
                  <a:pt x="219252" y="505536"/>
                </a:lnTo>
                <a:lnTo>
                  <a:pt x="194030" y="474827"/>
                </a:lnTo>
                <a:lnTo>
                  <a:pt x="174815" y="439204"/>
                </a:lnTo>
                <a:lnTo>
                  <a:pt x="170929" y="431444"/>
                </a:lnTo>
                <a:lnTo>
                  <a:pt x="23304" y="431444"/>
                </a:lnTo>
                <a:lnTo>
                  <a:pt x="23304" y="285686"/>
                </a:lnTo>
                <a:lnTo>
                  <a:pt x="170929" y="285686"/>
                </a:lnTo>
                <a:lnTo>
                  <a:pt x="174815" y="277914"/>
                </a:lnTo>
                <a:lnTo>
                  <a:pt x="194030" y="242303"/>
                </a:lnTo>
                <a:lnTo>
                  <a:pt x="219252" y="211594"/>
                </a:lnTo>
                <a:lnTo>
                  <a:pt x="249936" y="186359"/>
                </a:lnTo>
                <a:lnTo>
                  <a:pt x="285546" y="167132"/>
                </a:lnTo>
                <a:lnTo>
                  <a:pt x="293306" y="163245"/>
                </a:lnTo>
                <a:lnTo>
                  <a:pt x="293306" y="15557"/>
                </a:lnTo>
                <a:lnTo>
                  <a:pt x="439000" y="15557"/>
                </a:lnTo>
                <a:lnTo>
                  <a:pt x="439000" y="163245"/>
                </a:lnTo>
                <a:lnTo>
                  <a:pt x="446760" y="167132"/>
                </a:lnTo>
                <a:lnTo>
                  <a:pt x="482371" y="186359"/>
                </a:lnTo>
                <a:lnTo>
                  <a:pt x="513054" y="211594"/>
                </a:lnTo>
                <a:lnTo>
                  <a:pt x="538276" y="242303"/>
                </a:lnTo>
                <a:lnTo>
                  <a:pt x="557491" y="277914"/>
                </a:lnTo>
                <a:lnTo>
                  <a:pt x="561378" y="285686"/>
                </a:lnTo>
                <a:lnTo>
                  <a:pt x="709002" y="285686"/>
                </a:lnTo>
                <a:lnTo>
                  <a:pt x="709002" y="260413"/>
                </a:lnTo>
                <a:lnTo>
                  <a:pt x="576922" y="260413"/>
                </a:lnTo>
                <a:lnTo>
                  <a:pt x="556310" y="225590"/>
                </a:lnTo>
                <a:lnTo>
                  <a:pt x="530059" y="194576"/>
                </a:lnTo>
                <a:lnTo>
                  <a:pt x="499059" y="168313"/>
                </a:lnTo>
                <a:lnTo>
                  <a:pt x="464248" y="147688"/>
                </a:lnTo>
                <a:lnTo>
                  <a:pt x="464248" y="15557"/>
                </a:lnTo>
                <a:lnTo>
                  <a:pt x="464248" y="0"/>
                </a:lnTo>
                <a:lnTo>
                  <a:pt x="268058" y="0"/>
                </a:lnTo>
                <a:lnTo>
                  <a:pt x="268058" y="147688"/>
                </a:lnTo>
                <a:lnTo>
                  <a:pt x="232422" y="168313"/>
                </a:lnTo>
                <a:lnTo>
                  <a:pt x="201523" y="194576"/>
                </a:lnTo>
                <a:lnTo>
                  <a:pt x="175729" y="225590"/>
                </a:lnTo>
                <a:lnTo>
                  <a:pt x="155397" y="260413"/>
                </a:lnTo>
                <a:lnTo>
                  <a:pt x="0" y="260413"/>
                </a:lnTo>
                <a:lnTo>
                  <a:pt x="0" y="456704"/>
                </a:lnTo>
                <a:lnTo>
                  <a:pt x="155397" y="456704"/>
                </a:lnTo>
                <a:lnTo>
                  <a:pt x="175729" y="492353"/>
                </a:lnTo>
                <a:lnTo>
                  <a:pt x="201523" y="523265"/>
                </a:lnTo>
                <a:lnTo>
                  <a:pt x="232422" y="549084"/>
                </a:lnTo>
                <a:lnTo>
                  <a:pt x="268058" y="569429"/>
                </a:lnTo>
                <a:lnTo>
                  <a:pt x="268058" y="726554"/>
                </a:lnTo>
                <a:lnTo>
                  <a:pt x="464248" y="726554"/>
                </a:lnTo>
                <a:lnTo>
                  <a:pt x="464248" y="701573"/>
                </a:lnTo>
                <a:lnTo>
                  <a:pt x="464248" y="569429"/>
                </a:lnTo>
                <a:lnTo>
                  <a:pt x="499059" y="549084"/>
                </a:lnTo>
                <a:lnTo>
                  <a:pt x="530059" y="523265"/>
                </a:lnTo>
                <a:lnTo>
                  <a:pt x="556310" y="492353"/>
                </a:lnTo>
                <a:lnTo>
                  <a:pt x="576922" y="456704"/>
                </a:lnTo>
                <a:lnTo>
                  <a:pt x="726541" y="456704"/>
                </a:lnTo>
                <a:lnTo>
                  <a:pt x="726541" y="260413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rgbClr val="4F9B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5799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Объем дорожного фонда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на 2020 – 2025 гг.</a:t>
            </a:r>
            <a:endParaRPr lang="ru-RU" altLang="ru-RU" sz="1500" b="1" dirty="0">
              <a:latin typeface="Arial Black" pitchFamily="34" charset="0"/>
            </a:endParaRPr>
          </a:p>
        </p:txBody>
      </p:sp>
      <p:pic>
        <p:nvPicPr>
          <p:cNvPr id="36" name="object 37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1526" y="2104327"/>
            <a:ext cx="1661522" cy="283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hSuNA\Pictures\i (2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" y="1779413"/>
            <a:ext cx="6858002" cy="7117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412776" y="700608"/>
            <a:ext cx="4608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Использование дорожного фонда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 на 2023 год</a:t>
            </a:r>
            <a:endParaRPr lang="ru-RU" altLang="ru-RU" sz="1500" b="1" dirty="0"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759905" y="5503335"/>
            <a:ext cx="697095" cy="33020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1797050" y="5063066"/>
            <a:ext cx="666750" cy="102729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268850" y="2070954"/>
            <a:ext cx="1502803" cy="153198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2"/>
            </p:custDataLst>
          </p:nvPr>
        </p:nvSpPr>
        <p:spPr>
          <a:xfrm>
            <a:off x="306946" y="2028208"/>
            <a:ext cx="1421372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395908" y="2835842"/>
            <a:ext cx="126253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2504095" y="3607741"/>
            <a:ext cx="2143140" cy="1583079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>
            <p:custDataLst>
              <p:tags r:id="rId5"/>
            </p:custDataLst>
          </p:nvPr>
        </p:nvSpPr>
        <p:spPr>
          <a:xfrm>
            <a:off x="2184400" y="3806425"/>
            <a:ext cx="2825750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 бюджета города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949786" y="4254374"/>
            <a:ext cx="1262534" cy="4784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469" y="6249094"/>
            <a:ext cx="1620180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6426" y="6153048"/>
            <a:ext cx="1458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459" y="7058376"/>
            <a:ext cx="126253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6,8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2870383" y="2009803"/>
            <a:ext cx="1423226" cy="936104"/>
            <a:chOff x="3280593" y="1837348"/>
            <a:chExt cx="2577739" cy="13929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19,8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1905000" y="2555992"/>
            <a:ext cx="882650" cy="25682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23259" y="3172217"/>
            <a:ext cx="0" cy="41604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>
            <p:custDataLst>
              <p:tags r:id="rId7"/>
            </p:custDataLst>
          </p:nvPr>
        </p:nvSpPr>
        <p:spPr>
          <a:xfrm>
            <a:off x="3508171" y="6147820"/>
            <a:ext cx="1529384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>
            <p:custDataLst>
              <p:tags r:id="rId8"/>
            </p:custDataLst>
          </p:nvPr>
        </p:nvSpPr>
        <p:spPr>
          <a:xfrm>
            <a:off x="3625309" y="7108575"/>
            <a:ext cx="1262534" cy="4006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9"/>
            </p:custDataLst>
          </p:nvPr>
        </p:nvSpPr>
        <p:spPr>
          <a:xfrm>
            <a:off x="3471493" y="6074644"/>
            <a:ext cx="154950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содержание светофоров и дорожных знаков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>
            <p:custDataLst>
              <p:tags r:id="rId10"/>
            </p:custDataLst>
          </p:nvPr>
        </p:nvSpPr>
        <p:spPr>
          <a:xfrm>
            <a:off x="1803116" y="6188471"/>
            <a:ext cx="1515133" cy="149933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>
            <p:custDataLst>
              <p:tags r:id="rId11"/>
            </p:custDataLst>
          </p:nvPr>
        </p:nvSpPr>
        <p:spPr>
          <a:xfrm>
            <a:off x="1872468" y="6051500"/>
            <a:ext cx="143324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дорожная разметка с применением термопластика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>
            <p:custDataLst>
              <p:tags r:id="rId12"/>
            </p:custDataLst>
          </p:nvPr>
        </p:nvSpPr>
        <p:spPr>
          <a:xfrm>
            <a:off x="1898230" y="7022641"/>
            <a:ext cx="129614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2571753" y="5577421"/>
            <a:ext cx="660397" cy="292097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>
            <p:custDataLst>
              <p:tags r:id="rId13"/>
            </p:custDataLst>
          </p:nvPr>
        </p:nvSpPr>
        <p:spPr>
          <a:xfrm>
            <a:off x="5211994" y="6153043"/>
            <a:ext cx="1502762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>
            <p:custDataLst>
              <p:tags r:id="rId14"/>
            </p:custDataLst>
          </p:nvPr>
        </p:nvSpPr>
        <p:spPr>
          <a:xfrm>
            <a:off x="5211198" y="6315870"/>
            <a:ext cx="164680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текущий ремонт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дорог</a:t>
            </a:r>
            <a:endParaRPr lang="ru-RU" sz="1400" b="1" dirty="0"/>
          </a:p>
        </p:txBody>
      </p:sp>
      <p:sp>
        <p:nvSpPr>
          <p:cNvPr id="40" name="Скругленный прямоугольник 39"/>
          <p:cNvSpPr/>
          <p:nvPr>
            <p:custDataLst>
              <p:tags r:id="rId15"/>
            </p:custDataLst>
          </p:nvPr>
        </p:nvSpPr>
        <p:spPr>
          <a:xfrm>
            <a:off x="5260643" y="7089432"/>
            <a:ext cx="129614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7,5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730754" y="5063071"/>
            <a:ext cx="685799" cy="101505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-142899" y="-476287"/>
            <a:ext cx="7429552" cy="109300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2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на 2023 год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714356" y="1523981"/>
          <a:ext cx="5857916" cy="685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5" descr="C:\Users\ZhSuNA\Pictures\df5ecdc60bd7a08064f92772d9bdd1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1666852"/>
            <a:ext cx="1333500" cy="1333500"/>
          </a:xfrm>
          <a:prstGeom prst="rect">
            <a:avLst/>
          </a:prstGeom>
          <a:noFill/>
          <a:ln w="127000">
            <a:solidFill>
              <a:srgbClr val="4F9B43"/>
            </a:solidFill>
          </a:ln>
        </p:spPr>
      </p:pic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-214338" y="-547726"/>
            <a:ext cx="7286652" cy="108109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муниципальных программ 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357826" y="1738289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214423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2023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429001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2024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572141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2025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85794" y="2809861"/>
            <a:ext cx="1571636" cy="2160590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2 176,2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3071811" y="3167050"/>
            <a:ext cx="1428760" cy="1714512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1 488,9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5143512" y="3238488"/>
            <a:ext cx="1439862" cy="1577982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1 403,5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14356" y="5167316"/>
            <a:ext cx="1428759" cy="71438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002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107,3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3000372" y="5310189"/>
            <a:ext cx="1357322" cy="571506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105,4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5286389" y="5167314"/>
            <a:ext cx="1214446" cy="64770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105,6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" name="AutoShape 15"/>
          <p:cNvSpPr>
            <a:spLocks/>
          </p:cNvSpPr>
          <p:nvPr/>
        </p:nvSpPr>
        <p:spPr bwMode="auto">
          <a:xfrm>
            <a:off x="571481" y="3881430"/>
            <a:ext cx="71437" cy="465892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" y="3738555"/>
            <a:ext cx="430887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95,2%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9155" y="5303847"/>
            <a:ext cx="430887" cy="792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4,7%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2428868" y="3738555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91,9%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285993" y="5453067"/>
            <a:ext cx="430887" cy="5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532477" y="3881431"/>
            <a:ext cx="430887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90,4%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500572" y="5238757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8" name="AutoShape 24"/>
          <p:cNvSpPr>
            <a:spLocks/>
          </p:cNvSpPr>
          <p:nvPr/>
        </p:nvSpPr>
        <p:spPr bwMode="auto">
          <a:xfrm>
            <a:off x="500042" y="5381629"/>
            <a:ext cx="142875" cy="434935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/>
          </p:cNvSpPr>
          <p:nvPr/>
        </p:nvSpPr>
        <p:spPr bwMode="auto">
          <a:xfrm>
            <a:off x="5000637" y="4024306"/>
            <a:ext cx="71437" cy="46589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2786058" y="5453068"/>
            <a:ext cx="144462" cy="431066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500076" y="7453336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3" name="Содержимое 5"/>
          <p:cNvSpPr>
            <a:spLocks/>
          </p:cNvSpPr>
          <p:nvPr/>
        </p:nvSpPr>
        <p:spPr bwMode="auto">
          <a:xfrm>
            <a:off x="1357301" y="7524768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500045" y="8239147"/>
            <a:ext cx="720725" cy="500067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5" name="AutoShape 31"/>
          <p:cNvSpPr>
            <a:spLocks/>
          </p:cNvSpPr>
          <p:nvPr/>
        </p:nvSpPr>
        <p:spPr bwMode="auto">
          <a:xfrm>
            <a:off x="2857496" y="3881430"/>
            <a:ext cx="144462" cy="465892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" name="AutoShape 32"/>
          <p:cNvSpPr>
            <a:spLocks/>
          </p:cNvSpPr>
          <p:nvPr/>
        </p:nvSpPr>
        <p:spPr bwMode="auto">
          <a:xfrm>
            <a:off x="5000636" y="5310192"/>
            <a:ext cx="144462" cy="431066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7" name="Содержимое 5"/>
          <p:cNvSpPr>
            <a:spLocks/>
          </p:cNvSpPr>
          <p:nvPr/>
        </p:nvSpPr>
        <p:spPr bwMode="auto">
          <a:xfrm>
            <a:off x="1357298" y="8310586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071810" y="6310323"/>
            <a:ext cx="1214446" cy="428627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21,5</a:t>
            </a:r>
            <a:endParaRPr lang="ru-RU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2285993" y="6238885"/>
            <a:ext cx="430887" cy="571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5357827" y="6096010"/>
            <a:ext cx="1143008" cy="642941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45,1</a:t>
            </a:r>
            <a:endParaRPr lang="ru-RU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" name="AutoShape 26"/>
          <p:cNvSpPr>
            <a:spLocks/>
          </p:cNvSpPr>
          <p:nvPr/>
        </p:nvSpPr>
        <p:spPr bwMode="auto">
          <a:xfrm>
            <a:off x="2928934" y="6310322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2" name="AutoShape 26"/>
          <p:cNvSpPr>
            <a:spLocks/>
          </p:cNvSpPr>
          <p:nvPr/>
        </p:nvSpPr>
        <p:spPr bwMode="auto">
          <a:xfrm>
            <a:off x="5143513" y="6310322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4500571" y="6167448"/>
            <a:ext cx="430887" cy="571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2,9%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500045" y="8953527"/>
            <a:ext cx="719137" cy="500067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75" name="Содержимое 5"/>
          <p:cNvSpPr>
            <a:spLocks/>
          </p:cNvSpPr>
          <p:nvPr/>
        </p:nvSpPr>
        <p:spPr bwMode="auto">
          <a:xfrm>
            <a:off x="1428737" y="9024967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10239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20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2023 год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23911"/>
          <a:ext cx="6858000" cy="888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100250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9" y="1666852"/>
          <a:ext cx="6286545" cy="78743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28825"/>
                <a:gridCol w="642942"/>
                <a:gridCol w="644549"/>
                <a:gridCol w="655128"/>
                <a:gridCol w="552023"/>
                <a:gridCol w="498531"/>
                <a:gridCol w="682273"/>
                <a:gridCol w="682274"/>
              </a:tblGrid>
              <a:tr h="1640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Наименование муниципальной программы 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164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-11,92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549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549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603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«Культура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603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-343,7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-94,0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города-курорта Железноводска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-46,1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409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 в городе-курорте Железноводске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710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0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2283,6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-678,19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1554,3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-63,5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57826" y="1095348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млн.рублей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104537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</a:t>
            </a:r>
          </a:p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Ставропольского края»</a:t>
            </a:r>
          </a:p>
          <a:p>
            <a:pPr algn="just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образования в городе-курорте Железноводске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предоставление доступного и качественного образования в общеобразовательных учреждениях, дошкольных образовательных учреждениях.</a:t>
            </a:r>
          </a:p>
          <a:p>
            <a:pPr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города-курорта Железноводска Ставропольского края</a:t>
            </a:r>
          </a:p>
          <a:p>
            <a:pPr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52" y="3667113"/>
          <a:ext cx="6572295" cy="557216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4257057"/>
                <a:gridCol w="448109"/>
                <a:gridCol w="522796"/>
                <a:gridCol w="448111"/>
                <a:gridCol w="448111"/>
                <a:gridCol w="448111"/>
              </a:tblGrid>
              <a:tr h="3017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63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63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81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05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10739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бюджета– это выплачиваемые из бюджета денежные средства, которые направляются на финансовое обеспечение задач и функций государственной власти и органов местного самоуправления. 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могут быть детализированы: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и непрограммным направлениям;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главным распорядителям бюджетных средств;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видам расходов.</a:t>
            </a: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превышения расходов бюджета над его доходами;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>
              <a:buFont typeface="Arial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8" y="3595678"/>
            <a:ext cx="3643338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32" y="4238620"/>
            <a:ext cx="5357829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32" y="5738818"/>
            <a:ext cx="5357849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64" y="6524636"/>
            <a:ext cx="3643337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«Социальная поддержка населения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труда и социальной защиты населения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5" y="4167181"/>
          <a:ext cx="6357984" cy="50720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3258537"/>
                <a:gridCol w="765503"/>
                <a:gridCol w="563366"/>
                <a:gridCol w="643846"/>
                <a:gridCol w="563366"/>
                <a:gridCol w="563366"/>
              </a:tblGrid>
              <a:tr h="3744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39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нуждающихся семей , получивших ежемесячные выплаты в связи с рождением  (усыновлением) первого ребенка</a:t>
                      </a: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92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1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3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реконструированных учреждений культуры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1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воспитывающихся в замещающих семьях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28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нуждающихся в определении в семью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«Управление имуществом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 администрации города-курорта Железноводска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0" y="4095744"/>
          <a:ext cx="6500858" cy="56602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946951"/>
                <a:gridCol w="464345"/>
                <a:gridCol w="541739"/>
                <a:gridCol w="464347"/>
                <a:gridCol w="464347"/>
                <a:gridCol w="619129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7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городского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плановых назначений по площади земельных участков, предоставленных для строительства в расчете на 10 тыс. человек населения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земельных участков, предоставляемых для жилищного строительства, индивидуального строительства и комплексного освоения в целях жилищного  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разработанных и утвержденных нормативных правовых актов в соответствие с планом работы управления имущественных отношений администрации 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физической культуры и спорта города-курорта Железноводска Ставропольского края»</a:t>
            </a:r>
          </a:p>
          <a:p>
            <a:pPr algn="ctr">
              <a:lnSpc>
                <a:spcPts val="2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занятий физической культурой и спортом и приобщения всех слоев населения города-курорта Железноводска Ставропольского края к систематическим занятиям физической культурой и спортом, в том числе и профессиональным спортом.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>
              <a:buFontTx/>
              <a:buChar char="-"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физической культуре, спорту и туризму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3667116"/>
          <a:ext cx="6000792" cy="578047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071834"/>
                <a:gridCol w="714380"/>
                <a:gridCol w="500066"/>
                <a:gridCol w="571504"/>
                <a:gridCol w="571504"/>
                <a:gridCol w="571504"/>
              </a:tblGrid>
              <a:tr h="1726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369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7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спортивно-массовых мероприятий, участие в краевых и всероссийских меро­приятиях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спортсменов, получивших спор­тивный разряд на ко­личество населения, занимающихся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73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городских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всероссийских и краевых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7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инвалидов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развития города-курорта Железноводска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долгосрочной и гарантированной системы поддержки молодых семей в решении жилищной проблемы с целью улучшения демографической ситуации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организационных и нормативно-правовых механизмов в сфере градостроительства.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архитектуры и градостроительства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309926"/>
          <a:ext cx="6143668" cy="597779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57454"/>
                <a:gridCol w="785818"/>
                <a:gridCol w="785818"/>
                <a:gridCol w="714380"/>
                <a:gridCol w="714380"/>
                <a:gridCol w="785818"/>
              </a:tblGrid>
              <a:tr h="2775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измере-ния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427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Количество разработанной градостроительной документации на территории муниципального образования города-курорта Железноводска Ставропольского края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98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Общая площадь жилых помещений, веденных в эксплуатацию за 1 год, на 1 жителя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Корректировка генерального плана городского округа города-курорта Железноводска Ставропольского края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 разработанных и утвержденных нормативных правовых актов в сфере градостроительной деятельности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928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сотрудников управления архитектуры и градостроительства администрации города-курорта Железноводска Ставропольского края, повысивших квалификацию в области градостроительной деятельности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3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оцифрованных архивных топографических материалов (планшетов М 1:500)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2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 плана проверок при реализации внутриведомственного контроля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9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 своевременно представленной отраслевыми (функциональными) органами администрации </a:t>
                      </a: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города-курорта Железноводска Ставропольского края отчетности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«Культура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сохранение и развитие культуры города-курорта Железноводска Ставропольского края;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создание условий для обеспечения свободного доступа населения города-курорта Железноводска Ставропольского края к информации и культурным ценностям;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обеспечение безопасных и благоприятных условий для проведения общегородских мероприятий. 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90" y="3952868"/>
          <a:ext cx="6429420" cy="42148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2691386"/>
                <a:gridCol w="971890"/>
                <a:gridCol w="747606"/>
                <a:gridCol w="672846"/>
                <a:gridCol w="672846"/>
                <a:gridCol w="672846"/>
              </a:tblGrid>
              <a:tr h="2005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8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8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принявших участие в культурно-массовых мероприятиях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423,42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427,3</a:t>
                      </a: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9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библиотечного фонда в централизованной библиотечной системе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экземпляров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9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77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новых поступлений в библиотечный фонд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73921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благоприятных условий для развития малого и среднего  предпринимательства в городе-курорте Железноводске 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для населения города-курорта Железноводска Ставропольского края доступности потребительского рынка, формирование благоприятных возможностей для товаропроизводителей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устойчивое развитие конкурентоспособной санаторно-курортной и туристско-рекреационной сферы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предупреждение и профилактика производственного травматизма, сохранение жизни и здоровья человека в процессе труда, разработка комплекса мер по усилению профилактической работы по охране труда.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города–курорта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4024306"/>
          <a:ext cx="6357983" cy="571507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339"/>
                <a:gridCol w="642942"/>
                <a:gridCol w="500066"/>
                <a:gridCol w="500066"/>
                <a:gridCol w="571504"/>
                <a:gridCol w="500066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105,30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7 971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8 272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8 689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8 789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3 842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3 921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3 957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4 023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9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555,10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555,70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556,20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557,20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7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23,90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24,20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799,50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801,10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802,05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оборота общественного питания к предыдущему году в действующих ценах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101,40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101,50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102,10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102,10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 оборота розничной торговли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105,90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106,40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133,20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136,00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141,00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койко-мест в коллективных средствах размещения               города-курорта Железноводска Ставропольского края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7 050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7 100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7 110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4 129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4 340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4 470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4 470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специалистов, прошедших обучение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417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142852" y="0"/>
            <a:ext cx="6715148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комплексного благоустройства территории города-курорта Железноводска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в городе-курорте Железноводске Ставропольского края условий для повышения эффективности использования энергетических ресурсов;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осуществления управления городским хозяйством и нормативно-правового регулирования в сфере жилищно-коммунального хозяйства;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использования, охраны, защиты и воспроизводства лесов, расположенных на землях лесного фонда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городского хозяйства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1" y="3667116"/>
          <a:ext cx="6715150" cy="56548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9882"/>
                <a:gridCol w="408671"/>
                <a:gridCol w="525434"/>
                <a:gridCol w="467061"/>
                <a:gridCol w="467051"/>
                <a:gridCol w="467051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8 758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8 762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8 758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24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57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48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Общая площадь улиц и проездов, находящихся на территории муниципального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потребления электрической энергии на 1 кв. метр освещаемой территории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кВт/ч/кв.м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314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организаций со стопроцентной заменой оконных блоков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379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кВт/ч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-119098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обеспечение безопасности дорожного движения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санитарно-эпидемиологического благополучия на территории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indent="360363"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0" y="3095612"/>
          <a:ext cx="6500858" cy="56996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4781"/>
                <a:gridCol w="375990"/>
                <a:gridCol w="543216"/>
                <a:gridCol w="429698"/>
                <a:gridCol w="430919"/>
                <a:gridCol w="436254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изме-рения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1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137,3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140,0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автомобильных дорог общего пользования местного значения соответствующих нормативным требованиям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82,00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83,00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54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дорожно-транспортных происшествий, зарегистрированных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068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пострадавших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46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71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8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безопасности населения, защита жизни и здоровья граждан, их прав и свобод;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профилактика правонарушений и преступлений на территории города-курорта Железноводска Ставропольского края;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условий для привлечения казаков Железноводского городского казачьего общества Ставропольского окружного казачьего общества (далее - ЖГКО СОКО ТВКО) к несению государственной и иной службы.</a:t>
            </a:r>
          </a:p>
          <a:p>
            <a:pPr algn="just">
              <a:lnSpc>
                <a:spcPts val="12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профилактика террористических и экстремистских проявлений на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территории города-курорта Железноводска Ставропольского края противодействия терроризму и экстремизму, совершенствования системы муниципального  управления в кризисных ситуациях в городе курорте Железноводске Ставропольского края, совершенствование системы обеспечения безопасности населения города-курорта Железноводска Ставропольского края.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2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города-курорта Железноводска Ставропольского края - отдел по мобилизационной подготовке и чрезвычайным ситуациям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42" y="4381499"/>
          <a:ext cx="6143646" cy="50720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9090"/>
                <a:gridCol w="642942"/>
                <a:gridCol w="428628"/>
                <a:gridCol w="357190"/>
                <a:gridCol w="382932"/>
                <a:gridCol w="402864"/>
              </a:tblGrid>
              <a:tr h="2021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35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8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3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участию  в деятельности патриотических объединений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высококвалифицированного кадрового состава муниципальной службы, обеспечивающего эффективность муниципального управления;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реализация антикоррупционной политики, внедрение в практику администрации, ее отраслевых (функциональных) органов профилактических мер, направленных на недопущение создания условий, порождающих коррупцию;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оптимизация и повышение качества предоставления государственных и муниципальных услуг в городе-курорте Железноводске Ставропольского края;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права жителей города на доступ к средствам массовой информации.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города-курорта Железноводска Ставропольского края, соисполнителями Программы являются: управление культуры администрации города-курорта Железноводска Ставропольского края.</a:t>
            </a: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2" y="4238622"/>
          <a:ext cx="6357991" cy="53934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33979"/>
                <a:gridCol w="499168"/>
                <a:gridCol w="331211"/>
                <a:gridCol w="331211"/>
                <a:gridCol w="331211"/>
                <a:gridCol w="331211"/>
              </a:tblGrid>
              <a:tr h="183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83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1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выпущенных в эфир теле- радиопрограмм;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порядке.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85" y="6453198"/>
            <a:ext cx="1428760" cy="2714644"/>
          </a:xfrm>
          <a:prstGeom prst="roundRect">
            <a:avLst>
              <a:gd name="adj" fmla="val 10513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2" y="6738953"/>
            <a:ext cx="2571768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52" y="7524772"/>
            <a:ext cx="2571792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2" y="8310598"/>
            <a:ext cx="2571768" cy="5714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14620" y="6810392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714620" y="7596210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714620" y="8382028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создание условий для поддержки и развития молодежных инициатив, гражданского, патриотического и духовно-нравственного воспитания молодежи;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профилактика безнадзорности, беспризорности и предупреждение правонарушений, совершаемых несовершеннолетними;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формирование у жителей города-курорта Железноводска Ставропольского края установок и норм на здоровый образ жизни, негативного отношения к вредным привычкам (курение, алкоголь, наркомания)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управление культуры администрация города-курорта Железноводска Ставропольского края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452934"/>
          <a:ext cx="6357983" cy="44091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43337"/>
                <a:gridCol w="642942"/>
                <a:gridCol w="500066"/>
                <a:gridCol w="500066"/>
                <a:gridCol w="571504"/>
                <a:gridCol w="500068"/>
              </a:tblGrid>
              <a:tr h="262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     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добровольческом (волонтерском) движении от общей численности молодежи города-курорта 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13,66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13,99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8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1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11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профилактических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мер-ий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6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10180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1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повышение уровня благоустройства нуждающихся в благоустройстве территорий города-курорта Железноводска Ставропольского края.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ctr">
              <a:lnSpc>
                <a:spcPts val="1000"/>
              </a:lnSpc>
            </a:pP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50" y="3452806"/>
          <a:ext cx="6572310" cy="52306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4288"/>
                <a:gridCol w="495715"/>
                <a:gridCol w="557679"/>
                <a:gridCol w="557679"/>
                <a:gridCol w="495715"/>
                <a:gridCol w="495715"/>
                <a:gridCol w="495715"/>
                <a:gridCol w="499804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Еди-ница изме-рения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6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91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вовлеченных в реализацию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3 940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5 250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6 550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8 750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10 920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13 110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54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18,96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+3 620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+4 950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+5 350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+7 350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+10 320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12 410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Железноводске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+200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+800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+900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+400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+500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+600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Муниципальная программа города-курорта Железноводска Ставропольского края «Управление финансами в городе-курорте Железноводске Ставропольского края»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обеспечение долгосрочной сбалансированности и устойчивости бюджета города, </a:t>
            </a:r>
            <a:r>
              <a:rPr lang="ru-RU" sz="1200" dirty="0" smtClean="0">
                <a:solidFill>
                  <a:schemeClr val="tx1"/>
                </a:solidFill>
              </a:rPr>
              <a:t>повышение качества управления финансами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осуществление управленческой деятельности в сфере управления финансами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Финансовое управление администрации города-курорта Железноводска Ставропольского края </a:t>
            </a:r>
          </a:p>
          <a:p>
            <a:pPr indent="360363" algn="just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2656" y="3584848"/>
          <a:ext cx="6215105" cy="60596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1672"/>
                <a:gridCol w="939492"/>
                <a:gridCol w="722687"/>
                <a:gridCol w="650418"/>
                <a:gridCol w="650418"/>
                <a:gridCol w="650418"/>
              </a:tblGrid>
              <a:tr h="183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налоговых и неналоговых доходов бюджета города (в сопоставимых условиях) к предыдущему году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покрытия расходов бюджета города собственными средствами без привлечения заемных средств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0,75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0,90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объема недоимки по налогам и сборам, зачисляемым в бюджет  города-курорта Железноводска Ставропольского края 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Рейтинг города-курорта Железноводска Ставропольского края по качеству управления муниципальными финансами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в общем объеме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оценка качества финансового менеджмента, осуществляемого главными  распорядителями бюджетных средств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показателей утвержденного бюджета города на очередной финансовый год от показателей бюджетного прогноза, сформированного в предшествующем периоде: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налоговым и неналоговым доходам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7,00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расходам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8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фактического объема доходов бюджета города без учета безвозмездных поступлений от параметров первоначально утвержденного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13,00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недоимки по налогам, зачисляемым в бюджет города, к сумме налоговых доходов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09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бюджета города (за исключением поступлений налоговых доходов по дополнительным нормативам отчислений) в общем объеме собственных доходов бюджета города (без учета субвенций)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7" y="809595"/>
          <a:ext cx="6286543" cy="75277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204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79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расходов бюджета города, формируемых в рамках муниципальных программ, в общем объеме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2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просроченной кредиторской задолженности, сложившейся по расходам бюджета города, к общему объему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6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достижения целевых значений показателей, предусмотренных в дорожной карте города-курорта Железноводска Ставропольского края, по соотношению средней заработной платы работников учреждений культуры и педагогических работников муниципальных учреждений дополнительного образования детей к средней заработной плате в Ставропольском крае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0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города на содержание работников органов местного самоуправления в расчете на одного жителя муниципального образования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рублей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77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параметров бюджетного прогноза города-курорта Железноводска  Ставропольского края на долгосрочный период в соответствие с решением о бюджете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38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муниципальных учреждений города, функции которых по ведению  бюджетного (бухгалтерского) учета и составлению бюджетной (бухгалтерской)  отчетности передаются муниципальному бюджетному учреждению «Учетный центр»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77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сумм взысканных административных штрафов и общей суммы наложенных административных  штрафов за нарушение бюджетного законодательства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6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муниципального долга города-курорта Железноводска  Ставропольского края (далее - муниципальный долг) к общему объему доходов бюджета города без учета безвозмездных поступлений (безвозмездных поступлений и (или) поступлений налоговых доходов по дополнительным нормативам отчислений от налога на доходы физических лиц)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0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на обслуживание муниципального долга в общем объеме расходов бюджета города,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6,00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330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Годовая сумма платежей по погашению и обслуживанию муниципального долга, возникшего по состоянию на  1 января очередного финансового года, без учета платежей, направляемых на досрочное погашение долговых обязательств со сроками погашения после       1 января года, следующего за очередным финансовым годом, к общему объему налоговых и неналоговых доходов бюджета города и дотаций из бюджетов бюджетной системы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10,60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10,30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0648" y="1352601"/>
          <a:ext cx="6286543" cy="58326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22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Сохранение города-курорта Железноводска  Ставропольского края в группе муниципальных образований с высокой долговой устойчивостью по результатам оценки долговой устойчивости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количества проверок, по результатам которых приняты меры, и количества проверок, по результатам которых выявлены нарушения законодательства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3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размещение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 информации об исполнении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00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отражения показателей, отраженных в информационном отчете «Бюджет для граждан», размещенном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Интернет, в составе показателей, определенных методическими рекомендациями по представлению бюджетов субъектов Российской Федерации и местных бюджетов и отчетов об их исполнении в доступной для граждан форме, утвержденными приказом Министерства финансов Российской Федерации от      22 сентября 2015 г. № 145н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собираемости по земельному налогу (отношение объема поступившего земельного налога к объему начисленного земельного налога)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94,00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95,00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процентное своевременное предоставление отраслевыми (функциональными) органами администрации города-курорта Железноводска Ставропольского края отчетности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реестра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обоснований бюджетных ассигнований на очередной финансовый год и плановый период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10310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66" y="1023910"/>
          <a:ext cx="6194148" cy="82547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8036"/>
                <a:gridCol w="1303600"/>
                <a:gridCol w="1170655"/>
                <a:gridCol w="615295"/>
                <a:gridCol w="522608"/>
                <a:gridCol w="518949"/>
                <a:gridCol w="474343"/>
                <a:gridCol w="602660"/>
                <a:gridCol w="718002"/>
              </a:tblGrid>
              <a:tr h="5456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24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61">
                <a:tc gridSpan="9">
                  <a:txBody>
                    <a:bodyPr/>
                    <a:lstStyle/>
                    <a:p>
                      <a:pPr algn="ctr"/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первая. Программная </a:t>
                      </a: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города-курорта </a:t>
                      </a: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45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 (ответственный исполнитель – управление образования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7934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отсутствуют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образования администрации города-курорта Железноводска Ставропольского края – код 606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58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046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Ставропольского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8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0467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Ставропольского края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на 2023 год и плановый период 2024 и 2025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9" y="952472"/>
          <a:ext cx="6500859" cy="86869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022"/>
                <a:gridCol w="1371626"/>
                <a:gridCol w="1231744"/>
                <a:gridCol w="647404"/>
                <a:gridCol w="450995"/>
                <a:gridCol w="628392"/>
                <a:gridCol w="499097"/>
                <a:gridCol w="634109"/>
                <a:gridCol w="755470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6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 gridSpan="9">
                  <a:txBody>
                    <a:bodyPr/>
                    <a:lstStyle/>
                    <a:p>
                      <a:pPr algn="ctr"/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89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Приобретение благоустроен-ного жилого помещения в муниципальную собственность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города-курорта     Железновод-ска Ставропольского края - код 601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квартира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 – 2025 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8726">
                <a:tc gridSpan="2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3029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01537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Мероприятия отсутствуют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городского хозяйства - код 620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 остановоч-ных пункта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6822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6826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Итого по части первой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295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0467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Ставрополь-ского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90" y="1568626"/>
          <a:ext cx="6491718" cy="60287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2011"/>
                <a:gridCol w="1311335"/>
                <a:gridCol w="204989"/>
                <a:gridCol w="972612"/>
                <a:gridCol w="618946"/>
                <a:gridCol w="525151"/>
                <a:gridCol w="521018"/>
                <a:gridCol w="477158"/>
                <a:gridCol w="606236"/>
                <a:gridCol w="722262"/>
              </a:tblGrid>
              <a:tr h="6119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9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267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вторая.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Непрограммная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909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   отсутствуют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4551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части второй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5219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по городской адресной инвестиционной программе: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0355">
                <a:tc gridSpan="3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76752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Ставропольского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7625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latin typeface="Arial Black" pitchFamily="34" charset="0"/>
              </a:rPr>
              <a:t>Муниципальный внутренний долг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  <a:endParaRPr lang="ru-RU" altLang="ru-RU" sz="18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418681561"/>
              </p:ext>
            </p:extLst>
          </p:nvPr>
        </p:nvGraphicFramePr>
        <p:xfrm>
          <a:off x="0" y="523844"/>
          <a:ext cx="6858000" cy="864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7" name="Picture 5" descr="C:\Users\ZhSuNA\Pictures\klipartz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6" y="6833806"/>
            <a:ext cx="5214974" cy="307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28464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публичных слушаний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 декабря 2022 года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состоялись публичные слушания по проекту решения Думы города-курорта Железноводска Ставропольского края    «О бюджете города-курорта Железноводска Ставропольского края на 2023 год и плановый период 2024 и 2025 годов». </a:t>
            </a:r>
          </a:p>
          <a:p>
            <a:pPr indent="3600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поступившие предложения изучены, учтены и внесены в протокол публичных слушаний.</a:t>
            </a:r>
          </a:p>
          <a:p>
            <a:pPr lvl="0" indent="3600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0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Рассмотрев проект решения, участники публичных слушаний отметили: 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 города-курорта Железноводска на 2023 год и плановый период 2024 и 2025 годов составлен с соблюдением требований Бюджетного кодекса Российской Федерации, Устава города-курорта Железноводска Ставропольского края, Положения о бюджетном процессе в городе-курорте Железноводске Ставропольского края;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основные направления бюджетной, налоговой и долговой политики города на 2023 год и плановый период 2024 и 2025 годов определены исходя из задач и приоритетов социально-экономического развития города на основе бюджетного и налогового законодательства.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548680" y="4304928"/>
            <a:ext cx="59766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52" y="2"/>
            <a:ext cx="6572296" cy="99059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города-курорта Железноводска Ставропольского края основывается на:</a:t>
            </a: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в Российской федерации;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города-курорта Железноводска Ставропольского края.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"/>
            <a:ext cx="6858000" cy="99059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52" y="2666984"/>
          <a:ext cx="6670524" cy="6605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6317"/>
                <a:gridCol w="895235"/>
                <a:gridCol w="813851"/>
                <a:gridCol w="813851"/>
                <a:gridCol w="732466"/>
                <a:gridCol w="913320"/>
                <a:gridCol w="955484"/>
              </a:tblGrid>
              <a:tr h="517861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53,92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54,28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3 498,98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3 501,00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3 571,02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3 715,29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3 903,28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4 181,20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100,06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104,04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105,06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3 447,20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3 561,60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3 562,00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3 647,00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3 751,00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3 944,00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7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32 053,00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33 116,89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33 857,21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35 782,01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37 879,02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39 800,00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35,84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21,53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VDIkm1Yk.UtmfRFq8I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33660</TotalTime>
  <Words>10745</Words>
  <Application>Microsoft Office PowerPoint</Application>
  <PresentationFormat>Лист A4 (210x297 мм)</PresentationFormat>
  <Paragraphs>3320</Paragraphs>
  <Slides>79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1" baseType="lpstr">
      <vt:lpstr>Поток</vt:lpstr>
      <vt:lpstr>Worksheet</vt:lpstr>
      <vt:lpstr>БЮДЖЕТ ДЛЯ ГРАЖДАН   по проекту решения Думы города-курорта Железноводска Ставропольского края  «О бюджете города-курорта Железноводска Ставропольского края  на 2023 год и плановый период 2024-2025 годов»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User3</cp:lastModifiedBy>
  <cp:revision>4676</cp:revision>
  <dcterms:created xsi:type="dcterms:W3CDTF">2014-11-25T07:29:51Z</dcterms:created>
  <dcterms:modified xsi:type="dcterms:W3CDTF">2022-12-27T06:14:32Z</dcterms:modified>
</cp:coreProperties>
</file>