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65D"/>
    <a:srgbClr val="ADCB4E"/>
    <a:srgbClr val="A3CA52"/>
    <a:srgbClr val="76B06B"/>
    <a:srgbClr val="969696"/>
    <a:srgbClr val="86B453"/>
    <a:srgbClr val="497B63"/>
    <a:srgbClr val="5A9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ru-RU"/>
              <a:t>Бюджеты</a:t>
            </a:r>
          </a:p>
        </c:rich>
      </c:tx>
      <c:layout>
        <c:manualLayout>
          <c:xMode val="edge"/>
          <c:yMode val="edge"/>
          <c:x val="0.3546555553446345"/>
          <c:y val="6.001410819903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53253532852614"/>
          <c:y val="0.14869662326886379"/>
          <c:w val="0.49605996425791793"/>
          <c:h val="0.55556598309584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78-4B73-B3D1-8506A45170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F78-4B73-B3D1-8506A45170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78-4B73-B3D1-8506A4517046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Федеральный бюджет 15 608,13</c:v>
                </c:pt>
                <c:pt idx="1">
                  <c:v>Краевой бюджет 41 363 830,28</c:v>
                </c:pt>
                <c:pt idx="2">
                  <c:v>Местный бюджет 82 698 060,14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1000608.13</c:v>
                </c:pt>
                <c:pt idx="1">
                  <c:v>41363830.280000001</c:v>
                </c:pt>
                <c:pt idx="2">
                  <c:v>82698060.140000001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8-4B73-B3D1-8506A45170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3776159109214026E-2"/>
          <c:y val="0.70871536854420103"/>
          <c:w val="0.90215645703221392"/>
          <c:h val="0.2632129709797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Направление расходования</a:t>
            </a:r>
            <a:r>
              <a:rPr lang="ru-RU" baseline="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средств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Bahnschrift Light Condense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166034250982653E-2"/>
          <c:y val="0.15090748156797554"/>
          <c:w val="0.94566793149803474"/>
          <c:h val="0.52068950078850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выполнения мун.задания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_(* #,##0.00_);_(* \(#,##0.00\);_(* "-"??_);_(@_)</c:formatCode>
                <c:ptCount val="1"/>
                <c:pt idx="0">
                  <c:v>80025995.260000005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6-413F-85C8-63F7DC5DF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_(* #,##0.00_);_(* \(#,##0.00\);_(* "-"??_);_(@_)</c:formatCode>
                <c:ptCount val="1"/>
                <c:pt idx="0">
                  <c:v>2765503.29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6-413F-85C8-63F7DC5DF7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_(* #,##0.00_);_(* \(#,##0.00\);_(* "-"??_);_(@_)</c:formatCode>
                <c:ptCount val="1"/>
                <c:pt idx="0">
                  <c:v>41286000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6-413F-85C8-63F7DC5DF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994208"/>
        <c:axId val="1007513600"/>
      </c:barChart>
      <c:catAx>
        <c:axId val="13099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7513600"/>
        <c:crosses val="autoZero"/>
        <c:auto val="1"/>
        <c:lblAlgn val="ctr"/>
        <c:lblOffset val="100"/>
        <c:noMultiLvlLbl val="0"/>
      </c:catAx>
      <c:valAx>
        <c:axId val="1007513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3099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07634012230515E-2"/>
          <c:y val="0.71162255485253134"/>
          <c:w val="0.92889109099063627"/>
          <c:h val="0.24874563792337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24009186351706"/>
          <c:y val="2.187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09-47AB-ADBB-65E2F5F5A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EF-4C0C-9F1C-8A4AAD97B8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9-47AB-ADBB-65E2F5F5AE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EF-4C0C-9F1C-8A4AAD97B814}"/>
              </c:ext>
            </c:extLst>
          </c:dPt>
          <c:dLbls>
            <c:dLbl>
              <c:idx val="0"/>
              <c:layout>
                <c:manualLayout>
                  <c:x val="5.1114091207349083E-2"/>
                  <c:y val="-0.10138582677165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9-47AB-ADBB-65E2F5F5AE72}"/>
                </c:ext>
              </c:extLst>
            </c:dLbl>
            <c:dLbl>
              <c:idx val="2"/>
              <c:layout>
                <c:manualLayout>
                  <c:x val="2.4427247375328084E-2"/>
                  <c:y val="-9.4279035433070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9-47AB-ADBB-65E2F5F5A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Платные услуги</c:v>
                </c:pt>
                <c:pt idx="1">
                  <c:v>Сдача в аренду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10004094.57</c:v>
                </c:pt>
                <c:pt idx="1">
                  <c:v>529060.25</c:v>
                </c:pt>
                <c:pt idx="2">
                  <c:v>2148873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9-47AB-ADBB-65E2F5F5A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ahnschrift Ligh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7709550542294"/>
          <c:y val="6.3699952985113217E-2"/>
          <c:w val="0.47031057311218644"/>
          <c:h val="0.414600613043760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F-4364-ABB8-39FB643FD5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FF-4364-ABB8-39FB643FD5B6}"/>
              </c:ext>
            </c:extLst>
          </c:dPt>
          <c:dLbls>
            <c:dLbl>
              <c:idx val="7"/>
              <c:layout>
                <c:manualLayout>
                  <c:x val="3.4173563492731927E-3"/>
                  <c:y val="0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F-4364-ABB8-39FB643FD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Укрепление МТБ ГДК</c:v>
                </c:pt>
                <c:pt idx="1">
                  <c:v>Укрепление МТБ Пушкинская</c:v>
                </c:pt>
                <c:pt idx="2">
                  <c:v>Укрепление МТБ ДХШ</c:v>
                </c:pt>
                <c:pt idx="3">
                  <c:v>Текущий ремонт Пушкинская</c:v>
                </c:pt>
                <c:pt idx="4">
                  <c:v>Пожарная безопасность ГДК</c:v>
                </c:pt>
                <c:pt idx="5">
                  <c:v>Пожарная безопасность ДМШ</c:v>
                </c:pt>
                <c:pt idx="6">
                  <c:v>Комплектование книжного фонда</c:v>
                </c:pt>
                <c:pt idx="7">
                  <c:v>Доступная среда ДХШ</c:v>
                </c:pt>
              </c:strCache>
            </c:strRef>
          </c:cat>
          <c:val>
            <c:numRef>
              <c:f>Лист1!$B$2:$B$9</c:f>
              <c:numCache>
                <c:formatCode>_(* #,##0.00_);_(* \(#,##0.00\);_(* "-"??_);_(@_)</c:formatCode>
                <c:ptCount val="8"/>
                <c:pt idx="0">
                  <c:v>989300</c:v>
                </c:pt>
                <c:pt idx="1">
                  <c:v>297600</c:v>
                </c:pt>
                <c:pt idx="2">
                  <c:v>446000</c:v>
                </c:pt>
                <c:pt idx="3">
                  <c:v>214449.79</c:v>
                </c:pt>
                <c:pt idx="4">
                  <c:v>204117</c:v>
                </c:pt>
                <c:pt idx="5">
                  <c:v>195000</c:v>
                </c:pt>
                <c:pt idx="6">
                  <c:v>287408.40999999997</c:v>
                </c:pt>
                <c:pt idx="7">
                  <c:v>105000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F-4364-ABB8-39FB643FD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4286324930272323"/>
          <c:w val="0.69183679674775311"/>
          <c:h val="0.42923671259842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anose="020B0502040204020203" pitchFamily="34" charset="0"/>
              </a:rPr>
              <a:t>Международный кинофестиваль «Герой и время»</a:t>
            </a:r>
          </a:p>
        </c:rich>
      </c:tx>
      <c:layout>
        <c:manualLayout>
          <c:xMode val="edge"/>
          <c:yMode val="edge"/>
          <c:x val="0.10323712944366928"/>
          <c:y val="5.3995517088434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201978145252016E-2"/>
          <c:y val="0.2557098001802775"/>
          <c:w val="0.72838126498695666"/>
          <c:h val="0.426053420777914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 бюджетом 41 286 000,00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Лист1!$A$2:$A$3</c:f>
              <c:strCache>
                <c:ptCount val="2"/>
                <c:pt idx="0">
                  <c:v>Предусмотрено бюджетом</c:v>
                </c:pt>
                <c:pt idx="1">
                  <c:v>Кассовое исполнение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41286000</c:v>
                </c:pt>
                <c:pt idx="1">
                  <c:v>41286000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7-4502-8285-9B75DDB154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Кассовое исполнение 41 000 000,00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Лист1!$A$2:$A$3</c:f>
              <c:strCache>
                <c:ptCount val="2"/>
                <c:pt idx="0">
                  <c:v>Предусмотрено бюджетом</c:v>
                </c:pt>
                <c:pt idx="1">
                  <c:v>Кассовое исполнение</c:v>
                </c:pt>
              </c:strCache>
            </c:str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>
                  <c:v>41286000</c:v>
                </c:pt>
                <c:pt idx="1">
                  <c:v>41000000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77-4502-8285-9B75DDB154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Экономия 286 000,00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Лист1!$A$2:$A$3</c:f>
              <c:strCache>
                <c:ptCount val="2"/>
                <c:pt idx="0">
                  <c:v>Предусмотрено бюджетом</c:v>
                </c:pt>
                <c:pt idx="1">
                  <c:v>Кассовое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77-4502-8285-9B75DDB15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262720"/>
        <c:axId val="1224758464"/>
      </c:lineChart>
      <c:catAx>
        <c:axId val="127726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758464"/>
        <c:crosses val="autoZero"/>
        <c:auto val="1"/>
        <c:lblAlgn val="ctr"/>
        <c:lblOffset val="100"/>
        <c:noMultiLvlLbl val="0"/>
      </c:catAx>
      <c:valAx>
        <c:axId val="122475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2772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77893211257203E-2"/>
          <c:y val="0.71629062010543887"/>
          <c:w val="0.81363841003355797"/>
          <c:h val="0.22800130541125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C8848-9676-446E-AA68-8C6A02DFC5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F7000-C1C3-4AE3-9537-6E05926D8558}">
      <dgm:prSet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b="1" dirty="0"/>
            <a:t>87 клубных формирований: </a:t>
          </a:r>
          <a:endParaRPr lang="ru-RU" dirty="0"/>
        </a:p>
      </dgm:t>
    </dgm:pt>
    <dgm:pt modelId="{DBF4498A-863C-4B24-B047-0D507627D3C1}" type="parTrans" cxnId="{0D527880-A51C-47DD-8E22-7673B2160C13}">
      <dgm:prSet/>
      <dgm:spPr/>
      <dgm:t>
        <a:bodyPr/>
        <a:lstStyle/>
        <a:p>
          <a:endParaRPr lang="ru-RU"/>
        </a:p>
      </dgm:t>
    </dgm:pt>
    <dgm:pt modelId="{F750429C-4CB4-45CC-970C-49BC02104828}" type="sibTrans" cxnId="{0D527880-A51C-47DD-8E22-7673B2160C13}">
      <dgm:prSet/>
      <dgm:spPr/>
      <dgm:t>
        <a:bodyPr/>
        <a:lstStyle/>
        <a:p>
          <a:endParaRPr lang="ru-RU"/>
        </a:p>
      </dgm:t>
    </dgm:pt>
    <dgm:pt modelId="{1FD69367-DC07-4AE0-8E8A-886A1FCEA247}">
      <dgm:prSet/>
      <dgm:spPr/>
      <dgm:t>
        <a:bodyPr/>
        <a:lstStyle/>
        <a:p>
          <a:r>
            <a:rPr lang="ru-RU" b="1" dirty="0"/>
            <a:t>общая численность участников 1228 человек;</a:t>
          </a:r>
          <a:endParaRPr lang="ru-RU" dirty="0"/>
        </a:p>
      </dgm:t>
    </dgm:pt>
    <dgm:pt modelId="{25D45988-10A1-4696-86CD-9DAE8BEABDF5}" type="parTrans" cxnId="{717B8B8D-B133-4F04-8D3D-3D70CE8ADCD7}">
      <dgm:prSet/>
      <dgm:spPr/>
      <dgm:t>
        <a:bodyPr/>
        <a:lstStyle/>
        <a:p>
          <a:endParaRPr lang="ru-RU"/>
        </a:p>
      </dgm:t>
    </dgm:pt>
    <dgm:pt modelId="{C0D429A6-CDB0-4C14-9EBE-A4F275B48943}" type="sibTrans" cxnId="{717B8B8D-B133-4F04-8D3D-3D70CE8ADCD7}">
      <dgm:prSet/>
      <dgm:spPr/>
      <dgm:t>
        <a:bodyPr/>
        <a:lstStyle/>
        <a:p>
          <a:endParaRPr lang="ru-RU"/>
        </a:p>
      </dgm:t>
    </dgm:pt>
    <dgm:pt modelId="{B9C40777-E745-45BE-8483-0B89946FABFF}">
      <dgm:prSet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b="1"/>
            <a:t>Деятельность Телерадиостудии:</a:t>
          </a:r>
          <a:endParaRPr lang="ru-RU"/>
        </a:p>
      </dgm:t>
    </dgm:pt>
    <dgm:pt modelId="{4623E2A5-0C16-402F-811D-6896F567A803}" type="parTrans" cxnId="{2EEA4748-2509-43D4-B07B-CE7E7D94DD65}">
      <dgm:prSet/>
      <dgm:spPr/>
      <dgm:t>
        <a:bodyPr/>
        <a:lstStyle/>
        <a:p>
          <a:endParaRPr lang="ru-RU"/>
        </a:p>
      </dgm:t>
    </dgm:pt>
    <dgm:pt modelId="{57E6BCA7-7586-4807-87D5-6964C3127659}" type="sibTrans" cxnId="{2EEA4748-2509-43D4-B07B-CE7E7D94DD65}">
      <dgm:prSet/>
      <dgm:spPr/>
      <dgm:t>
        <a:bodyPr/>
        <a:lstStyle/>
        <a:p>
          <a:endParaRPr lang="ru-RU"/>
        </a:p>
      </dgm:t>
    </dgm:pt>
    <dgm:pt modelId="{7EE17104-8C58-4BC9-A1CB-92FFA3E37ADD}">
      <dgm:prSet/>
      <dgm:spPr/>
      <dgm:t>
        <a:bodyPr/>
        <a:lstStyle/>
        <a:p>
          <a:r>
            <a:rPr lang="ru-RU" b="1" dirty="0"/>
            <a:t>39 радиопередач;</a:t>
          </a:r>
          <a:endParaRPr lang="ru-RU" dirty="0"/>
        </a:p>
      </dgm:t>
    </dgm:pt>
    <dgm:pt modelId="{E091D108-14B3-423D-8B76-B19E6A56866D}" type="parTrans" cxnId="{76B6A5D6-AD76-4CAF-87EF-B19A62DCA30D}">
      <dgm:prSet/>
      <dgm:spPr/>
      <dgm:t>
        <a:bodyPr/>
        <a:lstStyle/>
        <a:p>
          <a:endParaRPr lang="ru-RU"/>
        </a:p>
      </dgm:t>
    </dgm:pt>
    <dgm:pt modelId="{BB53D649-B6A6-4C76-B024-8378399AFB17}" type="sibTrans" cxnId="{76B6A5D6-AD76-4CAF-87EF-B19A62DCA30D}">
      <dgm:prSet/>
      <dgm:spPr/>
      <dgm:t>
        <a:bodyPr/>
        <a:lstStyle/>
        <a:p>
          <a:endParaRPr lang="ru-RU"/>
        </a:p>
      </dgm:t>
    </dgm:pt>
    <dgm:pt modelId="{2DCFE781-B089-4B02-ACD3-7141FFBE2BAB}">
      <dgm:prSet/>
      <dgm:spPr/>
      <dgm:t>
        <a:bodyPr/>
        <a:lstStyle/>
        <a:p>
          <a:r>
            <a:rPr lang="ru-RU" b="1" dirty="0"/>
            <a:t>изготовлено 245 аудио-визуальных материала;</a:t>
          </a:r>
          <a:endParaRPr lang="ru-RU" dirty="0"/>
        </a:p>
      </dgm:t>
    </dgm:pt>
    <dgm:pt modelId="{173FFE07-BB3F-48E6-899E-DC75312CA502}" type="parTrans" cxnId="{A0850E22-17AB-475B-9425-0B86AE8783E6}">
      <dgm:prSet/>
      <dgm:spPr/>
      <dgm:t>
        <a:bodyPr/>
        <a:lstStyle/>
        <a:p>
          <a:endParaRPr lang="ru-RU"/>
        </a:p>
      </dgm:t>
    </dgm:pt>
    <dgm:pt modelId="{88D3619E-345D-4EE2-B496-AF167F700701}" type="sibTrans" cxnId="{A0850E22-17AB-475B-9425-0B86AE8783E6}">
      <dgm:prSet/>
      <dgm:spPr/>
      <dgm:t>
        <a:bodyPr/>
        <a:lstStyle/>
        <a:p>
          <a:endParaRPr lang="ru-RU"/>
        </a:p>
      </dgm:t>
    </dgm:pt>
    <dgm:pt modelId="{8E6F8C4B-5792-483F-9175-231F3752C3B8}">
      <dgm:prSet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b="1"/>
            <a:t>Средняя заработная плата:</a:t>
          </a:r>
          <a:endParaRPr lang="ru-RU"/>
        </a:p>
      </dgm:t>
    </dgm:pt>
    <dgm:pt modelId="{87B7CC36-3F78-400F-8B0D-334A9F89B8B9}" type="parTrans" cxnId="{E1E65A09-B46C-4B4C-A501-49348466B369}">
      <dgm:prSet/>
      <dgm:spPr/>
      <dgm:t>
        <a:bodyPr/>
        <a:lstStyle/>
        <a:p>
          <a:endParaRPr lang="ru-RU"/>
        </a:p>
      </dgm:t>
    </dgm:pt>
    <dgm:pt modelId="{78526375-328B-4356-9929-D6A1EB76A660}" type="sibTrans" cxnId="{E1E65A09-B46C-4B4C-A501-49348466B369}">
      <dgm:prSet/>
      <dgm:spPr/>
      <dgm:t>
        <a:bodyPr/>
        <a:lstStyle/>
        <a:p>
          <a:endParaRPr lang="ru-RU"/>
        </a:p>
      </dgm:t>
    </dgm:pt>
    <dgm:pt modelId="{A14FFB48-2E6B-4744-B65D-4BC9999159A3}">
      <dgm:prSet/>
      <dgm:spPr/>
      <dgm:t>
        <a:bodyPr/>
        <a:lstStyle/>
        <a:p>
          <a:r>
            <a:rPr lang="ru-RU" b="1" dirty="0"/>
            <a:t>работники культуры 23 610,1 рублей;</a:t>
          </a:r>
          <a:endParaRPr lang="ru-RU" dirty="0"/>
        </a:p>
      </dgm:t>
    </dgm:pt>
    <dgm:pt modelId="{0A519800-3979-4347-832F-3C84F7A75ACA}" type="parTrans" cxnId="{D16C8831-0770-4124-AE93-8E5EA1D928A0}">
      <dgm:prSet/>
      <dgm:spPr/>
      <dgm:t>
        <a:bodyPr/>
        <a:lstStyle/>
        <a:p>
          <a:endParaRPr lang="ru-RU"/>
        </a:p>
      </dgm:t>
    </dgm:pt>
    <dgm:pt modelId="{FD32F764-6D7B-4FF2-A988-E45F6FEB1DA0}" type="sibTrans" cxnId="{D16C8831-0770-4124-AE93-8E5EA1D928A0}">
      <dgm:prSet/>
      <dgm:spPr/>
      <dgm:t>
        <a:bodyPr/>
        <a:lstStyle/>
        <a:p>
          <a:endParaRPr lang="ru-RU"/>
        </a:p>
      </dgm:t>
    </dgm:pt>
    <dgm:pt modelId="{B6986E6B-F51A-4E28-A255-C2FC92FFF282}">
      <dgm:prSet/>
      <dgm:spPr/>
      <dgm:t>
        <a:bodyPr/>
        <a:lstStyle/>
        <a:p>
          <a:r>
            <a:rPr lang="ru-RU" b="1" dirty="0"/>
            <a:t>педагогические работники 24 611,4 рублей.</a:t>
          </a:r>
          <a:endParaRPr lang="ru-RU" dirty="0"/>
        </a:p>
      </dgm:t>
    </dgm:pt>
    <dgm:pt modelId="{24AB45B2-028F-47DE-8CBB-BA8AD5552288}" type="parTrans" cxnId="{75B6F3DF-AEEE-48F8-A565-B3367AC9A6B6}">
      <dgm:prSet/>
      <dgm:spPr/>
      <dgm:t>
        <a:bodyPr/>
        <a:lstStyle/>
        <a:p>
          <a:endParaRPr lang="ru-RU"/>
        </a:p>
      </dgm:t>
    </dgm:pt>
    <dgm:pt modelId="{893367A5-31CF-45EA-B9A2-0E4D1806F225}" type="sibTrans" cxnId="{75B6F3DF-AEEE-48F8-A565-B3367AC9A6B6}">
      <dgm:prSet/>
      <dgm:spPr/>
      <dgm:t>
        <a:bodyPr/>
        <a:lstStyle/>
        <a:p>
          <a:endParaRPr lang="ru-RU"/>
        </a:p>
      </dgm:t>
    </dgm:pt>
    <dgm:pt modelId="{A5C1E04C-1310-4291-A0C6-BD73FF3875CA}">
      <dgm:prSet/>
      <dgm:spPr/>
      <dgm:t>
        <a:bodyPr/>
        <a:lstStyle/>
        <a:p>
          <a:endParaRPr lang="ru-RU" dirty="0"/>
        </a:p>
      </dgm:t>
    </dgm:pt>
    <dgm:pt modelId="{D522A544-ABB6-4268-A004-24A01A79F10D}" type="parTrans" cxnId="{9AADD8AE-D676-4605-BDEA-AEE6742A0F3D}">
      <dgm:prSet/>
      <dgm:spPr/>
      <dgm:t>
        <a:bodyPr/>
        <a:lstStyle/>
        <a:p>
          <a:endParaRPr lang="ru-RU"/>
        </a:p>
      </dgm:t>
    </dgm:pt>
    <dgm:pt modelId="{3D85B44E-BE50-49D5-9A7D-346184E84D58}" type="sibTrans" cxnId="{9AADD8AE-D676-4605-BDEA-AEE6742A0F3D}">
      <dgm:prSet/>
      <dgm:spPr/>
      <dgm:t>
        <a:bodyPr/>
        <a:lstStyle/>
        <a:p>
          <a:endParaRPr lang="ru-RU"/>
        </a:p>
      </dgm:t>
    </dgm:pt>
    <dgm:pt modelId="{8273C674-4851-4E4A-80CB-6A4F78637528}">
      <dgm:prSet/>
      <dgm:spPr/>
      <dgm:t>
        <a:bodyPr/>
        <a:lstStyle/>
        <a:p>
          <a:endParaRPr lang="ru-RU" dirty="0"/>
        </a:p>
      </dgm:t>
    </dgm:pt>
    <dgm:pt modelId="{0C46F8AA-6866-4A3C-ABFC-DA56FDFBB155}" type="parTrans" cxnId="{9904BB51-5740-4987-BF47-19C16437F18E}">
      <dgm:prSet/>
      <dgm:spPr/>
      <dgm:t>
        <a:bodyPr/>
        <a:lstStyle/>
        <a:p>
          <a:endParaRPr lang="ru-RU"/>
        </a:p>
      </dgm:t>
    </dgm:pt>
    <dgm:pt modelId="{B2CD347B-69EC-458C-8EC3-7ADFC6270CEF}" type="sibTrans" cxnId="{9904BB51-5740-4987-BF47-19C16437F18E}">
      <dgm:prSet/>
      <dgm:spPr/>
      <dgm:t>
        <a:bodyPr/>
        <a:lstStyle/>
        <a:p>
          <a:endParaRPr lang="ru-RU"/>
        </a:p>
      </dgm:t>
    </dgm:pt>
    <dgm:pt modelId="{63DF06FC-185C-47B0-B325-BE0AD23791A4}" type="pres">
      <dgm:prSet presAssocID="{B83C8848-9676-446E-AA68-8C6A02DFC551}" presName="linear" presStyleCnt="0">
        <dgm:presLayoutVars>
          <dgm:animLvl val="lvl"/>
          <dgm:resizeHandles val="exact"/>
        </dgm:presLayoutVars>
      </dgm:prSet>
      <dgm:spPr/>
    </dgm:pt>
    <dgm:pt modelId="{2628322B-051A-4DE8-99F0-644317A1BFF5}" type="pres">
      <dgm:prSet presAssocID="{094F7000-C1C3-4AE3-9537-6E05926D8558}" presName="parentText" presStyleLbl="node1" presStyleIdx="0" presStyleCnt="3" custLinFactNeighborX="-326" custLinFactNeighborY="-5315">
        <dgm:presLayoutVars>
          <dgm:chMax val="0"/>
          <dgm:bulletEnabled val="1"/>
        </dgm:presLayoutVars>
      </dgm:prSet>
      <dgm:spPr/>
    </dgm:pt>
    <dgm:pt modelId="{CE81BE83-3E2C-4AB4-BBFE-19BB33EA88C2}" type="pres">
      <dgm:prSet presAssocID="{094F7000-C1C3-4AE3-9537-6E05926D8558}" presName="childText" presStyleLbl="revTx" presStyleIdx="0" presStyleCnt="3">
        <dgm:presLayoutVars>
          <dgm:bulletEnabled val="1"/>
        </dgm:presLayoutVars>
      </dgm:prSet>
      <dgm:spPr/>
    </dgm:pt>
    <dgm:pt modelId="{652454A5-E531-4B25-8745-A065691480A8}" type="pres">
      <dgm:prSet presAssocID="{B9C40777-E745-45BE-8483-0B89946FAB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830602-777D-4879-81FE-6F30B13597B5}" type="pres">
      <dgm:prSet presAssocID="{B9C40777-E745-45BE-8483-0B89946FABFF}" presName="childText" presStyleLbl="revTx" presStyleIdx="1" presStyleCnt="3">
        <dgm:presLayoutVars>
          <dgm:bulletEnabled val="1"/>
        </dgm:presLayoutVars>
      </dgm:prSet>
      <dgm:spPr/>
    </dgm:pt>
    <dgm:pt modelId="{DA077498-186A-4935-96D0-B6F02D7E9ED0}" type="pres">
      <dgm:prSet presAssocID="{8E6F8C4B-5792-483F-9175-231F3752C3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0971BA-E829-42CE-A4A7-B2AA192759D5}" type="pres">
      <dgm:prSet presAssocID="{8E6F8C4B-5792-483F-9175-231F3752C3B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1E65A09-B46C-4B4C-A501-49348466B369}" srcId="{B83C8848-9676-446E-AA68-8C6A02DFC551}" destId="{8E6F8C4B-5792-483F-9175-231F3752C3B8}" srcOrd="2" destOrd="0" parTransId="{87B7CC36-3F78-400F-8B0D-334A9F89B8B9}" sibTransId="{78526375-328B-4356-9929-D6A1EB76A660}"/>
    <dgm:cxn modelId="{92257E10-A374-4D29-81CE-5B4280428BA6}" type="presOf" srcId="{A5C1E04C-1310-4291-A0C6-BD73FF3875CA}" destId="{CE81BE83-3E2C-4AB4-BBFE-19BB33EA88C2}" srcOrd="0" destOrd="1" presId="urn:microsoft.com/office/officeart/2005/8/layout/vList2"/>
    <dgm:cxn modelId="{C0912E20-8A41-4FE6-AE91-4F791502CF34}" type="presOf" srcId="{B83C8848-9676-446E-AA68-8C6A02DFC551}" destId="{63DF06FC-185C-47B0-B325-BE0AD23791A4}" srcOrd="0" destOrd="0" presId="urn:microsoft.com/office/officeart/2005/8/layout/vList2"/>
    <dgm:cxn modelId="{A0850E22-17AB-475B-9425-0B86AE8783E6}" srcId="{B9C40777-E745-45BE-8483-0B89946FABFF}" destId="{2DCFE781-B089-4B02-ACD3-7141FFBE2BAB}" srcOrd="1" destOrd="0" parTransId="{173FFE07-BB3F-48E6-899E-DC75312CA502}" sibTransId="{88D3619E-345D-4EE2-B496-AF167F700701}"/>
    <dgm:cxn modelId="{15737F2A-BB17-4739-8414-28DEAE89FB19}" type="presOf" srcId="{7EE17104-8C58-4BC9-A1CB-92FFA3E37ADD}" destId="{29830602-777D-4879-81FE-6F30B13597B5}" srcOrd="0" destOrd="0" presId="urn:microsoft.com/office/officeart/2005/8/layout/vList2"/>
    <dgm:cxn modelId="{D16C8831-0770-4124-AE93-8E5EA1D928A0}" srcId="{8E6F8C4B-5792-483F-9175-231F3752C3B8}" destId="{A14FFB48-2E6B-4744-B65D-4BC9999159A3}" srcOrd="0" destOrd="0" parTransId="{0A519800-3979-4347-832F-3C84F7A75ACA}" sibTransId="{FD32F764-6D7B-4FF2-A988-E45F6FEB1DA0}"/>
    <dgm:cxn modelId="{48C3B531-891B-46CA-BE13-48CCADEF5907}" type="presOf" srcId="{8273C674-4851-4E4A-80CB-6A4F78637528}" destId="{29830602-777D-4879-81FE-6F30B13597B5}" srcOrd="0" destOrd="2" presId="urn:microsoft.com/office/officeart/2005/8/layout/vList2"/>
    <dgm:cxn modelId="{0DB16C36-0250-4DE5-BF60-8F704CD0CB6E}" type="presOf" srcId="{8E6F8C4B-5792-483F-9175-231F3752C3B8}" destId="{DA077498-186A-4935-96D0-B6F02D7E9ED0}" srcOrd="0" destOrd="0" presId="urn:microsoft.com/office/officeart/2005/8/layout/vList2"/>
    <dgm:cxn modelId="{38FBF242-B6E6-45C1-9C0C-05277FAAF5B1}" type="presOf" srcId="{B6986E6B-F51A-4E28-A255-C2FC92FFF282}" destId="{980971BA-E829-42CE-A4A7-B2AA192759D5}" srcOrd="0" destOrd="1" presId="urn:microsoft.com/office/officeart/2005/8/layout/vList2"/>
    <dgm:cxn modelId="{2EEA4748-2509-43D4-B07B-CE7E7D94DD65}" srcId="{B83C8848-9676-446E-AA68-8C6A02DFC551}" destId="{B9C40777-E745-45BE-8483-0B89946FABFF}" srcOrd="1" destOrd="0" parTransId="{4623E2A5-0C16-402F-811D-6896F567A803}" sibTransId="{57E6BCA7-7586-4807-87D5-6964C3127659}"/>
    <dgm:cxn modelId="{9904BB51-5740-4987-BF47-19C16437F18E}" srcId="{B9C40777-E745-45BE-8483-0B89946FABFF}" destId="{8273C674-4851-4E4A-80CB-6A4F78637528}" srcOrd="2" destOrd="0" parTransId="{0C46F8AA-6866-4A3C-ABFC-DA56FDFBB155}" sibTransId="{B2CD347B-69EC-458C-8EC3-7ADFC6270CEF}"/>
    <dgm:cxn modelId="{D5C74E52-0F03-48B9-A4EE-3BC4D2E047F1}" type="presOf" srcId="{094F7000-C1C3-4AE3-9537-6E05926D8558}" destId="{2628322B-051A-4DE8-99F0-644317A1BFF5}" srcOrd="0" destOrd="0" presId="urn:microsoft.com/office/officeart/2005/8/layout/vList2"/>
    <dgm:cxn modelId="{0513CF75-8A1E-4071-832F-6DFDD56AD4FB}" type="presOf" srcId="{2DCFE781-B089-4B02-ACD3-7141FFBE2BAB}" destId="{29830602-777D-4879-81FE-6F30B13597B5}" srcOrd="0" destOrd="1" presId="urn:microsoft.com/office/officeart/2005/8/layout/vList2"/>
    <dgm:cxn modelId="{0D527880-A51C-47DD-8E22-7673B2160C13}" srcId="{B83C8848-9676-446E-AA68-8C6A02DFC551}" destId="{094F7000-C1C3-4AE3-9537-6E05926D8558}" srcOrd="0" destOrd="0" parTransId="{DBF4498A-863C-4B24-B047-0D507627D3C1}" sibTransId="{F750429C-4CB4-45CC-970C-49BC02104828}"/>
    <dgm:cxn modelId="{717B8B8D-B133-4F04-8D3D-3D70CE8ADCD7}" srcId="{094F7000-C1C3-4AE3-9537-6E05926D8558}" destId="{1FD69367-DC07-4AE0-8E8A-886A1FCEA247}" srcOrd="0" destOrd="0" parTransId="{25D45988-10A1-4696-86CD-9DAE8BEABDF5}" sibTransId="{C0D429A6-CDB0-4C14-9EBE-A4F275B48943}"/>
    <dgm:cxn modelId="{1979669A-784E-4059-8AE9-CFCBD74BECC1}" type="presOf" srcId="{B9C40777-E745-45BE-8483-0B89946FABFF}" destId="{652454A5-E531-4B25-8745-A065691480A8}" srcOrd="0" destOrd="0" presId="urn:microsoft.com/office/officeart/2005/8/layout/vList2"/>
    <dgm:cxn modelId="{9AADD8AE-D676-4605-BDEA-AEE6742A0F3D}" srcId="{094F7000-C1C3-4AE3-9537-6E05926D8558}" destId="{A5C1E04C-1310-4291-A0C6-BD73FF3875CA}" srcOrd="1" destOrd="0" parTransId="{D522A544-ABB6-4268-A004-24A01A79F10D}" sibTransId="{3D85B44E-BE50-49D5-9A7D-346184E84D58}"/>
    <dgm:cxn modelId="{6A1658CF-FB36-4CA5-A887-D849C8D830A5}" type="presOf" srcId="{A14FFB48-2E6B-4744-B65D-4BC9999159A3}" destId="{980971BA-E829-42CE-A4A7-B2AA192759D5}" srcOrd="0" destOrd="0" presId="urn:microsoft.com/office/officeart/2005/8/layout/vList2"/>
    <dgm:cxn modelId="{76B6A5D6-AD76-4CAF-87EF-B19A62DCA30D}" srcId="{B9C40777-E745-45BE-8483-0B89946FABFF}" destId="{7EE17104-8C58-4BC9-A1CB-92FFA3E37ADD}" srcOrd="0" destOrd="0" parTransId="{E091D108-14B3-423D-8B76-B19E6A56866D}" sibTransId="{BB53D649-B6A6-4C76-B024-8378399AFB17}"/>
    <dgm:cxn modelId="{75B6F3DF-AEEE-48F8-A565-B3367AC9A6B6}" srcId="{8E6F8C4B-5792-483F-9175-231F3752C3B8}" destId="{B6986E6B-F51A-4E28-A255-C2FC92FFF282}" srcOrd="1" destOrd="0" parTransId="{24AB45B2-028F-47DE-8CBB-BA8AD5552288}" sibTransId="{893367A5-31CF-45EA-B9A2-0E4D1806F225}"/>
    <dgm:cxn modelId="{863629EF-035E-4180-A658-E6F51276EBB6}" type="presOf" srcId="{1FD69367-DC07-4AE0-8E8A-886A1FCEA247}" destId="{CE81BE83-3E2C-4AB4-BBFE-19BB33EA88C2}" srcOrd="0" destOrd="0" presId="urn:microsoft.com/office/officeart/2005/8/layout/vList2"/>
    <dgm:cxn modelId="{5F6F5262-FEF2-4531-97F4-67146135B414}" type="presParOf" srcId="{63DF06FC-185C-47B0-B325-BE0AD23791A4}" destId="{2628322B-051A-4DE8-99F0-644317A1BFF5}" srcOrd="0" destOrd="0" presId="urn:microsoft.com/office/officeart/2005/8/layout/vList2"/>
    <dgm:cxn modelId="{4A2E1E3B-D5F9-47FE-BDAF-7E8D277503AB}" type="presParOf" srcId="{63DF06FC-185C-47B0-B325-BE0AD23791A4}" destId="{CE81BE83-3E2C-4AB4-BBFE-19BB33EA88C2}" srcOrd="1" destOrd="0" presId="urn:microsoft.com/office/officeart/2005/8/layout/vList2"/>
    <dgm:cxn modelId="{1D482275-DFD0-4A17-95CA-655694502B4E}" type="presParOf" srcId="{63DF06FC-185C-47B0-B325-BE0AD23791A4}" destId="{652454A5-E531-4B25-8745-A065691480A8}" srcOrd="2" destOrd="0" presId="urn:microsoft.com/office/officeart/2005/8/layout/vList2"/>
    <dgm:cxn modelId="{2BBEE932-19AD-4AF1-B8F8-8A073288B5AD}" type="presParOf" srcId="{63DF06FC-185C-47B0-B325-BE0AD23791A4}" destId="{29830602-777D-4879-81FE-6F30B13597B5}" srcOrd="3" destOrd="0" presId="urn:microsoft.com/office/officeart/2005/8/layout/vList2"/>
    <dgm:cxn modelId="{17BEC3F9-F61C-4EFB-81AF-3EE1559B3B9F}" type="presParOf" srcId="{63DF06FC-185C-47B0-B325-BE0AD23791A4}" destId="{DA077498-186A-4935-96D0-B6F02D7E9ED0}" srcOrd="4" destOrd="0" presId="urn:microsoft.com/office/officeart/2005/8/layout/vList2"/>
    <dgm:cxn modelId="{CC9B4BD8-2644-43E3-98B7-EBDE2500CE97}" type="presParOf" srcId="{63DF06FC-185C-47B0-B325-BE0AD23791A4}" destId="{980971BA-E829-42CE-A4A7-B2AA192759D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249FB-CAFA-45E3-9C08-450FC9A983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AD74F-A319-481A-9F5E-D72759294771}">
      <dgm:prSet custT="1"/>
      <dgm:spPr>
        <a:solidFill>
          <a:schemeClr val="accent1">
            <a:hueOff val="0"/>
            <a:satOff val="0"/>
            <a:lumOff val="0"/>
            <a:alpha val="72000"/>
          </a:schemeClr>
        </a:solidFill>
        <a:ln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a:ln>
      </dgm:spPr>
      <dgm:t>
        <a:bodyPr/>
        <a:lstStyle/>
        <a:p>
          <a:r>
            <a:rPr lang="ru-RU" sz="3200" b="1" dirty="0">
              <a:latin typeface="Bahnschrift Condensed" panose="020B0502040204020203" pitchFamily="34" charset="0"/>
            </a:rPr>
            <a:t>Проблематика 2019 года:</a:t>
          </a:r>
          <a:endParaRPr lang="ru-RU" sz="3200" dirty="0">
            <a:latin typeface="Bahnschrift Condensed" panose="020B0502040204020203" pitchFamily="34" charset="0"/>
          </a:endParaRPr>
        </a:p>
      </dgm:t>
    </dgm:pt>
    <dgm:pt modelId="{627542C3-3E31-4034-9E1B-74DAE685D7A0}" type="parTrans" cxnId="{AC4B01A6-DCC3-40D9-A5C1-F75A1C4E575F}">
      <dgm:prSet/>
      <dgm:spPr/>
      <dgm:t>
        <a:bodyPr/>
        <a:lstStyle/>
        <a:p>
          <a:endParaRPr lang="ru-RU"/>
        </a:p>
      </dgm:t>
    </dgm:pt>
    <dgm:pt modelId="{9ED0D149-3DAE-4642-AFBE-3C3B4FBC85C6}" type="sibTrans" cxnId="{AC4B01A6-DCC3-40D9-A5C1-F75A1C4E575F}">
      <dgm:prSet/>
      <dgm:spPr/>
      <dgm:t>
        <a:bodyPr/>
        <a:lstStyle/>
        <a:p>
          <a:endParaRPr lang="ru-RU"/>
        </a:p>
      </dgm:t>
    </dgm:pt>
    <dgm:pt modelId="{B77D435B-6B34-4726-B7AA-EFB9759ADA7E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Необходимость капитального ремонта Памятников культуры и учреждений культуры;</a:t>
          </a:r>
          <a:endParaRPr lang="ru-RU" dirty="0">
            <a:latin typeface="Bahnschrift Condensed" panose="020B0502040204020203" pitchFamily="34" charset="0"/>
          </a:endParaRPr>
        </a:p>
      </dgm:t>
    </dgm:pt>
    <dgm:pt modelId="{D6BB7190-25F7-40AA-B06F-AF5B85B7E04C}" type="parTrans" cxnId="{44271649-1D82-4237-BDE9-6FED65E43E40}">
      <dgm:prSet/>
      <dgm:spPr/>
      <dgm:t>
        <a:bodyPr/>
        <a:lstStyle/>
        <a:p>
          <a:endParaRPr lang="ru-RU"/>
        </a:p>
      </dgm:t>
    </dgm:pt>
    <dgm:pt modelId="{727E6034-207D-4CC3-B0A2-9811F91876AE}" type="sibTrans" cxnId="{44271649-1D82-4237-BDE9-6FED65E43E40}">
      <dgm:prSet/>
      <dgm:spPr/>
      <dgm:t>
        <a:bodyPr/>
        <a:lstStyle/>
        <a:p>
          <a:endParaRPr lang="ru-RU"/>
        </a:p>
      </dgm:t>
    </dgm:pt>
    <dgm:pt modelId="{E55AAE78-18ED-4B14-B3CA-88B853F6F7F1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Потребность музыкальных школ в новых музыкальных инструментах;</a:t>
          </a:r>
          <a:endParaRPr lang="ru-RU" dirty="0">
            <a:latin typeface="Bahnschrift Condensed" panose="020B0502040204020203" pitchFamily="34" charset="0"/>
          </a:endParaRPr>
        </a:p>
      </dgm:t>
    </dgm:pt>
    <dgm:pt modelId="{D221D93C-D23B-409A-8435-71EED1618ADD}" type="parTrans" cxnId="{1CEDD1AD-C87A-4CA1-BD76-1F6F4E5B0DA7}">
      <dgm:prSet/>
      <dgm:spPr/>
      <dgm:t>
        <a:bodyPr/>
        <a:lstStyle/>
        <a:p>
          <a:endParaRPr lang="ru-RU"/>
        </a:p>
      </dgm:t>
    </dgm:pt>
    <dgm:pt modelId="{4E839463-4B95-4707-AA2D-458848A14846}" type="sibTrans" cxnId="{1CEDD1AD-C87A-4CA1-BD76-1F6F4E5B0DA7}">
      <dgm:prSet/>
      <dgm:spPr/>
      <dgm:t>
        <a:bodyPr/>
        <a:lstStyle/>
        <a:p>
          <a:endParaRPr lang="ru-RU"/>
        </a:p>
      </dgm:t>
    </dgm:pt>
    <dgm:pt modelId="{D5AB769B-A33E-4AEF-9E5A-2E5FFC19F71B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Потребность ИДШИ в замене окон;</a:t>
          </a:r>
          <a:endParaRPr lang="ru-RU" dirty="0">
            <a:latin typeface="Bahnschrift Condensed" panose="020B0502040204020203" pitchFamily="34" charset="0"/>
          </a:endParaRPr>
        </a:p>
      </dgm:t>
    </dgm:pt>
    <dgm:pt modelId="{98C46C39-4953-4D1D-BD3A-BCE015B67D0B}" type="parTrans" cxnId="{23FD9E21-3F06-4143-9BC9-B294152229CA}">
      <dgm:prSet/>
      <dgm:spPr/>
      <dgm:t>
        <a:bodyPr/>
        <a:lstStyle/>
        <a:p>
          <a:endParaRPr lang="ru-RU"/>
        </a:p>
      </dgm:t>
    </dgm:pt>
    <dgm:pt modelId="{FCF6E5C5-C776-4A40-99E7-ECB596D3CBEA}" type="sibTrans" cxnId="{23FD9E21-3F06-4143-9BC9-B294152229CA}">
      <dgm:prSet/>
      <dgm:spPr/>
      <dgm:t>
        <a:bodyPr/>
        <a:lstStyle/>
        <a:p>
          <a:endParaRPr lang="ru-RU"/>
        </a:p>
      </dgm:t>
    </dgm:pt>
    <dgm:pt modelId="{3A0D3FE4-3D95-4CF3-B234-25A2E92F1CA1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Потребность дополнительного финансирования на комплектование книжного фонда и 	подписки на периодические издания;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521868B-9B11-4AC1-B9EA-2C022369C1DC}" type="parTrans" cxnId="{77E06210-4425-4BD8-B989-03289C046272}">
      <dgm:prSet/>
      <dgm:spPr/>
      <dgm:t>
        <a:bodyPr/>
        <a:lstStyle/>
        <a:p>
          <a:endParaRPr lang="ru-RU"/>
        </a:p>
      </dgm:t>
    </dgm:pt>
    <dgm:pt modelId="{D5AD15C6-A2BA-4643-9383-E2A0386950A4}" type="sibTrans" cxnId="{77E06210-4425-4BD8-B989-03289C046272}">
      <dgm:prSet/>
      <dgm:spPr/>
      <dgm:t>
        <a:bodyPr/>
        <a:lstStyle/>
        <a:p>
          <a:endParaRPr lang="ru-RU"/>
        </a:p>
      </dgm:t>
    </dgm:pt>
    <dgm:pt modelId="{70362991-8397-4C2E-98B9-17A7DC2BABA4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r>
            <a:rPr lang="ru-RU" b="1" dirty="0">
              <a:latin typeface="Bahnschrift Condensed" panose="020B0502040204020203" pitchFamily="34" charset="0"/>
            </a:rPr>
            <a:t>Потребность в информатизации библиотек.</a:t>
          </a:r>
          <a:endParaRPr lang="ru-RU" dirty="0">
            <a:latin typeface="Bahnschrift Condensed" panose="020B0502040204020203" pitchFamily="34" charset="0"/>
          </a:endParaRPr>
        </a:p>
      </dgm:t>
    </dgm:pt>
    <dgm:pt modelId="{65B6073D-7EE9-4E95-AAA1-FF624A7B7AF5}" type="parTrans" cxnId="{3F31996D-E39C-4E13-A31B-C06A0D915FA9}">
      <dgm:prSet/>
      <dgm:spPr/>
      <dgm:t>
        <a:bodyPr/>
        <a:lstStyle/>
        <a:p>
          <a:endParaRPr lang="ru-RU"/>
        </a:p>
      </dgm:t>
    </dgm:pt>
    <dgm:pt modelId="{39D0035E-CFD8-42EA-88CE-11AC0188A3C3}" type="sibTrans" cxnId="{3F31996D-E39C-4E13-A31B-C06A0D915FA9}">
      <dgm:prSet/>
      <dgm:spPr/>
      <dgm:t>
        <a:bodyPr/>
        <a:lstStyle/>
        <a:p>
          <a:endParaRPr lang="ru-RU"/>
        </a:p>
      </dgm:t>
    </dgm:pt>
    <dgm:pt modelId="{9FBD179B-BF2E-4DB6-A673-956A738F03FD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endParaRPr lang="ru-RU" dirty="0">
            <a:latin typeface="Bahnschrift Condensed" panose="020B0502040204020203" pitchFamily="34" charset="0"/>
          </a:endParaRPr>
        </a:p>
      </dgm:t>
    </dgm:pt>
    <dgm:pt modelId="{DD428F69-2E7D-4A38-8C5F-671E0B564ABB}" type="parTrans" cxnId="{49F45296-6CF0-4CAD-ABB1-4F6FE0AB6C1B}">
      <dgm:prSet/>
      <dgm:spPr/>
      <dgm:t>
        <a:bodyPr/>
        <a:lstStyle/>
        <a:p>
          <a:endParaRPr lang="ru-RU"/>
        </a:p>
      </dgm:t>
    </dgm:pt>
    <dgm:pt modelId="{3E130754-716A-43B2-9486-9581629D71D2}" type="sibTrans" cxnId="{49F45296-6CF0-4CAD-ABB1-4F6FE0AB6C1B}">
      <dgm:prSet/>
      <dgm:spPr/>
      <dgm:t>
        <a:bodyPr/>
        <a:lstStyle/>
        <a:p>
          <a:endParaRPr lang="ru-RU"/>
        </a:p>
      </dgm:t>
    </dgm:pt>
    <dgm:pt modelId="{80CFAC68-B054-4F0A-984A-D00E5DEB908A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endParaRPr lang="ru-RU" dirty="0">
            <a:latin typeface="Bahnschrift Condensed" panose="020B0502040204020203" pitchFamily="34" charset="0"/>
          </a:endParaRPr>
        </a:p>
      </dgm:t>
    </dgm:pt>
    <dgm:pt modelId="{553DECC8-2D1A-485E-BDDE-6FBCD3D0FD4D}" type="parTrans" cxnId="{2028E248-8FA7-4BC5-9FAB-3ECCFF452D14}">
      <dgm:prSet/>
      <dgm:spPr/>
      <dgm:t>
        <a:bodyPr/>
        <a:lstStyle/>
        <a:p>
          <a:endParaRPr lang="ru-RU"/>
        </a:p>
      </dgm:t>
    </dgm:pt>
    <dgm:pt modelId="{B3A0C5F0-7DE3-4CBF-994A-78482E33ADB9}" type="sibTrans" cxnId="{2028E248-8FA7-4BC5-9FAB-3ECCFF452D14}">
      <dgm:prSet/>
      <dgm:spPr/>
      <dgm:t>
        <a:bodyPr/>
        <a:lstStyle/>
        <a:p>
          <a:endParaRPr lang="ru-RU"/>
        </a:p>
      </dgm:t>
    </dgm:pt>
    <dgm:pt modelId="{E20085AA-A152-43D4-99CC-2A84B8E34B64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endParaRPr lang="ru-RU" dirty="0">
            <a:latin typeface="Bahnschrift Condensed" panose="020B0502040204020203" pitchFamily="34" charset="0"/>
          </a:endParaRPr>
        </a:p>
      </dgm:t>
    </dgm:pt>
    <dgm:pt modelId="{C3467E83-0ACE-4A2F-8C2D-5752DE72BE3C}" type="parTrans" cxnId="{55848943-787C-4045-8FDD-A21015BC2FB6}">
      <dgm:prSet/>
      <dgm:spPr/>
      <dgm:t>
        <a:bodyPr/>
        <a:lstStyle/>
        <a:p>
          <a:endParaRPr lang="ru-RU"/>
        </a:p>
      </dgm:t>
    </dgm:pt>
    <dgm:pt modelId="{2448C3FD-EF06-4487-A047-F2F2A413B6A0}" type="sibTrans" cxnId="{55848943-787C-4045-8FDD-A21015BC2FB6}">
      <dgm:prSet/>
      <dgm:spPr/>
      <dgm:t>
        <a:bodyPr/>
        <a:lstStyle/>
        <a:p>
          <a:endParaRPr lang="ru-RU"/>
        </a:p>
      </dgm:t>
    </dgm:pt>
    <dgm:pt modelId="{0B0485DA-B034-4728-B0F6-CB3C61E4DDDF}">
      <dgm:prSet/>
      <dgm:spPr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</a:ln>
      </dgm:spPr>
      <dgm:t>
        <a:bodyPr/>
        <a:lstStyle/>
        <a:p>
          <a:endParaRPr lang="ru-RU" dirty="0">
            <a:latin typeface="Bahnschrift Condensed" panose="020B0502040204020203" pitchFamily="34" charset="0"/>
          </a:endParaRPr>
        </a:p>
      </dgm:t>
    </dgm:pt>
    <dgm:pt modelId="{5ECB2321-341F-4C08-B6B5-1F7529C8EFA5}" type="parTrans" cxnId="{22DFF580-AEAC-4E4E-B9D0-0AE161BC1467}">
      <dgm:prSet/>
      <dgm:spPr/>
      <dgm:t>
        <a:bodyPr/>
        <a:lstStyle/>
        <a:p>
          <a:endParaRPr lang="ru-RU"/>
        </a:p>
      </dgm:t>
    </dgm:pt>
    <dgm:pt modelId="{FCD7A1D7-0E7A-45ED-824F-AD3DA0F3C1A6}" type="sibTrans" cxnId="{22DFF580-AEAC-4E4E-B9D0-0AE161BC1467}">
      <dgm:prSet/>
      <dgm:spPr/>
      <dgm:t>
        <a:bodyPr/>
        <a:lstStyle/>
        <a:p>
          <a:endParaRPr lang="ru-RU"/>
        </a:p>
      </dgm:t>
    </dgm:pt>
    <dgm:pt modelId="{B27877F9-C33B-496E-8C02-203C77138C89}" type="pres">
      <dgm:prSet presAssocID="{E17249FB-CAFA-45E3-9C08-450FC9A983B5}" presName="Name0" presStyleCnt="0">
        <dgm:presLayoutVars>
          <dgm:dir/>
          <dgm:animLvl val="lvl"/>
          <dgm:resizeHandles val="exact"/>
        </dgm:presLayoutVars>
      </dgm:prSet>
      <dgm:spPr/>
    </dgm:pt>
    <dgm:pt modelId="{3D215F1A-4E11-479C-A18D-467856564386}" type="pres">
      <dgm:prSet presAssocID="{D46AD74F-A319-481A-9F5E-D72759294771}" presName="composite" presStyleCnt="0"/>
      <dgm:spPr/>
    </dgm:pt>
    <dgm:pt modelId="{7B07071B-6AF9-47B3-86F0-5507266B0E75}" type="pres">
      <dgm:prSet presAssocID="{D46AD74F-A319-481A-9F5E-D72759294771}" presName="parTx" presStyleLbl="alignNode1" presStyleIdx="0" presStyleCnt="1" custScaleY="118014" custLinFactNeighborX="-478" custLinFactNeighborY="-8322">
        <dgm:presLayoutVars>
          <dgm:chMax val="0"/>
          <dgm:chPref val="0"/>
          <dgm:bulletEnabled val="1"/>
        </dgm:presLayoutVars>
      </dgm:prSet>
      <dgm:spPr/>
    </dgm:pt>
    <dgm:pt modelId="{5210FB99-26DE-40BD-A4FD-A26CC805AB59}" type="pres">
      <dgm:prSet presAssocID="{D46AD74F-A319-481A-9F5E-D7275929477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7E06210-4425-4BD8-B989-03289C046272}" srcId="{D46AD74F-A319-481A-9F5E-D72759294771}" destId="{3A0D3FE4-3D95-4CF3-B234-25A2E92F1CA1}" srcOrd="6" destOrd="0" parTransId="{E521868B-9B11-4AC1-B9EA-2C022369C1DC}" sibTransId="{D5AD15C6-A2BA-4643-9383-E2A0386950A4}"/>
    <dgm:cxn modelId="{14D83016-41E0-4A92-BFBC-EC81B60680FB}" type="presOf" srcId="{80CFAC68-B054-4F0A-984A-D00E5DEB908A}" destId="{5210FB99-26DE-40BD-A4FD-A26CC805AB59}" srcOrd="0" destOrd="3" presId="urn:microsoft.com/office/officeart/2005/8/layout/hList1"/>
    <dgm:cxn modelId="{23FD9E21-3F06-4143-9BC9-B294152229CA}" srcId="{D46AD74F-A319-481A-9F5E-D72759294771}" destId="{D5AB769B-A33E-4AEF-9E5A-2E5FFC19F71B}" srcOrd="4" destOrd="0" parTransId="{98C46C39-4953-4D1D-BD3A-BCE015B67D0B}" sibTransId="{FCF6E5C5-C776-4A40-99E7-ECB596D3CBEA}"/>
    <dgm:cxn modelId="{3B3A7E23-CCB0-4B68-BCD6-6BA5CC4D730B}" type="presOf" srcId="{0B0485DA-B034-4728-B0F6-CB3C61E4DDDF}" destId="{5210FB99-26DE-40BD-A4FD-A26CC805AB59}" srcOrd="0" destOrd="7" presId="urn:microsoft.com/office/officeart/2005/8/layout/hList1"/>
    <dgm:cxn modelId="{C67F8D2B-160C-4E43-AE78-BE882C643CF6}" type="presOf" srcId="{70362991-8397-4C2E-98B9-17A7DC2BABA4}" destId="{5210FB99-26DE-40BD-A4FD-A26CC805AB59}" srcOrd="0" destOrd="8" presId="urn:microsoft.com/office/officeart/2005/8/layout/hList1"/>
    <dgm:cxn modelId="{55848943-787C-4045-8FDD-A21015BC2FB6}" srcId="{D46AD74F-A319-481A-9F5E-D72759294771}" destId="{E20085AA-A152-43D4-99CC-2A84B8E34B64}" srcOrd="5" destOrd="0" parTransId="{C3467E83-0ACE-4A2F-8C2D-5752DE72BE3C}" sibTransId="{2448C3FD-EF06-4487-A047-F2F2A413B6A0}"/>
    <dgm:cxn modelId="{2028E248-8FA7-4BC5-9FAB-3ECCFF452D14}" srcId="{D46AD74F-A319-481A-9F5E-D72759294771}" destId="{80CFAC68-B054-4F0A-984A-D00E5DEB908A}" srcOrd="3" destOrd="0" parTransId="{553DECC8-2D1A-485E-BDDE-6FBCD3D0FD4D}" sibTransId="{B3A0C5F0-7DE3-4CBF-994A-78482E33ADB9}"/>
    <dgm:cxn modelId="{44271649-1D82-4237-BDE9-6FED65E43E40}" srcId="{D46AD74F-A319-481A-9F5E-D72759294771}" destId="{B77D435B-6B34-4726-B7AA-EFB9759ADA7E}" srcOrd="0" destOrd="0" parTransId="{D6BB7190-25F7-40AA-B06F-AF5B85B7E04C}" sibTransId="{727E6034-207D-4CC3-B0A2-9811F91876AE}"/>
    <dgm:cxn modelId="{3F31996D-E39C-4E13-A31B-C06A0D915FA9}" srcId="{D46AD74F-A319-481A-9F5E-D72759294771}" destId="{70362991-8397-4C2E-98B9-17A7DC2BABA4}" srcOrd="8" destOrd="0" parTransId="{65B6073D-7EE9-4E95-AAA1-FF624A7B7AF5}" sibTransId="{39D0035E-CFD8-42EA-88CE-11AC0188A3C3}"/>
    <dgm:cxn modelId="{82650571-8C21-4216-BCBA-F566CB8FBA85}" type="presOf" srcId="{E17249FB-CAFA-45E3-9C08-450FC9A983B5}" destId="{B27877F9-C33B-496E-8C02-203C77138C89}" srcOrd="0" destOrd="0" presId="urn:microsoft.com/office/officeart/2005/8/layout/hList1"/>
    <dgm:cxn modelId="{22DFF580-AEAC-4E4E-B9D0-0AE161BC1467}" srcId="{D46AD74F-A319-481A-9F5E-D72759294771}" destId="{0B0485DA-B034-4728-B0F6-CB3C61E4DDDF}" srcOrd="7" destOrd="0" parTransId="{5ECB2321-341F-4C08-B6B5-1F7529C8EFA5}" sibTransId="{FCD7A1D7-0E7A-45ED-824F-AD3DA0F3C1A6}"/>
    <dgm:cxn modelId="{49F45296-6CF0-4CAD-ABB1-4F6FE0AB6C1B}" srcId="{D46AD74F-A319-481A-9F5E-D72759294771}" destId="{9FBD179B-BF2E-4DB6-A673-956A738F03FD}" srcOrd="1" destOrd="0" parTransId="{DD428F69-2E7D-4A38-8C5F-671E0B564ABB}" sibTransId="{3E130754-716A-43B2-9486-9581629D71D2}"/>
    <dgm:cxn modelId="{B363F69B-53DD-430C-BF37-37AA6F324936}" type="presOf" srcId="{3A0D3FE4-3D95-4CF3-B234-25A2E92F1CA1}" destId="{5210FB99-26DE-40BD-A4FD-A26CC805AB59}" srcOrd="0" destOrd="6" presId="urn:microsoft.com/office/officeart/2005/8/layout/hList1"/>
    <dgm:cxn modelId="{93CD1CA1-2517-4847-8679-3C156D367EDC}" type="presOf" srcId="{D5AB769B-A33E-4AEF-9E5A-2E5FFC19F71B}" destId="{5210FB99-26DE-40BD-A4FD-A26CC805AB59}" srcOrd="0" destOrd="4" presId="urn:microsoft.com/office/officeart/2005/8/layout/hList1"/>
    <dgm:cxn modelId="{AC4B01A6-DCC3-40D9-A5C1-F75A1C4E575F}" srcId="{E17249FB-CAFA-45E3-9C08-450FC9A983B5}" destId="{D46AD74F-A319-481A-9F5E-D72759294771}" srcOrd="0" destOrd="0" parTransId="{627542C3-3E31-4034-9E1B-74DAE685D7A0}" sibTransId="{9ED0D149-3DAE-4642-AFBE-3C3B4FBC85C6}"/>
    <dgm:cxn modelId="{1CEDD1AD-C87A-4CA1-BD76-1F6F4E5B0DA7}" srcId="{D46AD74F-A319-481A-9F5E-D72759294771}" destId="{E55AAE78-18ED-4B14-B3CA-88B853F6F7F1}" srcOrd="2" destOrd="0" parTransId="{D221D93C-D23B-409A-8435-71EED1618ADD}" sibTransId="{4E839463-4B95-4707-AA2D-458848A14846}"/>
    <dgm:cxn modelId="{C28489BA-CDC2-4CDC-932B-30557EA4448E}" type="presOf" srcId="{D46AD74F-A319-481A-9F5E-D72759294771}" destId="{7B07071B-6AF9-47B3-86F0-5507266B0E75}" srcOrd="0" destOrd="0" presId="urn:microsoft.com/office/officeart/2005/8/layout/hList1"/>
    <dgm:cxn modelId="{0EACBDCC-68FD-4A8C-AD88-30920D25ACEA}" type="presOf" srcId="{E20085AA-A152-43D4-99CC-2A84B8E34B64}" destId="{5210FB99-26DE-40BD-A4FD-A26CC805AB59}" srcOrd="0" destOrd="5" presId="urn:microsoft.com/office/officeart/2005/8/layout/hList1"/>
    <dgm:cxn modelId="{5E628AD5-11B2-4838-A20C-99A615152920}" type="presOf" srcId="{9FBD179B-BF2E-4DB6-A673-956A738F03FD}" destId="{5210FB99-26DE-40BD-A4FD-A26CC805AB59}" srcOrd="0" destOrd="1" presId="urn:microsoft.com/office/officeart/2005/8/layout/hList1"/>
    <dgm:cxn modelId="{C08DA8DA-32A3-41C7-A4AE-A74CC89894A0}" type="presOf" srcId="{E55AAE78-18ED-4B14-B3CA-88B853F6F7F1}" destId="{5210FB99-26DE-40BD-A4FD-A26CC805AB59}" srcOrd="0" destOrd="2" presId="urn:microsoft.com/office/officeart/2005/8/layout/hList1"/>
    <dgm:cxn modelId="{8F87F1F2-BB8F-4F76-9261-73380AA61D97}" type="presOf" srcId="{B77D435B-6B34-4726-B7AA-EFB9759ADA7E}" destId="{5210FB99-26DE-40BD-A4FD-A26CC805AB59}" srcOrd="0" destOrd="0" presId="urn:microsoft.com/office/officeart/2005/8/layout/hList1"/>
    <dgm:cxn modelId="{1D197970-C446-461F-ABE8-CF440D4EFC04}" type="presParOf" srcId="{B27877F9-C33B-496E-8C02-203C77138C89}" destId="{3D215F1A-4E11-479C-A18D-467856564386}" srcOrd="0" destOrd="0" presId="urn:microsoft.com/office/officeart/2005/8/layout/hList1"/>
    <dgm:cxn modelId="{D2770190-7945-4776-93BE-D4F7FF1DD1B2}" type="presParOf" srcId="{3D215F1A-4E11-479C-A18D-467856564386}" destId="{7B07071B-6AF9-47B3-86F0-5507266B0E75}" srcOrd="0" destOrd="0" presId="urn:microsoft.com/office/officeart/2005/8/layout/hList1"/>
    <dgm:cxn modelId="{40156802-678C-4A4E-829E-59CD951E0425}" type="presParOf" srcId="{3D215F1A-4E11-479C-A18D-467856564386}" destId="{5210FB99-26DE-40BD-A4FD-A26CC805AB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8322B-051A-4DE8-99F0-644317A1BFF5}">
      <dsp:nvSpPr>
        <dsp:cNvPr id="0" name=""/>
        <dsp:cNvSpPr/>
      </dsp:nvSpPr>
      <dsp:spPr>
        <a:xfrm>
          <a:off x="0" y="48394"/>
          <a:ext cx="7726261" cy="503685"/>
        </a:xfrm>
        <a:prstGeom prst="roundRect">
          <a:avLst/>
        </a:prstGeom>
        <a:solidFill>
          <a:schemeClr val="accent1">
            <a:lumMod val="75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87 клубных формирований: </a:t>
          </a:r>
          <a:endParaRPr lang="ru-RU" sz="2100" kern="1200" dirty="0"/>
        </a:p>
      </dsp:txBody>
      <dsp:txXfrm>
        <a:off x="24588" y="72982"/>
        <a:ext cx="7677085" cy="454509"/>
      </dsp:txXfrm>
    </dsp:sp>
    <dsp:sp modelId="{CE81BE83-3E2C-4AB4-BBFE-19BB33EA88C2}">
      <dsp:nvSpPr>
        <dsp:cNvPr id="0" name=""/>
        <dsp:cNvSpPr/>
      </dsp:nvSpPr>
      <dsp:spPr>
        <a:xfrm>
          <a:off x="0" y="581536"/>
          <a:ext cx="772626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0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общая численность участников 1228 человек;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600" kern="1200" dirty="0"/>
        </a:p>
      </dsp:txBody>
      <dsp:txXfrm>
        <a:off x="0" y="581536"/>
        <a:ext cx="7726261" cy="554242"/>
      </dsp:txXfrm>
    </dsp:sp>
    <dsp:sp modelId="{652454A5-E531-4B25-8745-A065691480A8}">
      <dsp:nvSpPr>
        <dsp:cNvPr id="0" name=""/>
        <dsp:cNvSpPr/>
      </dsp:nvSpPr>
      <dsp:spPr>
        <a:xfrm>
          <a:off x="0" y="1135779"/>
          <a:ext cx="7726261" cy="503685"/>
        </a:xfrm>
        <a:prstGeom prst="roundRect">
          <a:avLst/>
        </a:prstGeom>
        <a:solidFill>
          <a:schemeClr val="accent1">
            <a:lumMod val="75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Деятельность Телерадиостудии:</a:t>
          </a:r>
          <a:endParaRPr lang="ru-RU" sz="2100" kern="1200"/>
        </a:p>
      </dsp:txBody>
      <dsp:txXfrm>
        <a:off x="24588" y="1160367"/>
        <a:ext cx="7677085" cy="454509"/>
      </dsp:txXfrm>
    </dsp:sp>
    <dsp:sp modelId="{29830602-777D-4879-81FE-6F30B13597B5}">
      <dsp:nvSpPr>
        <dsp:cNvPr id="0" name=""/>
        <dsp:cNvSpPr/>
      </dsp:nvSpPr>
      <dsp:spPr>
        <a:xfrm>
          <a:off x="0" y="1639464"/>
          <a:ext cx="772626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0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39 радиопередач;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изготовлено 245 аудио-визуальных материала;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600" kern="1200" dirty="0"/>
        </a:p>
      </dsp:txBody>
      <dsp:txXfrm>
        <a:off x="0" y="1639464"/>
        <a:ext cx="7726261" cy="825930"/>
      </dsp:txXfrm>
    </dsp:sp>
    <dsp:sp modelId="{DA077498-186A-4935-96D0-B6F02D7E9ED0}">
      <dsp:nvSpPr>
        <dsp:cNvPr id="0" name=""/>
        <dsp:cNvSpPr/>
      </dsp:nvSpPr>
      <dsp:spPr>
        <a:xfrm>
          <a:off x="0" y="2465394"/>
          <a:ext cx="7726261" cy="503685"/>
        </a:xfrm>
        <a:prstGeom prst="roundRect">
          <a:avLst/>
        </a:prstGeom>
        <a:solidFill>
          <a:schemeClr val="accent1">
            <a:lumMod val="75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Средняя заработная плата:</a:t>
          </a:r>
          <a:endParaRPr lang="ru-RU" sz="2100" kern="1200"/>
        </a:p>
      </dsp:txBody>
      <dsp:txXfrm>
        <a:off x="24588" y="2489982"/>
        <a:ext cx="7677085" cy="454509"/>
      </dsp:txXfrm>
    </dsp:sp>
    <dsp:sp modelId="{980971BA-E829-42CE-A4A7-B2AA192759D5}">
      <dsp:nvSpPr>
        <dsp:cNvPr id="0" name=""/>
        <dsp:cNvSpPr/>
      </dsp:nvSpPr>
      <dsp:spPr>
        <a:xfrm>
          <a:off x="0" y="2969079"/>
          <a:ext cx="772626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0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работники культуры 23 610,1 рублей;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педагогические работники 24 611,4 рублей.</a:t>
          </a:r>
          <a:endParaRPr lang="ru-RU" sz="1600" kern="1200" dirty="0"/>
        </a:p>
      </dsp:txBody>
      <dsp:txXfrm>
        <a:off x="0" y="2969079"/>
        <a:ext cx="7726261" cy="554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7071B-6AF9-47B3-86F0-5507266B0E75}">
      <dsp:nvSpPr>
        <dsp:cNvPr id="0" name=""/>
        <dsp:cNvSpPr/>
      </dsp:nvSpPr>
      <dsp:spPr>
        <a:xfrm>
          <a:off x="0" y="0"/>
          <a:ext cx="8774883" cy="888511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2000"/>
          </a:schemeClr>
        </a:solidFill>
        <a:ln w="12700" cap="flat" cmpd="sng" algn="ctr"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Bahnschrift Condensed" panose="020B0502040204020203" pitchFamily="34" charset="0"/>
            </a:rPr>
            <a:t>Проблематика 2019 года:</a:t>
          </a:r>
          <a:endParaRPr lang="ru-RU" sz="3200" kern="1200" dirty="0">
            <a:latin typeface="Bahnschrift Condensed" panose="020B0502040204020203" pitchFamily="34" charset="0"/>
          </a:endParaRPr>
        </a:p>
      </dsp:txBody>
      <dsp:txXfrm>
        <a:off x="0" y="0"/>
        <a:ext cx="8774883" cy="888511"/>
      </dsp:txXfrm>
    </dsp:sp>
    <dsp:sp modelId="{5210FB99-26DE-40BD-A4FD-A26CC805AB59}">
      <dsp:nvSpPr>
        <dsp:cNvPr id="0" name=""/>
        <dsp:cNvSpPr/>
      </dsp:nvSpPr>
      <dsp:spPr>
        <a:xfrm>
          <a:off x="0" y="842242"/>
          <a:ext cx="8774883" cy="357399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46000"/>
          </a:scheme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2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Bahnschrift Condensed" panose="020B0502040204020203" pitchFamily="34" charset="0"/>
            </a:rPr>
            <a:t>Необходимость капитального ремонта Памятников культуры и учреждений культуры;</a:t>
          </a: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Bahnschrift Condensed" panose="020B0502040204020203" pitchFamily="34" charset="0"/>
            </a:rPr>
            <a:t>Потребность музыкальных школ в новых музыкальных инструментах;</a:t>
          </a: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Bahnschrift Condensed" panose="020B0502040204020203" pitchFamily="34" charset="0"/>
            </a:rPr>
            <a:t>Потребность ИДШИ в замене окон;</a:t>
          </a: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Bahnschrift Condensed" panose="020B0502040204020203" pitchFamily="34" charset="0"/>
            </a:rPr>
            <a:t>Потребность дополнительного финансирования на комплектование книжного фонда и 	подписки на периодические издания;</a:t>
          </a: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>
            <a:latin typeface="Bahnschrift Condensed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Bahnschrift Condensed" panose="020B0502040204020203" pitchFamily="34" charset="0"/>
            </a:rPr>
            <a:t>Потребность в информатизации библиотек.</a:t>
          </a:r>
          <a:endParaRPr lang="ru-RU" sz="2100" kern="1200" dirty="0">
            <a:latin typeface="Bahnschrift Condensed" panose="020B0502040204020203" pitchFamily="34" charset="0"/>
          </a:endParaRPr>
        </a:p>
      </dsp:txBody>
      <dsp:txXfrm>
        <a:off x="0" y="842242"/>
        <a:ext cx="8774883" cy="357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0.55714</cdr:x>
      <cdr:y>0.30925</cdr:y>
    </cdr:from>
    <cdr:to>
      <cdr:x>0.68929</cdr:x>
      <cdr:y>0.55484</cdr:y>
    </cdr:to>
    <cdr:sp macro="" textlink="">
      <cdr:nvSpPr>
        <cdr:cNvPr id="2" name="Дуга 1">
          <a:extLst xmlns:a="http://schemas.openxmlformats.org/drawingml/2006/main">
            <a:ext uri="{FF2B5EF4-FFF2-40B4-BE49-F238E27FC236}">
              <a16:creationId xmlns:a16="http://schemas.microsoft.com/office/drawing/2014/main" id="{3D0018FC-2285-4675-867D-6C70C72532C1}"/>
            </a:ext>
          </a:extLst>
        </cdr:cNvPr>
        <cdr:cNvSpPr/>
      </cdr:nvSpPr>
      <cdr:spPr>
        <a:xfrm xmlns:a="http://schemas.openxmlformats.org/drawingml/2006/main">
          <a:off x="2617363" y="1145547"/>
          <a:ext cx="620787" cy="909755"/>
        </a:xfrm>
        <a:prstGeom xmlns:a="http://schemas.openxmlformats.org/drawingml/2006/main" prst="arc">
          <a:avLst>
            <a:gd name="adj1" fmla="val 16200000"/>
            <a:gd name="adj2" fmla="val 5106436"/>
          </a:avLst>
        </a:prstGeom>
        <a:ln xmlns:a="http://schemas.openxmlformats.org/drawingml/2006/main" w="3810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8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4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1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D726-C976-4539-9412-23E3A7EC88C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E6C0-0F82-4BC7-B3C2-9C1B66E5E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A76008-891A-436F-8151-5074EC80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7E99F-7E89-4730-A79D-64DB03479FB3}"/>
              </a:ext>
            </a:extLst>
          </p:cNvPr>
          <p:cNvSpPr txBox="1"/>
          <p:nvPr/>
        </p:nvSpPr>
        <p:spPr>
          <a:xfrm>
            <a:off x="820010" y="1645020"/>
            <a:ext cx="7503977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latin typeface="Bahnschrift SemiLight Condensed" panose="020B0502040204020203" pitchFamily="34" charset="0"/>
              </a:rPr>
              <a:t>ДОКЛАД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об исполнении бюджета за 2019 год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управления культуры администрации 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города-курорта Железноводска </a:t>
            </a:r>
          </a:p>
          <a:p>
            <a:pPr algn="ctr">
              <a:lnSpc>
                <a:spcPts val="4400"/>
              </a:lnSpc>
            </a:pPr>
            <a:r>
              <a:rPr lang="ru-RU" sz="4400" dirty="0">
                <a:latin typeface="Bahnschrift SemiLight Condensed" panose="020B0502040204020203" pitchFamily="34" charset="0"/>
              </a:rPr>
              <a:t>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57751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F6441E-88AB-410A-B8D6-ECD5F971C249}"/>
              </a:ext>
            </a:extLst>
          </p:cNvPr>
          <p:cNvSpPr/>
          <p:nvPr/>
        </p:nvSpPr>
        <p:spPr>
          <a:xfrm>
            <a:off x="308011" y="522713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DD244-ACA9-4788-8D4D-DB064EE06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0895"/>
            <a:ext cx="4096209" cy="4096209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D9180D7-2F4A-42FE-B490-3522DD83D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18199"/>
              </p:ext>
            </p:extLst>
          </p:nvPr>
        </p:nvGraphicFramePr>
        <p:xfrm>
          <a:off x="159391" y="1442906"/>
          <a:ext cx="4697835" cy="370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4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98C7E97-6462-42D2-A937-9B747985F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225861"/>
              </p:ext>
            </p:extLst>
          </p:nvPr>
        </p:nvGraphicFramePr>
        <p:xfrm>
          <a:off x="226503" y="612395"/>
          <a:ext cx="8774883" cy="443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58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2202C-0620-4229-A8ED-D9B9D68B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9B5ED2-FC17-4840-9733-F3F0C3624E11}"/>
              </a:ext>
            </a:extLst>
          </p:cNvPr>
          <p:cNvSpPr/>
          <p:nvPr/>
        </p:nvSpPr>
        <p:spPr>
          <a:xfrm>
            <a:off x="308011" y="522713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учреждений культуры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04A496-6313-4678-B6C8-1F3BE2DFD190}"/>
              </a:ext>
            </a:extLst>
          </p:cNvPr>
          <p:cNvSpPr/>
          <p:nvPr/>
        </p:nvSpPr>
        <p:spPr>
          <a:xfrm>
            <a:off x="1856501" y="1489828"/>
            <a:ext cx="5120640" cy="606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E22186-6363-4CCC-9D2B-CF77FA1FDACD}"/>
              </a:ext>
            </a:extLst>
          </p:cNvPr>
          <p:cNvSpPr/>
          <p:nvPr/>
        </p:nvSpPr>
        <p:spPr>
          <a:xfrm>
            <a:off x="72745" y="2479306"/>
            <a:ext cx="27540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культурно-досугового типа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87EBC5-F5E7-4F14-9E95-898D0C14A1CE}"/>
              </a:ext>
            </a:extLst>
          </p:cNvPr>
          <p:cNvSpPr/>
          <p:nvPr/>
        </p:nvSpPr>
        <p:spPr>
          <a:xfrm>
            <a:off x="6673498" y="2488743"/>
            <a:ext cx="232756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180084-85B0-4C95-9A9F-8B3487846955}"/>
              </a:ext>
            </a:extLst>
          </p:cNvPr>
          <p:cNvSpPr/>
          <p:nvPr/>
        </p:nvSpPr>
        <p:spPr>
          <a:xfrm>
            <a:off x="3254461" y="3450419"/>
            <a:ext cx="894462" cy="64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5DC126-4AA4-4CE3-B848-E417A3FA3335}"/>
              </a:ext>
            </a:extLst>
          </p:cNvPr>
          <p:cNvSpPr/>
          <p:nvPr/>
        </p:nvSpPr>
        <p:spPr>
          <a:xfrm>
            <a:off x="4924885" y="3466444"/>
            <a:ext cx="894462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AEDBBC-8774-4C8F-8B6E-EC52E0B2546D}"/>
              </a:ext>
            </a:extLst>
          </p:cNvPr>
          <p:cNvSpPr/>
          <p:nvPr/>
        </p:nvSpPr>
        <p:spPr>
          <a:xfrm>
            <a:off x="773627" y="3453569"/>
            <a:ext cx="720973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0A851C-FD4E-43F3-86D6-10C8933B0C3B}"/>
              </a:ext>
            </a:extLst>
          </p:cNvPr>
          <p:cNvSpPr/>
          <p:nvPr/>
        </p:nvSpPr>
        <p:spPr>
          <a:xfrm>
            <a:off x="1611280" y="3450419"/>
            <a:ext cx="1442646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галерея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886F48-74E2-40DD-A3FB-A3EF57A1B799}"/>
              </a:ext>
            </a:extLst>
          </p:cNvPr>
          <p:cNvSpPr/>
          <p:nvPr/>
        </p:nvSpPr>
        <p:spPr>
          <a:xfrm>
            <a:off x="33111" y="3453569"/>
            <a:ext cx="641093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ЦБС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8CAB7F-B328-4CC6-B22E-DA54DB001FB4}"/>
              </a:ext>
            </a:extLst>
          </p:cNvPr>
          <p:cNvSpPr/>
          <p:nvPr/>
        </p:nvSpPr>
        <p:spPr>
          <a:xfrm>
            <a:off x="6084861" y="3453569"/>
            <a:ext cx="95873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ИДШИ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59D671F-A8D0-4091-B784-62F9E55BCC55}"/>
              </a:ext>
            </a:extLst>
          </p:cNvPr>
          <p:cNvSpPr/>
          <p:nvPr/>
        </p:nvSpPr>
        <p:spPr>
          <a:xfrm>
            <a:off x="7085025" y="3466444"/>
            <a:ext cx="95873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ДМШ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988639-6D7C-46EF-A45A-6E5C6BBF87B9}"/>
              </a:ext>
            </a:extLst>
          </p:cNvPr>
          <p:cNvSpPr/>
          <p:nvPr/>
        </p:nvSpPr>
        <p:spPr>
          <a:xfrm>
            <a:off x="8085189" y="3466444"/>
            <a:ext cx="98228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ДХШ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627F3B-6A85-44C8-9CE0-54AB270AFBD6}"/>
              </a:ext>
            </a:extLst>
          </p:cNvPr>
          <p:cNvSpPr/>
          <p:nvPr/>
        </p:nvSpPr>
        <p:spPr>
          <a:xfrm>
            <a:off x="2934606" y="2488743"/>
            <a:ext cx="1782044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C9A7929-99F6-4274-B6C8-4724677B4491}"/>
              </a:ext>
            </a:extLst>
          </p:cNvPr>
          <p:cNvSpPr/>
          <p:nvPr/>
        </p:nvSpPr>
        <p:spPr>
          <a:xfrm>
            <a:off x="4824492" y="2488743"/>
            <a:ext cx="1741164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8E488D-DD9D-4FE5-AC81-80E455E1A629}"/>
              </a:ext>
            </a:extLst>
          </p:cNvPr>
          <p:cNvSpPr/>
          <p:nvPr/>
        </p:nvSpPr>
        <p:spPr>
          <a:xfrm>
            <a:off x="1126371" y="4463018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8621E1-E89F-41AA-B56B-3DEF18F880FD}"/>
              </a:ext>
            </a:extLst>
          </p:cNvPr>
          <p:cNvSpPr/>
          <p:nvPr/>
        </p:nvSpPr>
        <p:spPr>
          <a:xfrm>
            <a:off x="2218220" y="4463018"/>
            <a:ext cx="9698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Машук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1E62C9-5815-47AC-93D7-E5C7DD7DDFEE}"/>
              </a:ext>
            </a:extLst>
          </p:cNvPr>
          <p:cNvSpPr/>
          <p:nvPr/>
        </p:nvSpPr>
        <p:spPr>
          <a:xfrm>
            <a:off x="34522" y="4463018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6F34EB3-EA38-458E-ACC1-AFEA4887732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449755" y="2096657"/>
            <a:ext cx="2967066" cy="382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4A1DB5B-4B12-4AFD-BBBE-6CF067EE4F5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783021" y="2096657"/>
            <a:ext cx="633800" cy="36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8462C5B-0E4B-43AF-BDF6-2C99FE0EA992}"/>
              </a:ext>
            </a:extLst>
          </p:cNvPr>
          <p:cNvCxnSpPr>
            <a:cxnSpLocks/>
            <a:stCxn id="7" idx="2"/>
            <a:endCxn id="19" idx="0"/>
          </p:cNvCxnSpPr>
          <p:nvPr/>
        </p:nvCxnSpPr>
        <p:spPr>
          <a:xfrm>
            <a:off x="4416821" y="2096657"/>
            <a:ext cx="1278253" cy="392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A7C7CCB-9AA2-4696-86C7-D2C62B6B208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4416821" y="2096657"/>
            <a:ext cx="3420459" cy="392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9673DE1-6622-483C-B9FD-53E24EDE454C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 flipH="1">
            <a:off x="5372116" y="3128823"/>
            <a:ext cx="322958" cy="33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7AC9A5B-646E-4B9A-B953-84902BF3FAC0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6564228" y="3128823"/>
            <a:ext cx="1273052" cy="324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4CC84226-DC4C-496C-9DFD-2AD98227408F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7564392" y="3128823"/>
            <a:ext cx="272888" cy="33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4E2ED54-6096-445B-BD14-1899DC49FB08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837280" y="3128823"/>
            <a:ext cx="739051" cy="33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9D48048-8E14-4672-864F-9F56956C9965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1449755" y="3119386"/>
            <a:ext cx="882848" cy="3310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AA80E39-12AA-4D94-A25F-737CA74E356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1134114" y="3119386"/>
            <a:ext cx="315641" cy="3341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19425D99-B839-4BF1-B1A4-35549FC3A60C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353658" y="3119386"/>
            <a:ext cx="1096097" cy="3341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CBFE44D-2DA1-4758-913A-5C519A609787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 flipH="1">
            <a:off x="519431" y="4093649"/>
            <a:ext cx="614683" cy="36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9BEE747D-47D5-457C-9DD3-004384639663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>
            <a:off x="1134114" y="4093649"/>
            <a:ext cx="477166" cy="36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7A299C8D-9C44-4FC9-8C51-D65FC6674465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>
            <a:off x="1134114" y="4093649"/>
            <a:ext cx="1569016" cy="36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816CCF7-8D06-436A-9FBC-7E4517F4A63F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 flipH="1">
            <a:off x="3701692" y="3128823"/>
            <a:ext cx="123936" cy="321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0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534295-B5DD-4D2E-8963-D87BC94E33FB}"/>
              </a:ext>
            </a:extLst>
          </p:cNvPr>
          <p:cNvSpPr/>
          <p:nvPr/>
        </p:nvSpPr>
        <p:spPr>
          <a:xfrm>
            <a:off x="308011" y="522713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75F303B-FEC3-43CD-803C-4370254C1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148316"/>
              </p:ext>
            </p:extLst>
          </p:nvPr>
        </p:nvGraphicFramePr>
        <p:xfrm>
          <a:off x="287606" y="1249962"/>
          <a:ext cx="3687530" cy="346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3B70287-C658-4A2B-9496-D12430135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10777"/>
              </p:ext>
            </p:extLst>
          </p:nvPr>
        </p:nvGraphicFramePr>
        <p:xfrm>
          <a:off x="3693538" y="1781292"/>
          <a:ext cx="5142451" cy="359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488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DC3CA3-3ECE-44F4-B650-B09092973BF0}"/>
              </a:ext>
            </a:extLst>
          </p:cNvPr>
          <p:cNvSpPr/>
          <p:nvPr/>
        </p:nvSpPr>
        <p:spPr>
          <a:xfrm>
            <a:off x="308011" y="522713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финансовых средств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50B8853-BA3B-4D33-B61A-0B40DCD10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1055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24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800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6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</a:gra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E2FA-EB6C-4730-B66F-0E450399612E}"/>
              </a:ext>
            </a:extLst>
          </p:cNvPr>
          <p:cNvSpPr/>
          <p:nvPr/>
        </p:nvSpPr>
        <p:spPr>
          <a:xfrm>
            <a:off x="308011" y="480511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85233-AF78-4D3B-8715-451E9CA6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72" y="3030340"/>
            <a:ext cx="2916158" cy="2911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DC296C-DD45-4CDE-B843-A4642F96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059">
            <a:off x="265968" y="2376967"/>
            <a:ext cx="2682403" cy="2686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10DC5-20C1-4365-9096-3C81F5B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574">
            <a:off x="5315712" y="2463527"/>
            <a:ext cx="3600086" cy="262423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C5F6792-1C8B-41BB-84D7-18DBE438A6D4}"/>
              </a:ext>
            </a:extLst>
          </p:cNvPr>
          <p:cNvSpPr/>
          <p:nvPr/>
        </p:nvSpPr>
        <p:spPr>
          <a:xfrm>
            <a:off x="131840" y="1365870"/>
            <a:ext cx="8785657" cy="864323"/>
          </a:xfrm>
          <a:prstGeom prst="ellipse">
            <a:avLst/>
          </a:prstGeom>
          <a:gradFill flip="none" rotWithShape="1">
            <a:gsLst>
              <a:gs pos="6000">
                <a:srgbClr val="969696"/>
              </a:gs>
              <a:gs pos="44000">
                <a:srgbClr val="86B453"/>
              </a:gs>
              <a:gs pos="100000">
                <a:srgbClr val="ADCB4E"/>
              </a:gs>
            </a:gsLst>
            <a:lin ang="2700000" scaled="1"/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  693 культурно-массовых мероприятия, 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             с общей численностью посещений 354,3 тысячи человек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9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73989C-9BA6-4F88-A714-D58E3F410171}"/>
              </a:ext>
            </a:extLst>
          </p:cNvPr>
          <p:cNvSpPr/>
          <p:nvPr/>
        </p:nvSpPr>
        <p:spPr>
          <a:xfrm>
            <a:off x="308010" y="369079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C51D2-9F30-4A80-B7F0-345738164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252">
            <a:off x="309616" y="2038371"/>
            <a:ext cx="3115828" cy="31158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C0FF73-8A80-4EB2-98FB-9D2D98450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913">
            <a:off x="3242985" y="3116380"/>
            <a:ext cx="3089598" cy="30895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79C8F8-8E2B-4C7A-B3A0-7A6A96664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97" y="1983828"/>
            <a:ext cx="2982781" cy="298278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8B3AC74-37B2-43C1-9CD9-11E8385D3DC3}"/>
              </a:ext>
            </a:extLst>
          </p:cNvPr>
          <p:cNvSpPr/>
          <p:nvPr/>
        </p:nvSpPr>
        <p:spPr>
          <a:xfrm>
            <a:off x="209721" y="1195818"/>
            <a:ext cx="8785657" cy="622836"/>
          </a:xfrm>
          <a:prstGeom prst="ellipse">
            <a:avLst/>
          </a:prstGeom>
          <a:gradFill flip="none" rotWithShape="1">
            <a:gsLst>
              <a:gs pos="6000">
                <a:srgbClr val="969696"/>
              </a:gs>
              <a:gs pos="44000">
                <a:srgbClr val="86B453"/>
              </a:gs>
              <a:gs pos="100000">
                <a:srgbClr val="ADCB4E"/>
              </a:gs>
            </a:gsLst>
            <a:lin ang="2700000" scaled="1"/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  Посещений городских библиотек 124 264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3950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5B6B0-42C3-4A86-AB22-82DA596127F8}"/>
              </a:ext>
            </a:extLst>
          </p:cNvPr>
          <p:cNvSpPr/>
          <p:nvPr/>
        </p:nvSpPr>
        <p:spPr>
          <a:xfrm>
            <a:off x="308011" y="246885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A025A0-C60D-489A-9B8E-C24EFF8D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611">
            <a:off x="5899007" y="1889164"/>
            <a:ext cx="3017939" cy="3017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BD6C91-6E56-4BC6-8E7C-17D76CFBF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22" y="2884022"/>
            <a:ext cx="3199556" cy="3199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9F627D-F7D8-408C-968B-E67DDA5F8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301">
            <a:off x="242225" y="1942294"/>
            <a:ext cx="2911679" cy="2911679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97E24F8F-E9E3-4395-902A-BC751190FE57}"/>
              </a:ext>
            </a:extLst>
          </p:cNvPr>
          <p:cNvSpPr/>
          <p:nvPr/>
        </p:nvSpPr>
        <p:spPr>
          <a:xfrm>
            <a:off x="600795" y="1164876"/>
            <a:ext cx="7768205" cy="523269"/>
          </a:xfrm>
          <a:prstGeom prst="ellipse">
            <a:avLst/>
          </a:prstGeom>
          <a:gradFill flip="none" rotWithShape="1">
            <a:gsLst>
              <a:gs pos="0">
                <a:srgbClr val="969696"/>
              </a:gs>
              <a:gs pos="50000">
                <a:srgbClr val="76B06B"/>
              </a:gs>
              <a:gs pos="100000">
                <a:srgbClr val="A3CA52"/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896 обучающихся в учреждениях дополнительного образования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9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1A158A-1FF5-42AB-BAED-E567345096A4}"/>
              </a:ext>
            </a:extLst>
          </p:cNvPr>
          <p:cNvSpPr/>
          <p:nvPr/>
        </p:nvSpPr>
        <p:spPr>
          <a:xfrm>
            <a:off x="308011" y="509555"/>
            <a:ext cx="8527978" cy="6228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EB38707-7918-4B2F-856D-0C106DCC2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94121"/>
              </p:ext>
            </p:extLst>
          </p:nvPr>
        </p:nvGraphicFramePr>
        <p:xfrm>
          <a:off x="708869" y="1524499"/>
          <a:ext cx="7726261" cy="360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2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7479-F1A4-49F1-9088-A00C91B1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6F371C-63AF-43B4-8B03-9037FF55B90C}"/>
              </a:ext>
            </a:extLst>
          </p:cNvPr>
          <p:cNvSpPr/>
          <p:nvPr/>
        </p:nvSpPr>
        <p:spPr>
          <a:xfrm>
            <a:off x="308011" y="268679"/>
            <a:ext cx="8527978" cy="876869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средств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субсидии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791D7B1-6583-4A23-9539-CF457792D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53395"/>
              </p:ext>
            </p:extLst>
          </p:nvPr>
        </p:nvGraphicFramePr>
        <p:xfrm>
          <a:off x="218114" y="1145548"/>
          <a:ext cx="3716323" cy="421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7C1CD4-F7FD-4C56-AB30-E3241E2D3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23" y="1414227"/>
            <a:ext cx="5161116" cy="387083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38FC22B-F5BB-499E-9E35-9991C3B68F75}"/>
              </a:ext>
            </a:extLst>
          </p:cNvPr>
          <p:cNvCxnSpPr>
            <a:cxnSpLocks/>
          </p:cNvCxnSpPr>
          <p:nvPr/>
        </p:nvCxnSpPr>
        <p:spPr>
          <a:xfrm flipV="1">
            <a:off x="2634143" y="3950547"/>
            <a:ext cx="937680" cy="96540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26FB989-0B5C-4A31-AE21-7B81B89CB4DF}"/>
              </a:ext>
            </a:extLst>
          </p:cNvPr>
          <p:cNvCxnSpPr>
            <a:cxnSpLocks/>
          </p:cNvCxnSpPr>
          <p:nvPr/>
        </p:nvCxnSpPr>
        <p:spPr>
          <a:xfrm flipV="1">
            <a:off x="1921079" y="3943385"/>
            <a:ext cx="1650744" cy="716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25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187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Bahnschrift Condensed</vt:lpstr>
      <vt:lpstr>Bahnschrift Light Condensed</vt:lpstr>
      <vt:lpstr>Bahnschrift SemiLight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нормальный0_о!? нормальный0_о!?</dc:creator>
  <cp:lastModifiedBy>нормальный0_о!? нормальный0_о!?</cp:lastModifiedBy>
  <cp:revision>3</cp:revision>
  <dcterms:created xsi:type="dcterms:W3CDTF">2020-06-01T20:35:40Z</dcterms:created>
  <dcterms:modified xsi:type="dcterms:W3CDTF">2020-06-02T22:04:09Z</dcterms:modified>
</cp:coreProperties>
</file>