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charts/chart9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tags/tag5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07"/>
  </p:notesMasterIdLst>
  <p:sldIdLst>
    <p:sldId id="256" r:id="rId2"/>
    <p:sldId id="274" r:id="rId3"/>
    <p:sldId id="257" r:id="rId4"/>
    <p:sldId id="429" r:id="rId5"/>
    <p:sldId id="430" r:id="rId6"/>
    <p:sldId id="340" r:id="rId7"/>
    <p:sldId id="335" r:id="rId8"/>
    <p:sldId id="336" r:id="rId9"/>
    <p:sldId id="337" r:id="rId10"/>
    <p:sldId id="338" r:id="rId11"/>
    <p:sldId id="319" r:id="rId12"/>
    <p:sldId id="419" r:id="rId13"/>
    <p:sldId id="420" r:id="rId14"/>
    <p:sldId id="421" r:id="rId15"/>
    <p:sldId id="339" r:id="rId16"/>
    <p:sldId id="320" r:id="rId17"/>
    <p:sldId id="441" r:id="rId18"/>
    <p:sldId id="321" r:id="rId19"/>
    <p:sldId id="431" r:id="rId20"/>
    <p:sldId id="323" r:id="rId21"/>
    <p:sldId id="439" r:id="rId22"/>
    <p:sldId id="334" r:id="rId23"/>
    <p:sldId id="281" r:id="rId24"/>
    <p:sldId id="301" r:id="rId25"/>
    <p:sldId id="284" r:id="rId26"/>
    <p:sldId id="341" r:id="rId27"/>
    <p:sldId id="342" r:id="rId28"/>
    <p:sldId id="372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67" r:id="rId40"/>
    <p:sldId id="368" r:id="rId41"/>
    <p:sldId id="369" r:id="rId42"/>
    <p:sldId id="370" r:id="rId43"/>
    <p:sldId id="371" r:id="rId44"/>
    <p:sldId id="358" r:id="rId45"/>
    <p:sldId id="359" r:id="rId46"/>
    <p:sldId id="360" r:id="rId47"/>
    <p:sldId id="443" r:id="rId48"/>
    <p:sldId id="345" r:id="rId49"/>
    <p:sldId id="432" r:id="rId50"/>
    <p:sldId id="442" r:id="rId51"/>
    <p:sldId id="433" r:id="rId52"/>
    <p:sldId id="434" r:id="rId53"/>
    <p:sldId id="435" r:id="rId54"/>
    <p:sldId id="436" r:id="rId55"/>
    <p:sldId id="346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428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409" r:id="rId90"/>
    <p:sldId id="410" r:id="rId91"/>
    <p:sldId id="411" r:id="rId92"/>
    <p:sldId id="412" r:id="rId93"/>
    <p:sldId id="413" r:id="rId94"/>
    <p:sldId id="414" r:id="rId95"/>
    <p:sldId id="415" r:id="rId96"/>
    <p:sldId id="416" r:id="rId97"/>
    <p:sldId id="417" r:id="rId98"/>
    <p:sldId id="422" r:id="rId99"/>
    <p:sldId id="423" r:id="rId100"/>
    <p:sldId id="424" r:id="rId101"/>
    <p:sldId id="425" r:id="rId102"/>
    <p:sldId id="437" r:id="rId103"/>
    <p:sldId id="438" r:id="rId104"/>
    <p:sldId id="292" r:id="rId105"/>
    <p:sldId id="426" r:id="rId10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FC9E"/>
    <a:srgbClr val="FFFF99"/>
    <a:srgbClr val="FF9999"/>
    <a:srgbClr val="FF6600"/>
    <a:srgbClr val="99FF66"/>
    <a:srgbClr val="F8AAFA"/>
    <a:srgbClr val="FFCCFF"/>
    <a:srgbClr val="F9A1FB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44" autoAdjust="0"/>
    <p:restoredTop sz="99367" autoAdjust="0"/>
  </p:normalViewPr>
  <p:slideViewPr>
    <p:cSldViewPr>
      <p:cViewPr varScale="1">
        <p:scale>
          <a:sx n="71" d="100"/>
          <a:sy n="71" d="100"/>
        </p:scale>
        <p:origin x="-13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72.17.30.15\all\&#1055;&#1088;&#1086;&#1077;&#1082;&#1090;%20&#1088;&#1077;&#1096;&#1077;&#1085;&#1080;&#1103;%20&#1085;&#1072;%202018%20&#1075;&#1086;&#1076;\&#1044;&#1086;&#1082;&#1083;&#1072;&#1076;\&#1044;&#1080;&#1072;&#1075;&#1088;&#1072;&#1084;&#1084;&#1072;%20&#1074;%20&#1055;&#1088;&#1077;&#1079;&#1077;&#1085;&#1090;&#1072;&#1094;&#1080;&#1103;%20&#1076;&#1083;&#1103;%20&#1055;&#1059;&#1041;&#1051;&#1048;&#1063;&#1053;&#1067;&#1061;%20&#1057;&#1051;&#1059;&#1064;&#1040;&#1053;&#1048;&#1049;%20(&#1056;&#1077;&#1078;&#1080;&#1084;%20&#1089;&#1086;&#1074;&#1084;&#1077;&#1089;&#1090;&#1080;&#1084;&#1086;&#1089;&#1090;&#1080;)%20(&#1042;&#1086;&#1089;&#1089;&#1090;&#1072;&#1085;&#1086;&#1074;&#1083;&#1077;&#1085;&#1085;&#1099;&#1081;)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3"/>
      <c:hPercent val="77"/>
      <c:rotY val="3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817203405129908E-2"/>
          <c:y val="3.0535115698507108E-2"/>
          <c:w val="0.85745504972312769"/>
          <c:h val="0.795120483357301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8000"/>
                    <a:satMod val="138000"/>
                  </a:schemeClr>
                </a:gs>
                <a:gs pos="25000">
                  <a:schemeClr val="accent3">
                    <a:tint val="85000"/>
                  </a:schemeClr>
                </a:gs>
                <a:gs pos="40000">
                  <a:schemeClr val="accent3">
                    <a:tint val="92000"/>
                  </a:schemeClr>
                </a:gs>
                <a:gs pos="50000">
                  <a:schemeClr val="accent3">
                    <a:tint val="93000"/>
                  </a:schemeClr>
                </a:gs>
                <a:gs pos="60000">
                  <a:schemeClr val="accent3">
                    <a:tint val="92000"/>
                  </a:schemeClr>
                </a:gs>
                <a:gs pos="75000">
                  <a:schemeClr val="accent3">
                    <a:tint val="83000"/>
                    <a:satMod val="108000"/>
                  </a:schemeClr>
                </a:gs>
                <a:gs pos="100000">
                  <a:schemeClr val="accent3">
                    <a:tint val="48000"/>
                    <a:satMod val="150000"/>
                  </a:schemeClr>
                </a:gs>
              </a:gsLst>
              <a:lin ang="5400000" scaled="0"/>
            </a:gradFill>
            <a:ln w="12000" cap="flat" cmpd="sng" algn="ctr">
              <a:solidFill>
                <a:schemeClr val="accent3"/>
              </a:solidFill>
              <a:prstDash val="solid"/>
            </a:ln>
            <a:effectLst>
              <a:glow rad="63500">
                <a:schemeClr val="accent3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3">
                  <a:tint val="70000"/>
                </a:schemeClr>
              </a:contourClr>
            </a:sp3d>
          </c:spPr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1416.76</c:v>
                </c:pt>
                <c:pt idx="1">
                  <c:v>1706.6399999999999</c:v>
                </c:pt>
                <c:pt idx="2">
                  <c:v>1487.62</c:v>
                </c:pt>
                <c:pt idx="3">
                  <c:v>1070.06</c:v>
                </c:pt>
                <c:pt idx="4">
                  <c:v>1069.5899999999999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4F81BD">
                <a:alpha val="88000"/>
              </a:srgbClr>
            </a:solidFill>
            <a:ln w="12000" cap="flat" cmpd="sng" algn="ctr">
              <a:solidFill>
                <a:schemeClr val="bg1"/>
              </a:solidFill>
              <a:prstDash val="solid"/>
            </a:ln>
            <a:effectLst>
              <a:glow rad="63500">
                <a:schemeClr val="accent5">
                  <a:alpha val="45000"/>
                  <a:satMod val="120000"/>
                </a:schemeClr>
              </a:glo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hemeClr val="accent5">
                  <a:tint val="70000"/>
                </a:schemeClr>
              </a:contourClr>
            </a:sp3d>
          </c:spPr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1499.2</c:v>
                </c:pt>
                <c:pt idx="1">
                  <c:v>1655.59</c:v>
                </c:pt>
                <c:pt idx="2">
                  <c:v>1478.6299999999999</c:v>
                </c:pt>
                <c:pt idx="3">
                  <c:v>1061.73</c:v>
                </c:pt>
                <c:pt idx="4">
                  <c:v>1069.5899999999999</c:v>
                </c:pt>
              </c:numCache>
            </c:numRef>
          </c:val>
        </c:ser>
        <c:gapDepth val="0"/>
        <c:shape val="box"/>
        <c:axId val="125326080"/>
        <c:axId val="125327616"/>
        <c:axId val="0"/>
      </c:bar3DChart>
      <c:catAx>
        <c:axId val="125326080"/>
        <c:scaling>
          <c:orientation val="minMax"/>
        </c:scaling>
        <c:axPos val="b"/>
        <c:numFmt formatCode="General" sourceLinked="1"/>
        <c:tickLblPos val="low"/>
        <c:spPr>
          <a:ln w="38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3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5327616"/>
        <c:crosses val="autoZero"/>
        <c:auto val="1"/>
        <c:lblAlgn val="ctr"/>
        <c:lblOffset val="100"/>
        <c:tickLblSkip val="1"/>
        <c:tickMarkSkip val="1"/>
      </c:catAx>
      <c:valAx>
        <c:axId val="1253276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998" baseline="0"/>
            </a:pPr>
            <a:endParaRPr lang="ru-RU"/>
          </a:p>
        </c:txPr>
        <c:crossAx val="125326080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8934287759485089"/>
          <c:y val="0.41567381663498981"/>
          <c:w val="0.2005238115289063"/>
          <c:h val="0.14968936354220264"/>
        </c:manualLayout>
      </c:layout>
      <c:spPr>
        <a:noFill/>
        <a:ln w="30794">
          <a:noFill/>
        </a:ln>
      </c:spPr>
      <c:txPr>
        <a:bodyPr/>
        <a:lstStyle/>
        <a:p>
          <a:pPr>
            <a:defRPr sz="2619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4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7041504210837304E-2"/>
          <c:y val="0"/>
          <c:w val="0.88143795830838312"/>
          <c:h val="0.93419802273131869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gradFill flip="none" rotWithShape="1">
              <a:gsLst>
                <a:gs pos="0">
                  <a:srgbClr val="009999">
                    <a:shade val="30000"/>
                    <a:satMod val="115000"/>
                  </a:srgbClr>
                </a:gs>
                <a:gs pos="50000">
                  <a:srgbClr val="009999">
                    <a:shade val="67500"/>
                    <a:satMod val="115000"/>
                  </a:srgbClr>
                </a:gs>
                <a:gs pos="100000">
                  <a:srgbClr val="0099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dLbls>
            <c:dLbl>
              <c:idx val="0"/>
              <c:layout>
                <c:manualLayout>
                  <c:x val="6.9444444444444909E-3"/>
                  <c:y val="-6.3685803331218829E-2"/>
                </c:manualLayout>
              </c:layout>
              <c:showVal val="1"/>
            </c:dLbl>
            <c:dLbl>
              <c:idx val="1"/>
              <c:layout>
                <c:manualLayout>
                  <c:x val="2.777777777777826E-3"/>
                  <c:y val="-8.3587616872224713E-2"/>
                </c:manualLayout>
              </c:layout>
              <c:showVal val="1"/>
            </c:dLbl>
            <c:dLbl>
              <c:idx val="2"/>
              <c:layout>
                <c:manualLayout>
                  <c:x val="-1.3888888888889041E-3"/>
                  <c:y val="-2.9852720311508828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12.4</c:v>
                </c:pt>
                <c:pt idx="1">
                  <c:v>17.3</c:v>
                </c:pt>
                <c:pt idx="2">
                  <c:v>8.3000000000000007</c:v>
                </c:pt>
                <c:pt idx="3">
                  <c:v>0</c:v>
                </c:pt>
              </c:numCache>
            </c:numRef>
          </c:val>
        </c:ser>
        <c:axId val="210518016"/>
        <c:axId val="210519552"/>
        <c:axId val="207680832"/>
      </c:area3DChart>
      <c:catAx>
        <c:axId val="210518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10519552"/>
        <c:crosses val="autoZero"/>
        <c:auto val="1"/>
        <c:lblAlgn val="ctr"/>
        <c:lblOffset val="100"/>
      </c:catAx>
      <c:valAx>
        <c:axId val="2105195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210518016"/>
        <c:crosses val="autoZero"/>
        <c:crossBetween val="midCat"/>
      </c:valAx>
      <c:serAx>
        <c:axId val="207680832"/>
        <c:scaling>
          <c:orientation val="minMax"/>
        </c:scaling>
        <c:delete val="1"/>
        <c:axPos val="b"/>
        <c:tickLblPos val="none"/>
        <c:crossAx val="210519552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2018</a:t>
            </a:r>
            <a:r>
              <a:rPr lang="ru-RU" dirty="0" smtClean="0"/>
              <a:t> 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52.9</c:v>
                </c:pt>
                <c:pt idx="1">
                  <c:v>47.1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</a:t>
            </a:r>
            <a:r>
              <a:rPr lang="ru-RU" dirty="0" smtClean="0"/>
              <a:t>9</a:t>
            </a:r>
            <a:r>
              <a:rPr lang="ru-RU" baseline="0" dirty="0" smtClean="0"/>
              <a:t> год</a:t>
            </a:r>
            <a:endParaRPr lang="en-US" dirty="0"/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51.4</c:v>
                </c:pt>
                <c:pt idx="1">
                  <c:v>48.6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20 год</a:t>
            </a:r>
            <a:endParaRPr lang="en-US" dirty="0"/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год</a:t>
            </a:r>
            <a:endParaRPr lang="en-US" dirty="0"/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1"/>
            <c:spPr>
              <a:gradFill rotWithShape="1">
                <a:gsLst>
                  <a:gs pos="0">
                    <a:schemeClr val="accent2">
                      <a:tint val="48000"/>
                      <a:satMod val="138000"/>
                    </a:schemeClr>
                  </a:gs>
                  <a:gs pos="25000">
                    <a:schemeClr val="accent2">
                      <a:tint val="85000"/>
                    </a:schemeClr>
                  </a:gs>
                  <a:gs pos="40000">
                    <a:schemeClr val="accent2">
                      <a:tint val="92000"/>
                    </a:schemeClr>
                  </a:gs>
                  <a:gs pos="50000">
                    <a:schemeClr val="accent2">
                      <a:tint val="93000"/>
                    </a:schemeClr>
                  </a:gs>
                  <a:gs pos="60000">
                    <a:schemeClr val="accent2">
                      <a:tint val="92000"/>
                    </a:schemeClr>
                  </a:gs>
                  <a:gs pos="75000">
                    <a:schemeClr val="accent2">
                      <a:tint val="83000"/>
                      <a:satMod val="108000"/>
                    </a:schemeClr>
                  </a:gs>
                  <a:gs pos="100000">
                    <a:schemeClr val="accent2">
                      <a:tint val="48000"/>
                      <a:satMod val="15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glow rad="101500">
                  <a:schemeClr val="accent2">
                    <a:alpha val="42000"/>
                    <a:satMod val="12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powder">
                <a:bevelT w="50800" h="50800"/>
                <a:contourClr>
                  <a:schemeClr val="accent2"/>
                </a:contourClr>
              </a:sp3d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49.2</c:v>
                </c:pt>
                <c:pt idx="1">
                  <c:v>50.8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3.2592364474556212E-2"/>
          <c:y val="4.6439958814325402E-2"/>
          <c:w val="0.96740763552544395"/>
          <c:h val="0.6269417770187748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ln>
              <a:solidFill>
                <a:srgbClr val="9BBB59"/>
              </a:solidFill>
            </a:ln>
          </c:spPr>
          <c:marker>
            <c:spPr>
              <a:solidFill>
                <a:srgbClr val="92D050"/>
              </a:solidFill>
            </c:spPr>
          </c:marker>
          <c:dLbls>
            <c:dLbl>
              <c:idx val="0"/>
              <c:layout>
                <c:manualLayout>
                  <c:x val="0"/>
                  <c:y val="6.320943413247229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530825486591341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7.90117926655904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23.6</c:v>
                </c:pt>
                <c:pt idx="2">
                  <c:v>22.8</c:v>
                </c:pt>
                <c:pt idx="3">
                  <c:v>23.6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-7.4073555623990969E-3"/>
                  <c:y val="3.9505896332795179E-2"/>
                </c:manualLayout>
              </c:layout>
              <c:showVal val="1"/>
            </c:dLbl>
            <c:dLbl>
              <c:idx val="1"/>
              <c:layout>
                <c:manualLayout>
                  <c:x val="-7.4073555623990969E-3"/>
                  <c:y val="8.6912971932149322E-2"/>
                </c:manualLayout>
              </c:layout>
              <c:showVal val="1"/>
            </c:dLbl>
            <c:dLbl>
              <c:idx val="2"/>
              <c:layout>
                <c:manualLayout>
                  <c:x val="-7.4073555623990969E-3"/>
                  <c:y val="7.90117926655904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8.1</c:v>
                </c:pt>
                <c:pt idx="2">
                  <c:v>8.6</c:v>
                </c:pt>
                <c:pt idx="3">
                  <c:v>9.8000000000000007</c:v>
                </c:pt>
              </c:numCache>
            </c:numRef>
          </c:val>
        </c:ser>
        <c:dLbls>
          <c:showVal val="1"/>
        </c:dLbls>
        <c:marker val="1"/>
        <c:axId val="159277824"/>
        <c:axId val="159279360"/>
      </c:lineChart>
      <c:catAx>
        <c:axId val="159277824"/>
        <c:scaling>
          <c:orientation val="minMax"/>
        </c:scaling>
        <c:axPos val="b"/>
        <c:numFmt formatCode="General" sourceLinked="1"/>
        <c:majorTickMark val="none"/>
        <c:tickLblPos val="nextTo"/>
        <c:crossAx val="159279360"/>
        <c:crosses val="autoZero"/>
        <c:auto val="1"/>
        <c:lblAlgn val="ctr"/>
        <c:lblOffset val="100"/>
      </c:catAx>
      <c:valAx>
        <c:axId val="1592793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9277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934782608695704E-2"/>
          <c:y val="0.88888266748789169"/>
          <c:w val="0.84042678033165785"/>
          <c:h val="8.6565310221156266E-2"/>
        </c:manualLayout>
      </c:layout>
      <c:spPr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1"/>
          </a:solidFill>
          <a:prstDash val="solid"/>
        </a:ln>
        <a:effectLst>
          <a:glow rad="63500">
            <a:schemeClr val="accent1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70000"/>
            </a:schemeClr>
          </a:contourClr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hPercent val="59"/>
      <c:depthPercent val="5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691358024692054E-2"/>
          <c:y val="1.1611030478955241E-2"/>
          <c:w val="0.90370370370370379"/>
          <c:h val="0.85776487663282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808000"/>
            </a:solidFill>
            <a:ln w="25355">
              <a:noFill/>
            </a:ln>
          </c:spPr>
          <c:dLbls>
            <c:dLbl>
              <c:idx val="0"/>
              <c:layout>
                <c:manualLayout>
                  <c:x val="7.5344609701565091E-2"/>
                  <c:y val="-9.4976553184847018E-2"/>
                </c:manualLayout>
              </c:layout>
              <c:showVal val="1"/>
            </c:dLbl>
            <c:dLbl>
              <c:idx val="1"/>
              <c:layout>
                <c:manualLayout>
                  <c:x val="7.4446280634674594E-2"/>
                  <c:y val="-8.9495979185480468E-2"/>
                </c:manualLayout>
              </c:layout>
              <c:showVal val="1"/>
            </c:dLbl>
            <c:dLbl>
              <c:idx val="2"/>
              <c:layout>
                <c:manualLayout>
                  <c:x val="7.3067517794844133E-2"/>
                  <c:y val="-9.5010075845018666E-2"/>
                </c:manualLayout>
              </c:layout>
              <c:showVal val="1"/>
            </c:dLbl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sz="10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466.4</c:v>
                </c:pt>
                <c:pt idx="1">
                  <c:v>475.7</c:v>
                </c:pt>
                <c:pt idx="2">
                  <c:v>480.1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00"/>
            </a:solidFill>
            <a:ln w="25355">
              <a:noFill/>
            </a:ln>
          </c:spPr>
          <c:dLbls>
            <c:dLbl>
              <c:idx val="0"/>
              <c:layout>
                <c:manualLayout>
                  <c:x val="8.1224846894138267E-2"/>
                  <c:y val="-9.0742327854704513E-2"/>
                </c:manualLayout>
              </c:layout>
              <c:showVal val="1"/>
            </c:dLbl>
            <c:dLbl>
              <c:idx val="1"/>
              <c:layout>
                <c:manualLayout>
                  <c:x val="8.0153227374355998E-2"/>
                  <c:y val="-8.7651509649194048E-2"/>
                </c:manualLayout>
              </c:layout>
              <c:showVal val="1"/>
            </c:dLbl>
            <c:dLbl>
              <c:idx val="2"/>
              <c:layout>
                <c:manualLayout>
                  <c:x val="7.7883129192184333E-2"/>
                  <c:y val="-9.0004229666625524E-2"/>
                </c:manualLayout>
              </c:layout>
              <c:showVal val="1"/>
            </c:dLbl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sz="104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81.2</c:v>
                </c:pt>
                <c:pt idx="1">
                  <c:v>56.4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25355">
              <a:noFill/>
            </a:ln>
          </c:spPr>
          <c:dLbls>
            <c:dLbl>
              <c:idx val="0"/>
              <c:layout>
                <c:manualLayout>
                  <c:x val="6.0764935247294306E-3"/>
                  <c:y val="8.4602813617818823E-3"/>
                </c:manualLayout>
              </c:layout>
              <c:showVal val="1"/>
            </c:dLbl>
            <c:dLbl>
              <c:idx val="1"/>
              <c:layout>
                <c:manualLayout>
                  <c:x val="-1.671257142239988E-3"/>
                  <c:y val="8.35285647349278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</a:t>
                    </a:r>
                    <a:r>
                      <a:rPr lang="en-US"/>
                      <a:t>0</a:t>
                    </a:r>
                  </a:p>
                </c:rich>
              </c:tx>
            </c:dLbl>
            <c:dLbl>
              <c:idx val="2"/>
              <c:layout>
                <c:manualLayout>
                  <c:x val="9.2576390914103114E-4"/>
                  <c:y val="8.352856473492785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,0</a:t>
                    </a:r>
                    <a:endParaRPr lang="en-US"/>
                  </a:p>
                </c:rich>
              </c:tx>
            </c:dLbl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sz="10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0.60000000000000064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00FF"/>
            </a:solidFill>
            <a:ln w="25355">
              <a:noFill/>
            </a:ln>
          </c:spPr>
          <c:dLbls>
            <c:dLbl>
              <c:idx val="0"/>
              <c:layout>
                <c:manualLayout>
                  <c:x val="7.0182268883056523E-2"/>
                  <c:y val="-8.5088417122032328E-2"/>
                </c:manualLayout>
              </c:layout>
              <c:showVal val="1"/>
            </c:dLbl>
            <c:dLbl>
              <c:idx val="1"/>
              <c:layout>
                <c:manualLayout>
                  <c:x val="7.7548362010304281E-2"/>
                  <c:y val="-8.0624623495588132E-2"/>
                </c:manualLayout>
              </c:layout>
              <c:showVal val="1"/>
            </c:dLbl>
            <c:dLbl>
              <c:idx val="2"/>
              <c:layout>
                <c:manualLayout>
                  <c:x val="7.6337367551279123E-2"/>
                  <c:y val="-8.9057297029407068E-2"/>
                </c:manualLayout>
              </c:layout>
              <c:showVal val="1"/>
            </c:dLbl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sz="10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</c:v>
                </c:pt>
                <c:pt idx="1">
                  <c:v>2019 г</c:v>
                </c:pt>
                <c:pt idx="2">
                  <c:v>2020 г</c:v>
                </c:pt>
              </c:strCache>
            </c:strRef>
          </c:cat>
          <c:val>
            <c:numRef>
              <c:f>Sheet1!$B$5:$D$5</c:f>
              <c:numCache>
                <c:formatCode>#,##0.0</c:formatCode>
                <c:ptCount val="3"/>
                <c:pt idx="0">
                  <c:v>84.1</c:v>
                </c:pt>
                <c:pt idx="1">
                  <c:v>77.2</c:v>
                </c:pt>
                <c:pt idx="2">
                  <c:v>71.7</c:v>
                </c:pt>
              </c:numCache>
            </c:numRef>
          </c:val>
        </c:ser>
        <c:gapDepth val="0"/>
        <c:shape val="box"/>
        <c:axId val="83376768"/>
        <c:axId val="83513728"/>
        <c:axId val="0"/>
      </c:bar3DChart>
      <c:catAx>
        <c:axId val="83376768"/>
        <c:scaling>
          <c:orientation val="minMax"/>
        </c:scaling>
        <c:axPos val="b"/>
        <c:numFmt formatCode="General" sourceLinked="1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513728"/>
        <c:crosses val="autoZero"/>
        <c:auto val="1"/>
        <c:lblAlgn val="ctr"/>
        <c:lblOffset val="100"/>
        <c:tickLblSkip val="1"/>
        <c:tickMarkSkip val="1"/>
      </c:catAx>
      <c:valAx>
        <c:axId val="83513728"/>
        <c:scaling>
          <c:orientation val="minMax"/>
        </c:scaling>
        <c:delete val="1"/>
        <c:axPos val="l"/>
        <c:numFmt formatCode="#,##0.0" sourceLinked="1"/>
        <c:tickLblPos val="none"/>
        <c:crossAx val="83376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80633593640249"/>
          <c:y val="0.11736302374395055"/>
          <c:w val="0.19429592905825041"/>
          <c:h val="0.47987116632192445"/>
        </c:manualLayout>
      </c:layout>
      <c:spPr>
        <a:noFill/>
        <a:ln w="2535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2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3"/>
      <c:hPercent val="77"/>
      <c:rotY val="35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8647218331465082E-2"/>
                  <c:y val="-0.12018780527525109"/>
                </c:manualLayout>
              </c:layout>
              <c:showVal val="1"/>
            </c:dLbl>
            <c:dLbl>
              <c:idx val="1"/>
              <c:layout>
                <c:manualLayout>
                  <c:x val="6.6473215530119936E-2"/>
                  <c:y val="-9.8237242299829983E-2"/>
                </c:manualLayout>
              </c:layout>
              <c:showVal val="1"/>
            </c:dLbl>
            <c:dLbl>
              <c:idx val="2"/>
              <c:layout>
                <c:manualLayout>
                  <c:x val="8.0386214129447311E-2"/>
                  <c:y val="-0.11517998005544884"/>
                </c:manualLayout>
              </c:layout>
              <c:showVal val="1"/>
            </c:dLbl>
            <c:dLbl>
              <c:idx val="3"/>
              <c:layout>
                <c:manualLayout>
                  <c:x val="5.7197883130568533E-2"/>
                  <c:y val="-9.67729121046252E-2"/>
                </c:manualLayout>
              </c:layout>
              <c:showVal val="1"/>
            </c:dLbl>
            <c:dLbl>
              <c:idx val="4"/>
              <c:layout>
                <c:manualLayout>
                  <c:x val="8.6569769062481775E-2"/>
                  <c:y val="-0.1046567629695655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1499.2</c:v>
                </c:pt>
                <c:pt idx="1">
                  <c:v>1655.59</c:v>
                </c:pt>
                <c:pt idx="2">
                  <c:v>1478.6299999999999</c:v>
                </c:pt>
                <c:pt idx="3">
                  <c:v>1061.73</c:v>
                </c:pt>
                <c:pt idx="4">
                  <c:v>1069.5899999999999</c:v>
                </c:pt>
              </c:numCache>
            </c:numRef>
          </c:val>
        </c:ser>
        <c:dLbls>
          <c:showVal val="1"/>
        </c:dLbls>
        <c:gapWidth val="0"/>
        <c:gapDepth val="0"/>
        <c:shape val="box"/>
        <c:axId val="161311360"/>
        <c:axId val="161313152"/>
        <c:axId val="0"/>
      </c:bar3DChart>
      <c:catAx>
        <c:axId val="16131136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161313152"/>
        <c:crosses val="autoZero"/>
        <c:auto val="1"/>
        <c:lblAlgn val="ctr"/>
        <c:lblOffset val="100"/>
        <c:tickLblSkip val="1"/>
        <c:tickMarkSkip val="1"/>
      </c:catAx>
      <c:valAx>
        <c:axId val="161313152"/>
        <c:scaling>
          <c:orientation val="minMax"/>
        </c:scaling>
        <c:delete val="1"/>
        <c:axPos val="l"/>
        <c:numFmt formatCode="General" sourceLinked="1"/>
        <c:tickLblPos val="none"/>
        <c:crossAx val="161311360"/>
        <c:crosses val="autoZero"/>
        <c:crossBetween val="between"/>
      </c:valAx>
      <c:spPr>
        <a:effectLst>
          <a:outerShdw blurRad="50800" dist="749300" dir="5400000" algn="ctr" rotWithShape="0">
            <a:srgbClr val="4F81BD">
              <a:lumMod val="75000"/>
            </a:srgbClr>
          </a:outerShdw>
        </a:effectLst>
      </c:spPr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6399278215223435E-2"/>
          <c:y val="3.437500000000001E-2"/>
          <c:w val="0.93329866579177601"/>
          <c:h val="0.77676607195253733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146.80000000000001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</c:v>
                </c:pt>
              </c:strCache>
            </c:strRef>
          </c:tx>
          <c:dLbls>
            <c:dLbl>
              <c:idx val="0"/>
              <c:layout>
                <c:manualLayout>
                  <c:x val="2.7777777777777271E-3"/>
                  <c:y val="1.817778445727862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</c:v>
                </c:pt>
              </c:strCache>
            </c:strRef>
          </c:tx>
          <c:dLbls>
            <c:dLbl>
              <c:idx val="0"/>
              <c:layout>
                <c:manualLayout>
                  <c:x val="2.777777777777826E-3"/>
                  <c:y val="-3.18111228002376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</c:ser>
        <c:shape val="cylinder"/>
        <c:axId val="193767296"/>
        <c:axId val="194073344"/>
        <c:axId val="0"/>
      </c:bar3DChart>
      <c:catAx>
        <c:axId val="193767296"/>
        <c:scaling>
          <c:orientation val="minMax"/>
        </c:scaling>
        <c:delete val="1"/>
        <c:axPos val="l"/>
        <c:tickLblPos val="none"/>
        <c:crossAx val="194073344"/>
        <c:crosses val="autoZero"/>
        <c:auto val="1"/>
        <c:lblAlgn val="ctr"/>
        <c:lblOffset val="100"/>
      </c:catAx>
      <c:valAx>
        <c:axId val="194073344"/>
        <c:scaling>
          <c:orientation val="minMax"/>
        </c:scaling>
        <c:delete val="1"/>
        <c:axPos val="b"/>
        <c:majorGridlines/>
        <c:numFmt formatCode="0%" sourceLinked="1"/>
        <c:tickLblPos val="none"/>
        <c:crossAx val="1937672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76619438976377963"/>
          <c:w val="0.99967235345581862"/>
          <c:h val="0.233236220472442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0.76386</cdr:x>
      <cdr:y>0.04415</cdr:y>
    </cdr:from>
    <cdr:to>
      <cdr:x>0.93842</cdr:x>
      <cdr:y>0.19968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02842" y="219516"/>
          <a:ext cx="1554593" cy="7732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1440" tIns="45720" rIns="91440" bIns="4572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000" b="1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Млн.рублей</a:t>
          </a:r>
        </a:p>
        <a:p xmlns:a="http://schemas.openxmlformats.org/drawingml/2006/main">
          <a:pPr algn="l" rtl="0">
            <a:defRPr sz="1000"/>
          </a:pPr>
          <a:endParaRPr lang="ru-RU" sz="2350" b="1" i="0" u="none" strike="noStrike" baseline="0" dirty="0">
            <a:solidFill>
              <a:srgbClr val="000000"/>
            </a:solidFill>
            <a:latin typeface="Calibri"/>
            <a:cs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</cdr:x>
      <cdr:y>0.44828</cdr:y>
    </cdr:from>
    <cdr:to>
      <cdr:x>0.44616</cdr:x>
      <cdr:y>0.67855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00066" y="928694"/>
          <a:ext cx="1093569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0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ru-RU" sz="2500" dirty="0" smtClean="0"/>
            <a:t>48,6 %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</cdr:x>
      <cdr:y>0.48276</cdr:y>
    </cdr:from>
    <cdr:to>
      <cdr:x>0.38672</cdr:x>
      <cdr:y>0.71303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71504" y="1000132"/>
          <a:ext cx="809837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/>
            <a:t>48 %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</cdr:x>
      <cdr:y>0.51724</cdr:y>
    </cdr:from>
    <cdr:to>
      <cdr:x>0.43744</cdr:x>
      <cdr:y>0.74751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571504" y="1071570"/>
          <a:ext cx="990977" cy="477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500" dirty="0" smtClean="0"/>
            <a:t>50,8</a:t>
          </a:r>
          <a:r>
            <a:rPr lang="ru-RU" sz="2000" dirty="0" smtClean="0"/>
            <a:t>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0.76386</cdr:x>
      <cdr:y>0.04415</cdr:y>
    </cdr:from>
    <cdr:to>
      <cdr:x>0.95317</cdr:x>
      <cdr:y>0.18825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75369" y="233394"/>
          <a:ext cx="1555234" cy="7617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91440" tIns="45720" rIns="91440" bIns="4572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20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rPr>
            <a:t>Млн.рублей</a:t>
          </a:r>
        </a:p>
        <a:p xmlns:a="http://schemas.openxmlformats.org/drawingml/2006/main">
          <a:pPr algn="l" rtl="0">
            <a:defRPr sz="1000"/>
          </a:pPr>
          <a:endParaRPr lang="ru-RU" sz="2350" b="1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Calibri"/>
            <a:cs typeface="Calibri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84965F-707A-4519-B564-3D3F1EFB0C57}" type="datetimeFigureOut">
              <a:rPr lang="fr-FR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D269F5-E4B4-4C4B-B252-CC965B7930F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269F5-E4B4-4C4B-B252-CC965B7930F2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A77E5-D280-4570-A409-CAD5BC180871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2F500-E0D6-420F-872B-5FFDFA63DC73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1C133-730E-46BA-B594-B63251DBCEA3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255FD-D181-4EE9-B6DF-06C8E35F7302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A7E36-AC24-4D5E-9D73-25D00BAE399B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7E99-346B-4970-A0C9-D726856D9DE6}" type="datetimeFigureOut">
              <a:rPr lang="fr-FR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2A85-5947-46F2-98AB-4188733B85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D5AE02-21CA-43A6-994B-4389501F9DCF}" type="datetimeFigureOut">
              <a:rPr lang="fr-FR" smtClean="0"/>
              <a:pPr>
                <a:defRPr/>
              </a:pPr>
              <a:t>30/01/2019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75272C-C343-4219-BDE7-9C54E5C9F467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chart" Target="../charts/chart10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jpeg"/><Relationship Id="rId4" Type="http://schemas.openxmlformats.org/officeDocument/2006/relationships/oleObject" Target="../embeddings/_____Microsoft_Office_Excel_97-2003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jpeg"/><Relationship Id="rId4" Type="http://schemas.openxmlformats.org/officeDocument/2006/relationships/oleObject" Target="../embeddings/_____Microsoft_Office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3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6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5" Type="http://schemas.openxmlformats.org/officeDocument/2006/relationships/oleObject" Target="../embeddings/_____Microsoft_Office_Excel_97-20038.xls"/><Relationship Id="rId4" Type="http://schemas.openxmlformats.org/officeDocument/2006/relationships/oleObject" Target="../embeddings/_____Microsoft_Office_Excel_97-20037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jpeg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9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Microsoft_Office_Excel_97-200310.xls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jpeg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11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jpeg"/><Relationship Id="rId5" Type="http://schemas.openxmlformats.org/officeDocument/2006/relationships/oleObject" Target="../embeddings/_____Microsoft_Office_Excel_97-200312.xls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13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png"/><Relationship Id="rId5" Type="http://schemas.openxmlformats.org/officeDocument/2006/relationships/oleObject" Target="../embeddings/_____Microsoft_Office_Excel_97-200314.xls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jpeg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15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jpeg"/><Relationship Id="rId5" Type="http://schemas.openxmlformats.org/officeDocument/2006/relationships/oleObject" Target="../embeddings/_____Microsoft_Office_Excel_97-200316.xls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jpeg"/><Relationship Id="rId5" Type="http://schemas.openxmlformats.org/officeDocument/2006/relationships/oleObject" Target="../embeddings/_____Microsoft_Office_Excel_97-200318.xls"/><Relationship Id="rId4" Type="http://schemas.openxmlformats.org/officeDocument/2006/relationships/oleObject" Target="../embeddings/_____Microsoft_Office_Excel_97-200317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jpeg"/><Relationship Id="rId4" Type="http://schemas.openxmlformats.org/officeDocument/2006/relationships/oleObject" Target="../embeddings/_____Microsoft_Office_Excel_97-200319.xls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1" Type="http://schemas.openxmlformats.org/officeDocument/2006/relationships/image" Target="../media/image58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image" Target="../media/image62.png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image" Target="../media/image61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image" Target="../media/image60.png"/><Relationship Id="rId40" Type="http://schemas.openxmlformats.org/officeDocument/2006/relationships/image" Target="../media/image3.jpe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image" Target="../media/image1.jpe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54.xml"/><Relationship Id="rId7" Type="http://schemas.openxmlformats.org/officeDocument/2006/relationships/image" Target="../media/image63.png"/><Relationship Id="rId12" Type="http://schemas.openxmlformats.org/officeDocument/2006/relationships/image" Target="../media/image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eg"/><Relationship Id="rId11" Type="http://schemas.openxmlformats.org/officeDocument/2006/relationships/image" Target="../media/image6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6.png"/><Relationship Id="rId4" Type="http://schemas.openxmlformats.org/officeDocument/2006/relationships/tags" Target="../tags/tag55.xml"/><Relationship Id="rId9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20.xls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21.xls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22.xls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23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24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pic>
        <p:nvPicPr>
          <p:cNvPr id="27651" name="Picture 7" descr="герб-прозр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571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-3000375" y="2786063"/>
            <a:ext cx="64770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8681" name="Rectangle 4"/>
          <p:cNvSpPr>
            <a:spLocks noChangeArrowheads="1"/>
          </p:cNvSpPr>
          <p:nvPr/>
        </p:nvSpPr>
        <p:spPr bwMode="auto">
          <a:xfrm>
            <a:off x="2252663" y="231775"/>
            <a:ext cx="624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ФИНАНСОВОЕ УПРАВЛЕНИЕ АДМИНИСТРАЦИИ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ГОРОДА-КУРОРТА ЖЕЛЕЗНОВОДСКА СТАВРОПОЛЬСКОГО КРАЯ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3071810"/>
            <a:ext cx="7429552" cy="2857520"/>
          </a:xfrm>
          <a:prstGeom prst="roundRect">
            <a:avLst/>
          </a:prstGeom>
          <a:solidFill>
            <a:srgbClr val="92D050">
              <a:alpha val="8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ОТКРЫТЫЙ БЮДЖЕТ ДЛЯ ГРАЖДАН по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решению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«О бюджете города-курорта Железноводска Ставропольского края на 2019 год и плановый период 2020-2021 годов»</a:t>
            </a:r>
          </a:p>
          <a:p>
            <a:pPr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6" name="Object 92"/>
          <p:cNvGraphicFramePr>
            <a:graphicFrameLocks noGrp="1" noChangeAspect="1"/>
          </p:cNvGraphicFramePr>
          <p:nvPr>
            <p:ph idx="1"/>
          </p:nvPr>
        </p:nvGraphicFramePr>
        <p:xfrm>
          <a:off x="142875" y="1785938"/>
          <a:ext cx="9001125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686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города-курорта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Железноводска Ставропольского края на 2019 год и плановый период 2020 и 2021 годов в сравнении с 2017 и 2018 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142985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035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1" y="1412897"/>
          <a:ext cx="8643937" cy="530225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06450"/>
                <a:gridCol w="2306637"/>
                <a:gridCol w="595313"/>
                <a:gridCol w="842962"/>
                <a:gridCol w="842963"/>
                <a:gridCol w="765175"/>
                <a:gridCol w="690562"/>
                <a:gridCol w="896938"/>
                <a:gridCol w="896937"/>
              </a:tblGrid>
              <a:tr h="171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17938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I. Цель 1 «Повышение уровня благоустройства территорий города-курорта Железноводска Ставропольского края.»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Цель 2 Программы: «Повышение уровня благоустройства объектов курортной инфраструктуры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Содержание и ремонт объектов курортной инфраструктуры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4 448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6 220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6 220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6 220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6 220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6 220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Строительство и реконструкция объектов курортной инфраструктуры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1857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«Развитие курортной инфраструктуры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«Организация содержания и ремонта объектов курортной инфраструктуры»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Содержание объектов курортной инфраструктуры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Ремонт объектов курортной инфраструктуры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Реконструкция объектов курортной инфраструктуры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858180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357298"/>
          <a:ext cx="8572500" cy="507780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9725"/>
                <a:gridCol w="2232013"/>
                <a:gridCol w="1214446"/>
                <a:gridCol w="1143003"/>
                <a:gridCol w="142875"/>
                <a:gridCol w="500063"/>
                <a:gridCol w="163512"/>
                <a:gridCol w="336550"/>
                <a:gridCol w="157163"/>
                <a:gridCol w="271462"/>
                <a:gridCol w="220663"/>
                <a:gridCol w="850900"/>
                <a:gridCol w="1000125"/>
              </a:tblGrid>
              <a:tr h="6626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89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022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Бюджетные инвестиции в объекты капитального строительства муниципальной собственности города-курорта Железноводска Ставропольского края и (или) на приобретение объектов недвижимого имущества в муниципальную собственность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8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Муниципальная программа «Развитие экономики города-курорта Железноводска Ставропольского края» (ответственный исполнитель – администрация города-курорта Железноводска)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3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тренировочной площадки на стадионе «Капельница», Ставропольский край, г.Железноводск, пос.Капельница, ул. Южная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30.11.2017</a:t>
                      </a:r>
                    </a:p>
                  </a:txBody>
                  <a:tcPr marL="36821" marR="36821" marT="0" marB="0" anchor="ctr" horzOverflow="overflow"/>
                </a:tc>
              </a:tr>
              <a:tr h="5138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Ставропольского края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232,51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2720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тренировочной площадки на стадионе «Спартак», Ставропольский край, г.Железноводск, ул. Калинина, д.3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17,87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мест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29.12.2017</a:t>
                      </a:r>
                    </a:p>
                  </a:txBody>
                  <a:tcPr marL="36821" marR="36821" marT="0" marB="0" anchor="ctr" horzOverflow="overflow"/>
                </a:tc>
              </a:tr>
              <a:tr h="5715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Ставропольского края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165,11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420,69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154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23,07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242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Ставропольского края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397,62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2018 год и плановый период 2019 и 2020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228162"/>
          <a:ext cx="8572500" cy="541434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9725"/>
                <a:gridCol w="2303451"/>
                <a:gridCol w="1285884"/>
                <a:gridCol w="1000127"/>
                <a:gridCol w="142875"/>
                <a:gridCol w="500063"/>
                <a:gridCol w="163512"/>
                <a:gridCol w="336550"/>
                <a:gridCol w="285765"/>
                <a:gridCol w="142860"/>
                <a:gridCol w="220663"/>
                <a:gridCol w="850900"/>
                <a:gridCol w="1000125"/>
              </a:tblGrid>
              <a:tr h="6626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89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8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Муниципальная программа «Развитие экономики в городе-курорте Железноводске Ставропольского края» (ответственный исполнитель – администрация города-курорта Железноводска Ставропольского края (отдел по экономике, торговле, инвестициям, курорту и туризму))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4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кабельной линии электропередачи 10 кВ от трансформаторной подстанции 187 филиала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Железноводские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электрические сети» для технологического присоединения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энергопринимающих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устройств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718,3 метров протяженность кабельной линии</a:t>
                      </a:r>
                    </a:p>
                  </a:txBody>
                  <a:tcPr marL="36821" marR="36821" marT="0" marB="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36821" marR="36821" marT="0" marB="0" anchor="ctr" horzOverflow="overflow"/>
                </a:tc>
              </a:tr>
              <a:tr h="52662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Ставропольского края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91,45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33063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1432,74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798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Реконструкция проспекта Свободы от ул. Гагарина до спортивно-оздоровительной зоны отдыха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Каррас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пос.Иноземцево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1310 метров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6821" marR="36821" marT="0" marB="0" anchor="ctr" horzOverflow="overflow"/>
                </a:tc>
              </a:tr>
              <a:tr h="271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1541,59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211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437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Ставропольского края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91,45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337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1432,74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2018 год и плановый период 2019 и 2020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10138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1411732"/>
          <a:ext cx="8572500" cy="39709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9725"/>
                <a:gridCol w="2303451"/>
                <a:gridCol w="1285884"/>
                <a:gridCol w="1000127"/>
                <a:gridCol w="642938"/>
                <a:gridCol w="163512"/>
                <a:gridCol w="336550"/>
                <a:gridCol w="157163"/>
                <a:gridCol w="271462"/>
                <a:gridCol w="220663"/>
                <a:gridCol w="850900"/>
                <a:gridCol w="1000125"/>
              </a:tblGrid>
              <a:tr h="6626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основного мероприятия или мероприятия, объекта капитального строительства и (или) объекта недвижимого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средств бюджета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финан-сирования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объекта капитального строительства, подлежащая (подлежащей) вводу в эксплуатацию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ввода в эксплуатацию объекта капитального строительства срок подготовки проектной документа 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89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8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Муниципальная программа «Развитие жилищно-коммунального хозяйства в городе-курорте Железноводске Ставропольского края» (ответственный исполнитель – Управление городского хозяйства)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благоустроенного жилого помещения в муниципальную собственность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 города-курорта Железноводска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квартира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705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хозяйственно-бытовых канализаций по улице Розы Люксембург, в том числе проектно-сметная документация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городского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126,88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 метров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36821" marR="36821" marT="0" marB="0" anchor="ctr" horzOverflow="overflow"/>
                </a:tc>
              </a:tr>
              <a:tr h="34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1476,88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  <a:tr h="395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1476,88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36821" marR="3682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21" marR="36821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Городская адресная инвестиционная программа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 2018 год и плановый период 2019 и 2020 годов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643834" y="171448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/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1418681561"/>
              </p:ext>
            </p:extLst>
          </p:nvPr>
        </p:nvGraphicFramePr>
        <p:xfrm>
          <a:off x="500034" y="1006475"/>
          <a:ext cx="8229600" cy="470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563652">
            <a:off x="3328217" y="1691173"/>
            <a:ext cx="5260589" cy="1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428728" y="142852"/>
            <a:ext cx="7215238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Уровень долговой нагрузки на бюджет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города-курорта Железноводска Ставропольского края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000636"/>
            <a:ext cx="8858312" cy="1714512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2019 году планируется привлечение бюджетного кредита в сумме 30,0 млн. рублей при наличии кассового разрыва с погашением в течении 2019 года, а также банковского кредита в сумме  10,0 млн. рублей на кассовый разрыв с погашением в течении 2019 года.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Погашение заемных средств в 2020 году планируется по банковским кредитам в сумме  5,0 млн. рублей, по бюджетному кредиту – 3,3 млн. рублей.</a:t>
            </a:r>
          </a:p>
          <a:p>
            <a:pPr algn="just"/>
            <a:r>
              <a:rPr lang="x-none" sz="1600" smtClean="0">
                <a:solidFill>
                  <a:schemeClr val="tx1"/>
                </a:solidFill>
              </a:rPr>
              <a:t>По состоянию на 01.01.202</a:t>
            </a:r>
            <a:r>
              <a:rPr lang="ru-RU" sz="1600" dirty="0" smtClean="0">
                <a:solidFill>
                  <a:schemeClr val="tx1"/>
                </a:solidFill>
              </a:rPr>
              <a:t>1</a:t>
            </a:r>
            <a:r>
              <a:rPr lang="x-none" sz="1600" smtClean="0">
                <a:solidFill>
                  <a:schemeClr val="tx1"/>
                </a:solidFill>
              </a:rPr>
              <a:t> года задолженност</a:t>
            </a:r>
            <a:r>
              <a:rPr lang="ru-RU" sz="1600" dirty="0" err="1" smtClean="0">
                <a:solidFill>
                  <a:schemeClr val="tx1"/>
                </a:solidFill>
              </a:rPr>
              <a:t>ь</a:t>
            </a:r>
            <a:r>
              <a:rPr lang="x-none" sz="1600" smtClean="0">
                <a:solidFill>
                  <a:schemeClr val="tx1"/>
                </a:solidFill>
              </a:rPr>
              <a:t> бюджета города-курорта Железноводска Ставропольского края</a:t>
            </a:r>
            <a:r>
              <a:rPr lang="ru-RU" sz="1600" dirty="0" smtClean="0">
                <a:solidFill>
                  <a:schemeClr val="tx1"/>
                </a:solidFill>
              </a:rPr>
              <a:t> по муниципальному долгу отсутствует.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785786" y="1071546"/>
            <a:ext cx="7929619" cy="5210172"/>
          </a:xfrm>
          <a:prstGeom prst="rect">
            <a:avLst/>
          </a:prstGeom>
          <a:gradFill flip="none" rotWithShape="1">
            <a:gsLst>
              <a:gs pos="44000">
                <a:schemeClr val="accent1">
                  <a:shade val="30000"/>
                  <a:satMod val="115000"/>
                  <a:alpha val="62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chemeClr val="accent1">
                  <a:shade val="100000"/>
                  <a:satMod val="115000"/>
                  <a:alpha val="4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Контактная информация </a:t>
            </a:r>
          </a:p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i="1" dirty="0">
                <a:solidFill>
                  <a:schemeClr val="bg1"/>
                </a:solidFill>
              </a:rPr>
              <a:t>Финансового управления администрации города-курорта Железноводска Ставропольского края</a:t>
            </a:r>
          </a:p>
          <a:p>
            <a:pPr>
              <a:defRPr/>
            </a:pPr>
            <a:endParaRPr lang="ru-RU" sz="3200" b="1" dirty="0">
              <a:solidFill>
                <a:schemeClr val="bg1"/>
              </a:solidFill>
            </a:endParaRPr>
          </a:p>
          <a:p>
            <a:pPr marL="1160463" indent="-1160463"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Адрес:</a:t>
            </a:r>
            <a:r>
              <a:rPr lang="ru-RU" sz="2400" dirty="0">
                <a:solidFill>
                  <a:schemeClr val="bg1"/>
                </a:solidFill>
              </a:rPr>
              <a:t> 357401, Ставропольский край, г. Железноводск,  </a:t>
            </a:r>
          </a:p>
          <a:p>
            <a:pPr marL="1160463" indent="-173038">
              <a:defRPr/>
            </a:pPr>
            <a:r>
              <a:rPr lang="ru-RU" sz="2400" dirty="0">
                <a:solidFill>
                  <a:schemeClr val="bg1"/>
                </a:solidFill>
              </a:rPr>
              <a:t>ул. Ленина, д.102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Телефон: </a:t>
            </a:r>
            <a:r>
              <a:rPr lang="ru-RU" sz="2400" dirty="0">
                <a:solidFill>
                  <a:schemeClr val="bg1"/>
                </a:solidFill>
              </a:rPr>
              <a:t>(879-32) 4-30-85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Факс:</a:t>
            </a:r>
            <a:r>
              <a:rPr lang="ru-RU" sz="2400" dirty="0">
                <a:solidFill>
                  <a:schemeClr val="bg1"/>
                </a:solidFill>
              </a:rPr>
              <a:t> (879-32) 3-15-02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Адрес электронной почты: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zhelfin@mail.ru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rgbClr val="660033"/>
                </a:solidFill>
              </a:rPr>
              <a:t> </a:t>
            </a:r>
          </a:p>
        </p:txBody>
      </p:sp>
      <p:pic>
        <p:nvPicPr>
          <p:cNvPr id="10240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50" y="2143125"/>
          <a:ext cx="8686800" cy="3586166"/>
        </p:xfrm>
        <a:graphic>
          <a:graphicData uri="http://schemas.openxmlformats.org/drawingml/2006/table">
            <a:tbl>
              <a:tblPr/>
              <a:tblGrid>
                <a:gridCol w="1104900"/>
                <a:gridCol w="766763"/>
                <a:gridCol w="812800"/>
                <a:gridCol w="790575"/>
                <a:gridCol w="711200"/>
                <a:gridCol w="552450"/>
                <a:gridCol w="709612"/>
                <a:gridCol w="711200"/>
                <a:gridCol w="552450"/>
                <a:gridCol w="790575"/>
                <a:gridCol w="631825"/>
                <a:gridCol w="552450"/>
              </a:tblGrid>
              <a:tr h="3222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2017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на 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1 416 764,16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1 706 643,01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1 487 624,64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-219018,37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87,17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1 070 064,63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-417 560,01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71,93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1 069 590,49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-474,14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99,96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325 931,12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319 979,14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326 884,00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6904,86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102,16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338 398,00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11 514,00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103,52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327 828,00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-10 570,00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96,88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1 090 833,04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1 386 663,87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1 160 740,64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-225923,23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83,71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731 666,63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-429 074,01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63,03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741 762,49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10 095,86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101,38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1 499 197,01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1655 586,10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1 478 626,64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-176959,46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89,31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1 061 730,63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-416 896,01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71,81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1 069 590,49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7 859,86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100,74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 (+),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-82 432,85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51 056,91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8 998,00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-42058,91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17,62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8 334,00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-664,00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92,62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-8 334,00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3031" marR="4303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38005" name="Text Box 1"/>
          <p:cNvSpPr txBox="1">
            <a:spLocks noChangeArrowheads="1"/>
          </p:cNvSpPr>
          <p:nvPr/>
        </p:nvSpPr>
        <p:spPr bwMode="auto">
          <a:xfrm>
            <a:off x="7572375" y="1619250"/>
            <a:ext cx="12858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Тыс.рублей</a:t>
            </a:r>
          </a:p>
        </p:txBody>
      </p:sp>
      <p:pic>
        <p:nvPicPr>
          <p:cNvPr id="3800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характеристики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города-курорта Железноводска Ставропольского края на 2019 год и плановый период 2020 и 2021 годов в сравнении с 2017 и 2018 годами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7715250" y="1621025"/>
            <a:ext cx="1285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50019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а также межбюджетных трансфертов, планируемых к поступлению в бюджет города-курорта Железноводска Ставропольского края, в динамике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88" y="1930378"/>
          <a:ext cx="8572530" cy="4856208"/>
        </p:xfrm>
        <a:graphic>
          <a:graphicData uri="http://schemas.openxmlformats.org/drawingml/2006/table">
            <a:tbl>
              <a:tblPr/>
              <a:tblGrid>
                <a:gridCol w="3857652"/>
                <a:gridCol w="857256"/>
                <a:gridCol w="857226"/>
                <a:gridCol w="1000132"/>
                <a:gridCol w="1000132"/>
                <a:gridCol w="1000132"/>
              </a:tblGrid>
              <a:tr h="714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принятый ФУА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плана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принятый ФУА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плана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принятый ФУА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618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325 931,13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319 979,14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326 884,00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398,00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327 828,00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58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100 626,48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115 850,00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158 900,00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162 505,00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166 405,00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алог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взимаемый в виде стоимости патента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996,40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1 294,00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1 381,00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0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17 888,94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16 200,00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19 454,00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---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диный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налог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143,56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222,87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13 234,68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26 545,00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29 199,00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32 120,00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емельный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73 571,21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85 490,72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77 264,00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77 360,00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осударственная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4 828,74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7 500,00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866,00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8 180,00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адолженность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отмененным налогам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кцизы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нефтепродукты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4 780,90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5 280,00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5 695,00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780,00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8 328,00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рендная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земельные участки,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гос.собств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не разграничен.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85 661,49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57 700,00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24 970,00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24 625,00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24 625,00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54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рендная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плата, а также средства от продажи права на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заключ.договоров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аренды за земельные участки,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находящ.в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гор.окр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837,42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ренда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677,46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рочая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соц.найм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353,70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666,93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от муниципальных унитарных предприятий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1 307,60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2 174,60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84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лата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негативное воздействие на окружающую среду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887,85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7715250" y="1621025"/>
            <a:ext cx="1285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Тыс.рублей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50019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а также межбюджетных трансфертов, планируемых к поступлению в бюджет города-курорта Железноводска Ставропольского края, в динамике</a:t>
            </a:r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3" y="1928800"/>
          <a:ext cx="8643997" cy="4876814"/>
        </p:xfrm>
        <a:graphic>
          <a:graphicData uri="http://schemas.openxmlformats.org/drawingml/2006/table">
            <a:tbl>
              <a:tblPr/>
              <a:tblGrid>
                <a:gridCol w="3172109"/>
                <a:gridCol w="1110238"/>
                <a:gridCol w="932627"/>
                <a:gridCol w="1208547"/>
                <a:gridCol w="1110238"/>
                <a:gridCol w="1110238"/>
              </a:tblGrid>
              <a:tr h="6168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исполнения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 плана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принятый ФУА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плана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принятый ФУА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Проект плана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принятый ФУА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оходы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оказания платных услуг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5 952,70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4 931,48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2 235,00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2 245,00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2 245,00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оходы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реализации иного имущества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8 875,84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605,88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Административвные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платежи и сборы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 и возмещения ущерба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3 456,09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5 361,38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3 123,00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3 123,00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758,22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175,18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1 090 833,03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386 663,85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1 160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740,64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731 666,63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741 762,49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115 438,25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156 547,23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89 424,44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59 743,44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58 922,76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482 635,23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480 754,81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502 942,31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512 670,89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523 101,43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270 381,31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668 121,97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491 812,59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123 923,00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124 382,00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224 582,46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80 605,55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75 321,00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34 089,00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34 116,00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634,31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1 240,30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1 240,30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1 240,30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Добровольные пожертвования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озвраты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остатков бюджетных учреждений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озвраты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остатков межбюджетных трансфертов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2 525,53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-9 008,15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49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1 416 764,16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706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643,01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1 487 624,64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1 070 064,63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1 069 590,49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7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216 076,76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246 043,59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292 915,00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304 640,00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294 070,00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7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109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854,37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73 935,55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33 969,00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33 758,00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33 758,00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029" name="Text Box 1"/>
          <p:cNvSpPr txBox="1">
            <a:spLocks noChangeArrowheads="1"/>
          </p:cNvSpPr>
          <p:nvPr/>
        </p:nvSpPr>
        <p:spPr bwMode="auto">
          <a:xfrm>
            <a:off x="6500826" y="2214554"/>
            <a:ext cx="12858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Млн.рублей</a:t>
            </a:r>
          </a:p>
          <a:p>
            <a:endParaRPr lang="ru-RU" sz="14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0500" y="1857398"/>
          <a:ext cx="8916988" cy="4929188"/>
        </p:xfrm>
        <a:graphic>
          <a:graphicData uri="http://schemas.openxmlformats.org/presentationml/2006/ole">
            <p:oleObj spid="_x0000_s1027" name="Worksheet" r:id="rId5" imgW="6315030" imgH="3086100" progId="Excel.Sheet.8">
              <p:embed/>
            </p:oleObj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71438"/>
            <a:ext cx="7786742" cy="171448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и структура налоговых и неналоговых доходов, а также межбюджетных трансфертов, планируемых к поступлению в бюджет города-курорта Железноводска Ставропольского края, в динамике (факт за 2017 год, прогноз на 2018 год, прогноз на 2019 год и плановый период 2020 и 2021 годов)</a:t>
            </a:r>
          </a:p>
        </p:txBody>
      </p:sp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428728" y="142852"/>
            <a:ext cx="7000924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налоговых и неналоговых доходов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Железноводска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-357222" y="1678014"/>
          <a:ext cx="9372600" cy="5537200"/>
        </p:xfrm>
        <a:graphic>
          <a:graphicData uri="http://schemas.openxmlformats.org/presentationml/2006/ole">
            <p:oleObj spid="_x0000_s2051" name="Worksheet" r:id="rId5" imgW="6696000" imgH="3952785" progId="Excel.Sheet.8">
              <p:embed/>
            </p:oleObj>
          </a:graphicData>
        </a:graphic>
      </p:graphicFrame>
      <p:sp>
        <p:nvSpPr>
          <p:cNvPr id="11" name="AutoShape 5"/>
          <p:cNvSpPr>
            <a:spLocks noChangeArrowheads="1"/>
          </p:cNvSpPr>
          <p:nvPr/>
        </p:nvSpPr>
        <p:spPr bwMode="auto">
          <a:xfrm rot="21186064">
            <a:off x="1381147" y="1523127"/>
            <a:ext cx="4840187" cy="6889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429520" y="1571612"/>
            <a:ext cx="12969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21294736">
            <a:off x="1848370" y="3603195"/>
            <a:ext cx="3972998" cy="100002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9900">
              <a:alpha val="79999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pic>
        <p:nvPicPr>
          <p:cNvPr id="1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643834" y="1377938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Железноводска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4"/>
          <p:cNvGraphicFramePr>
            <a:graphicFrameLocks noGrp="1" noChangeAspect="1"/>
          </p:cNvGraphicFramePr>
          <p:nvPr/>
        </p:nvGraphicFramePr>
        <p:xfrm>
          <a:off x="0" y="1663700"/>
          <a:ext cx="9169400" cy="5194300"/>
        </p:xfrm>
        <a:graphic>
          <a:graphicData uri="http://schemas.openxmlformats.org/presentationml/2006/ole">
            <p:oleObj spid="_x0000_s3075" name="Worksheet" r:id="rId5" imgW="6524550" imgH="30861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Железноводска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ile"/>
          <p:cNvSpPr>
            <a:spLocks noEditPoints="1" noChangeArrowheads="1"/>
          </p:cNvSpPr>
          <p:nvPr/>
        </p:nvSpPr>
        <p:spPr bwMode="auto">
          <a:xfrm>
            <a:off x="571472" y="1000108"/>
            <a:ext cx="8072526" cy="2286016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dirty="0" smtClean="0"/>
              <a:t>Действие системы налогообложения в виде единого налога на вмененный доход для отдельных видов деятельности прекращается с 2021 года на основании статьи 2 Федерального закона от 02.06.2016 № 178-ФЗ «О внесении изменений в статью 346.32 части второй Налогового кодекса Российской Федерации и статью 5 Федерального закона «О внесении изменений в часть первую и часть вторую Налогового кодекса Российской Федерации и статью 26 Федерального закона «О банках и банковской деятельности».</a:t>
            </a:r>
            <a:endParaRPr lang="ru-RU" sz="1600" dirty="0"/>
          </a:p>
        </p:txBody>
      </p:sp>
      <p:sp>
        <p:nvSpPr>
          <p:cNvPr id="11" name="File"/>
          <p:cNvSpPr>
            <a:spLocks noEditPoints="1" noChangeArrowheads="1"/>
          </p:cNvSpPr>
          <p:nvPr/>
        </p:nvSpPr>
        <p:spPr bwMode="auto">
          <a:xfrm>
            <a:off x="642910" y="3429000"/>
            <a:ext cx="8072526" cy="114300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dirty="0" smtClean="0"/>
              <a:t>Увеличение поступлений доходов от уплаты акцизов на нефтепродукты обусловлено индексацией с 1 января 2019 года ставок акцизов на автомобильный бензин и дизельное топливо.</a:t>
            </a:r>
            <a:endParaRPr lang="ru-RU" sz="1600" dirty="0"/>
          </a:p>
        </p:txBody>
      </p:sp>
      <p:sp>
        <p:nvSpPr>
          <p:cNvPr id="12" name="File"/>
          <p:cNvSpPr>
            <a:spLocks noEditPoints="1" noChangeArrowheads="1"/>
          </p:cNvSpPr>
          <p:nvPr/>
        </p:nvSpPr>
        <p:spPr bwMode="auto">
          <a:xfrm>
            <a:off x="642910" y="4714884"/>
            <a:ext cx="8072526" cy="1928826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/>
            <a:r>
              <a:rPr lang="ru-RU" sz="1600" dirty="0" smtClean="0"/>
              <a:t>Расчет поступления государственной пошлины на 2019 год сформирован исходя из оценки ожидаемого поступления государственной пошлины в доход бюджета города в 2018 году с учетом фактического поступления за 6 месяцев, скорректированного на индекс потребительских цен в размере 104,3 процента.  </a:t>
            </a:r>
          </a:p>
          <a:p>
            <a:pPr algn="just"/>
            <a:r>
              <a:rPr lang="ru-RU" sz="1600" dirty="0" smtClean="0"/>
              <a:t>В расчетах на 2020 год учитывается индекс потребительских цен - 103,8 %, на 2021 год - 104,0 %.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32" cy="6886558"/>
          </a:xfrm>
          <a:prstGeom prst="rect">
            <a:avLst/>
          </a:prstGeom>
          <a:noFill/>
        </p:spPr>
      </p:pic>
      <p:pic>
        <p:nvPicPr>
          <p:cNvPr id="1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ile"/>
          <p:cNvSpPr>
            <a:spLocks noEditPoints="1" noChangeArrowheads="1"/>
          </p:cNvSpPr>
          <p:nvPr/>
        </p:nvSpPr>
        <p:spPr bwMode="auto">
          <a:xfrm>
            <a:off x="500063" y="4572008"/>
            <a:ext cx="8643937" cy="18573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Доходы бюджета города по налогу на доходы физических лиц в 2019 году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прогнозно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составят 158,9 млн. руб., что выше плановых назначений на 2018 год на 36,4 млн. руб. или на 29,71 %. При расчете учитывалось увеличение норматива отчислений в бюджет города на 5 %. </a:t>
            </a:r>
          </a:p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Норматив отчислений в бюджет города составил 27 %.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2643182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3714752"/>
            <a:ext cx="109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/>
              <a:t>47,1 %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071670" y="1643050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929058" y="2428868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072198" y="1071546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Наибольший удельный вес в доходной базе бюджета из числа налоговых доходов занимает НДФЛ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32" cy="688655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00100" y="2643182"/>
            <a:ext cx="642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%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/>
        </p:nvGraphicFramePr>
        <p:xfrm>
          <a:off x="357158" y="1214422"/>
          <a:ext cx="857256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071538" y="214290"/>
            <a:ext cx="7786742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Значительный удельный вес в доходной базе бюджета из числа налоговых доходов занимают налоги на имущество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4429132"/>
            <a:ext cx="3214710" cy="2286016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smtClean="0">
                <a:solidFill>
                  <a:schemeClr val="tx1"/>
                </a:solidFill>
              </a:rPr>
              <a:t>Доходы бюджета города по налогу на имущество физических лиц в 2019  году  выше плановых назначений на 2018 год 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x-none" sz="1600" smtClean="0">
                <a:solidFill>
                  <a:schemeClr val="tx1"/>
                </a:solidFill>
              </a:rPr>
              <a:t>89,61 </a:t>
            </a:r>
            <a:r>
              <a:rPr lang="ru-RU" sz="1600" dirty="0" smtClean="0">
                <a:solidFill>
                  <a:schemeClr val="tx1"/>
                </a:solidFill>
              </a:rPr>
              <a:t>% </a:t>
            </a:r>
            <a:r>
              <a:rPr lang="x-none" sz="1600" smtClean="0">
                <a:solidFill>
                  <a:schemeClr val="tx1"/>
                </a:solidFill>
              </a:rPr>
              <a:t>в связи с увеличением общей кадастровой стоимости объектов</a:t>
            </a:r>
            <a:r>
              <a:rPr lang="ru-RU" sz="1600" dirty="0" smtClean="0">
                <a:solidFill>
                  <a:schemeClr val="tx1"/>
                </a:solidFill>
              </a:rPr>
              <a:t> налогообложения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4429132"/>
            <a:ext cx="4714908" cy="2286016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Доходы бюджета города по земельному налогу 2019 году ниже уровня плановых назначений на 2018 год на 6,1 % в связи с введением п.5 статьи 391 Налогового кодекса на основании которого налоговая база уменьшается на величину кадастровой стоимости 600 кв. м. площади земельного участка для отдельных категорий налогоплательщиков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5643578"/>
            <a:ext cx="9144000" cy="1214422"/>
          </a:xfrm>
          <a:prstGeom prst="roundRect">
            <a:avLst/>
          </a:prstGeom>
          <a:solidFill>
            <a:srgbClr val="FFCC00">
              <a:alpha val="50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i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Площадь города – 9313 га </a:t>
            </a:r>
          </a:p>
          <a:p>
            <a:pPr>
              <a:defRPr/>
            </a:pPr>
            <a:r>
              <a:rPr lang="ru-RU" sz="2800" b="1" i="1" kern="0" dirty="0">
                <a:solidFill>
                  <a:srgbClr val="00B05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Население города – 52,7 тысяч человек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357158" y="142852"/>
            <a:ext cx="829151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freezing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Город-курорт Железноводск  Ставропольского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11" name="Object 3"/>
          <p:cNvGraphicFramePr>
            <a:graphicFrameLocks noGrp="1" noChangeAspect="1"/>
          </p:cNvGraphicFramePr>
          <p:nvPr>
            <p:ph/>
          </p:nvPr>
        </p:nvGraphicFramePr>
        <p:xfrm>
          <a:off x="36513" y="1211263"/>
          <a:ext cx="8945562" cy="3349625"/>
        </p:xfrm>
        <a:graphic>
          <a:graphicData uri="http://schemas.openxmlformats.org/presentationml/2006/ole">
            <p:oleObj spid="_x0000_s4099" name="Worksheet" r:id="rId4" imgW="6715170" imgH="2514600" progId="Excel.Sheet.8">
              <p:embed/>
            </p:oleObj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24750" y="112553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285852" y="142852"/>
            <a:ext cx="7215238" cy="9286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города-курорта Железноводска</a:t>
            </a: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85688" y="4786322"/>
            <a:ext cx="4714940" cy="1928826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Доходы от платежей при пользовании природными ресурсами на 2019 год ниже уровня первоначальных плановых назначений на 2018 год на 63,98 %. Уменьшение вызвано изменением получателя налога, проводится уточнение платежей в город Ессентуки, по месту расположения основного полигона.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4" y="3786190"/>
            <a:ext cx="3857620" cy="2714644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Доходы бюджета города от оказания платных услуг и компенсации затрат государства в 2019 году ниже плановых назначений на 2018 год на 52,53 % в связи с переходом двух казенных дошкольных учреждений в бюджетные.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3" name="Object 3"/>
          <p:cNvGraphicFramePr>
            <a:graphicFrameLocks noGrp="1" noChangeAspect="1"/>
          </p:cNvGraphicFramePr>
          <p:nvPr/>
        </p:nvGraphicFramePr>
        <p:xfrm>
          <a:off x="38100" y="1460500"/>
          <a:ext cx="8953500" cy="3683012"/>
        </p:xfrm>
        <a:graphic>
          <a:graphicData uri="http://schemas.openxmlformats.org/presentationml/2006/ole">
            <p:oleObj spid="_x0000_s83970" name="Worksheet" r:id="rId4" imgW="6715170" imgH="3676740" progId="Excel.Sheet.8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72396" y="128586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pic>
        <p:nvPicPr>
          <p:cNvPr id="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5143512"/>
            <a:ext cx="8858312" cy="142876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доходов от использования имущества находящегося в муниципальной собственности обусловлено изменением действующих ставок арендной платы за земельные участки, размер арендной платы определяется в размере земельного налога.</a:t>
            </a:r>
          </a:p>
          <a:p>
            <a:pPr algn="just"/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дохода от перечисления муниципальными унитарными предприятиями части прибыли рассчитан с учетом увеличения в 2019 году процента отчислений с 15 до 25 процентов</a:t>
            </a:r>
            <a:endParaRPr lang="ru-RU" sz="16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57290" y="214290"/>
            <a:ext cx="7215238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4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596188" y="1196975"/>
            <a:ext cx="1243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/>
          </p:nvPr>
        </p:nvGraphicFramePr>
        <p:xfrm>
          <a:off x="0" y="1006475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358114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в бюджет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Железноводска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74754" name="AutoShape 2"/>
          <p:cNvSpPr>
            <a:spLocks noChangeArrowheads="1"/>
          </p:cNvSpPr>
          <p:nvPr/>
        </p:nvSpPr>
        <p:spPr bwMode="auto">
          <a:xfrm>
            <a:off x="1571604" y="214290"/>
            <a:ext cx="7077066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</a:t>
            </a:r>
            <a:r>
              <a:rPr lang="ru-RU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расходов бюджета </a:t>
            </a:r>
            <a:r>
              <a:rPr lang="ru-RU" b="1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города-курорта Железноводска Ставропольского края</a:t>
            </a:r>
            <a:endParaRPr lang="ru-RU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302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92"/>
          <p:cNvGraphicFramePr>
            <a:graphicFrameLocks noChangeAspect="1"/>
          </p:cNvGraphicFramePr>
          <p:nvPr/>
        </p:nvGraphicFramePr>
        <p:xfrm>
          <a:off x="214282" y="1357298"/>
          <a:ext cx="8215339" cy="52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126071" y="4000504"/>
            <a:ext cx="855940" cy="1435104"/>
          </a:xfrm>
          <a:prstGeom prst="upArrow">
            <a:avLst>
              <a:gd name="adj1" fmla="val 50000"/>
              <a:gd name="adj2" fmla="val 29435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3">
                <a:lumMod val="75000"/>
              </a:schemeClr>
            </a:extrusionClr>
          </a:sp3d>
        </p:spPr>
        <p:txBody>
          <a:bodyPr vert="eaVert" wrap="square" anchor="ctr">
            <a:spAutoFit/>
            <a:flatTx/>
          </a:bodyPr>
          <a:lstStyle/>
          <a:p>
            <a:pPr algn="ctr" eaLnBrk="1" hangingPunct="1"/>
            <a:r>
              <a:rPr lang="ru-RU" sz="1600" b="1" dirty="0">
                <a:latin typeface="Arial" charset="0"/>
              </a:rPr>
              <a:t>+ </a:t>
            </a:r>
            <a:r>
              <a:rPr lang="ru-RU" sz="1600" b="1" dirty="0" smtClean="0">
                <a:latin typeface="Arial" charset="0"/>
              </a:rPr>
              <a:t>156,39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10800000">
            <a:off x="3144537" y="4000504"/>
            <a:ext cx="855940" cy="1519232"/>
          </a:xfrm>
          <a:prstGeom prst="upArrow">
            <a:avLst>
              <a:gd name="adj1" fmla="val 50000"/>
              <a:gd name="adj2" fmla="val 39263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wrap="square" anchor="ctr">
            <a:spAutoFit/>
            <a:flatTx/>
          </a:bodyPr>
          <a:lstStyle/>
          <a:p>
            <a:pPr algn="ctr" eaLnBrk="1" hangingPunct="1"/>
            <a:r>
              <a:rPr lang="ru-RU" sz="1600" b="1" dirty="0">
                <a:latin typeface="Arial" charset="0"/>
              </a:rPr>
              <a:t>-</a:t>
            </a:r>
            <a:r>
              <a:rPr lang="ru-RU" sz="1600" b="1" dirty="0" smtClean="0">
                <a:latin typeface="Arial" charset="0"/>
              </a:rPr>
              <a:t>176,96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10800000">
            <a:off x="4001812" y="4429132"/>
            <a:ext cx="855940" cy="1090604"/>
          </a:xfrm>
          <a:prstGeom prst="upArrow">
            <a:avLst>
              <a:gd name="adj1" fmla="val 50000"/>
              <a:gd name="adj2" fmla="val 39263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vert="eaVert" wrap="square" anchor="ctr">
            <a:spAutoFit/>
            <a:flatTx/>
          </a:bodyPr>
          <a:lstStyle/>
          <a:p>
            <a:pPr algn="ctr" eaLnBrk="1" hangingPunct="1"/>
            <a:r>
              <a:rPr lang="ru-RU" sz="1600" b="1" dirty="0" smtClean="0">
                <a:latin typeface="Arial" charset="0"/>
              </a:rPr>
              <a:t>-41,69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4840551" y="4500570"/>
            <a:ext cx="855940" cy="935038"/>
          </a:xfrm>
          <a:prstGeom prst="upArrow">
            <a:avLst>
              <a:gd name="adj1" fmla="val 50000"/>
              <a:gd name="adj2" fmla="val 29435"/>
            </a:avLst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3">
                <a:lumMod val="75000"/>
              </a:schemeClr>
            </a:extrusionClr>
          </a:sp3d>
        </p:spPr>
        <p:txBody>
          <a:bodyPr vert="eaVert" wrap="square" anchor="ctr">
            <a:spAutoFit/>
            <a:flatTx/>
          </a:bodyPr>
          <a:lstStyle/>
          <a:p>
            <a:pPr algn="ctr" eaLnBrk="1" hangingPunct="1"/>
            <a:r>
              <a:rPr lang="ru-RU" sz="1600" b="1" dirty="0">
                <a:latin typeface="Arial" charset="0"/>
              </a:rPr>
              <a:t>+ </a:t>
            </a:r>
            <a:r>
              <a:rPr lang="ru-RU" sz="1600" b="1" dirty="0" smtClean="0">
                <a:latin typeface="Arial" charset="0"/>
              </a:rPr>
              <a:t>7,86</a:t>
            </a:r>
            <a:endParaRPr lang="ru-RU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8320" name="File"/>
          <p:cNvSpPr>
            <a:spLocks noEditPoints="1" noChangeArrowheads="1"/>
          </p:cNvSpPr>
          <p:nvPr/>
        </p:nvSpPr>
        <p:spPr bwMode="auto">
          <a:xfrm>
            <a:off x="468313" y="1052513"/>
            <a:ext cx="8137525" cy="576262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1">
            <a:gsLst>
              <a:gs pos="0">
                <a:srgbClr val="CC99FF">
                  <a:alpha val="57001"/>
                </a:srgbClr>
              </a:gs>
              <a:gs pos="100000">
                <a:srgbClr val="CCCCFF"/>
              </a:gs>
            </a:gsLst>
            <a:path path="rect">
              <a:fillToRect r="100000" b="10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File"/>
          <p:cNvSpPr>
            <a:spLocks noEditPoints="1" noChangeArrowheads="1"/>
          </p:cNvSpPr>
          <p:nvPr/>
        </p:nvSpPr>
        <p:spPr bwMode="auto">
          <a:xfrm>
            <a:off x="468313" y="1773238"/>
            <a:ext cx="8208962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1">
            <a:gsLst>
              <a:gs pos="0">
                <a:srgbClr val="66FF33">
                  <a:alpha val="57001"/>
                </a:srgbClr>
              </a:gs>
              <a:gs pos="100000">
                <a:srgbClr val="99FF99"/>
              </a:gs>
            </a:gsLst>
            <a:path path="rect">
              <a:fillToRect r="100000" b="10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ile"/>
          <p:cNvSpPr>
            <a:spLocks noEditPoints="1" noChangeArrowheads="1"/>
          </p:cNvSpPr>
          <p:nvPr/>
        </p:nvSpPr>
        <p:spPr bwMode="auto">
          <a:xfrm>
            <a:off x="539750" y="4149725"/>
            <a:ext cx="8137525" cy="646113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1">
            <a:gsLst>
              <a:gs pos="0">
                <a:srgbClr val="FF99FF">
                  <a:alpha val="57001"/>
                </a:srgbClr>
              </a:gs>
              <a:gs pos="100000">
                <a:srgbClr val="FFCCFF"/>
              </a:gs>
            </a:gsLst>
            <a:path path="rect">
              <a:fillToRect r="100000" b="10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500063" y="2571750"/>
            <a:ext cx="8137525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1">
            <a:gsLst>
              <a:gs pos="0">
                <a:srgbClr val="3399FF">
                  <a:alpha val="57001"/>
                </a:srgbClr>
              </a:gs>
              <a:gs pos="100000">
                <a:srgbClr val="66CCFF"/>
              </a:gs>
            </a:gsLst>
            <a:path path="rect">
              <a:fillToRect r="100000" b="10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500063" y="3357563"/>
            <a:ext cx="8137525" cy="576262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1">
            <a:gsLst>
              <a:gs pos="0">
                <a:srgbClr val="FFCC00">
                  <a:alpha val="57001"/>
                </a:srgbClr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500063" y="5000625"/>
            <a:ext cx="8137525" cy="647700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gradFill rotWithShape="1">
            <a:gsLst>
              <a:gs pos="0">
                <a:srgbClr val="C0C0C0">
                  <a:alpha val="57001"/>
                </a:srgbClr>
              </a:gs>
              <a:gs pos="100000">
                <a:srgbClr val="DDDDDD"/>
              </a:gs>
            </a:gsLst>
            <a:path path="rect">
              <a:fillToRect r="100000" b="100000"/>
            </a:path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ile"/>
          <p:cNvSpPr>
            <a:spLocks noEditPoints="1" noChangeArrowheads="1"/>
          </p:cNvSpPr>
          <p:nvPr/>
        </p:nvSpPr>
        <p:spPr bwMode="auto">
          <a:xfrm>
            <a:off x="428625" y="5857875"/>
            <a:ext cx="8208963" cy="649288"/>
          </a:xfrm>
          <a:custGeom>
            <a:avLst/>
            <a:gdLst>
              <a:gd name="T0" fmla="*/ 5234544 w 21600"/>
              <a:gd name="T1" fmla="*/ 161925 h 21600"/>
              <a:gd name="T2" fmla="*/ 0 w 21600"/>
              <a:gd name="T3" fmla="*/ 539750 h 21600"/>
              <a:gd name="T4" fmla="*/ 5148263 w 21600"/>
              <a:gd name="T5" fmla="*/ 1079500 h 21600"/>
              <a:gd name="T6" fmla="*/ 10296525 w 21600"/>
              <a:gd name="T7" fmla="*/ 539750 h 21600"/>
              <a:gd name="T8" fmla="*/ 0 w 21600"/>
              <a:gd name="T9" fmla="*/ 1079500 h 21600"/>
              <a:gd name="T10" fmla="*/ 10296525 w 21600"/>
              <a:gd name="T11" fmla="*/ 1079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00">
              <a:alpha val="57001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4052" name="Picture 9" descr="photo-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052513"/>
            <a:ext cx="10810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10" descr="20100202_mano_anziano_d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773238"/>
            <a:ext cx="10080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12" descr="Zheleznovodsk_adm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143380"/>
            <a:ext cx="10080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13" descr="8889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2643182"/>
            <a:ext cx="10080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11" descr="по дороге в Железноводск / Природа / Фотография skill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3357562"/>
            <a:ext cx="1008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14" descr="76854_603x35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0" y="5000625"/>
            <a:ext cx="100806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29" descr="13031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500" y="5857875"/>
            <a:ext cx="10080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67065" y="1214422"/>
            <a:ext cx="546258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2200" b="1" i="1" dirty="0">
                <a:solidFill>
                  <a:srgbClr val="333300"/>
                </a:solidFill>
                <a:latin typeface="Arial" charset="0"/>
              </a:rPr>
              <a:t> Образование (</a:t>
            </a:r>
            <a:r>
              <a:rPr lang="ru-RU" sz="2200" b="1" i="1" dirty="0" smtClean="0">
                <a:solidFill>
                  <a:srgbClr val="333300"/>
                </a:solidFill>
                <a:latin typeface="Arial" charset="0"/>
              </a:rPr>
              <a:t>465,6 </a:t>
            </a:r>
            <a:r>
              <a:rPr lang="ru-RU" sz="220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2200" b="1" i="1" dirty="0" smtClean="0">
                <a:solidFill>
                  <a:srgbClr val="333300"/>
                </a:solidFill>
                <a:latin typeface="Arial" charset="0"/>
              </a:rPr>
              <a:t>31%</a:t>
            </a:r>
            <a:endParaRPr lang="ru-RU" sz="22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571736" y="2000240"/>
            <a:ext cx="621510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algn="ctr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2050" b="1" i="1" dirty="0">
                <a:solidFill>
                  <a:srgbClr val="333300"/>
                </a:solidFill>
                <a:latin typeface="Arial" charset="0"/>
              </a:rPr>
              <a:t>Социальная политика (</a:t>
            </a:r>
            <a:r>
              <a:rPr lang="ru-RU" sz="2050" b="1" i="1" dirty="0" smtClean="0">
                <a:solidFill>
                  <a:srgbClr val="333300"/>
                </a:solidFill>
                <a:latin typeface="Arial" charset="0"/>
              </a:rPr>
              <a:t>299,0 </a:t>
            </a:r>
            <a:r>
              <a:rPr lang="ru-RU" sz="2050" b="1" i="1" dirty="0">
                <a:solidFill>
                  <a:srgbClr val="333300"/>
                </a:solidFill>
                <a:latin typeface="Arial" charset="0"/>
              </a:rPr>
              <a:t>млн. руб.) – </a:t>
            </a:r>
            <a:r>
              <a:rPr lang="ru-RU" sz="2050" b="1" i="1" dirty="0" smtClean="0">
                <a:solidFill>
                  <a:srgbClr val="333300"/>
                </a:solidFill>
                <a:latin typeface="Arial" charset="0"/>
              </a:rPr>
              <a:t>20%</a:t>
            </a:r>
            <a:endParaRPr lang="ru-RU" sz="205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43216" y="2786058"/>
            <a:ext cx="607218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600" b="1" i="1" dirty="0">
                <a:solidFill>
                  <a:srgbClr val="333300"/>
                </a:solidFill>
                <a:latin typeface="Arial" charset="0"/>
              </a:rPr>
              <a:t>Жилищно-коммунальное </a:t>
            </a:r>
            <a:r>
              <a:rPr lang="ru-RU" sz="1600" b="1" i="1" dirty="0" smtClean="0">
                <a:solidFill>
                  <a:srgbClr val="333300"/>
                </a:solidFill>
                <a:latin typeface="Arial" charset="0"/>
              </a:rPr>
              <a:t>хозяйство(266,5 </a:t>
            </a:r>
            <a:r>
              <a:rPr lang="ru-RU" sz="16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600" b="1" i="1" dirty="0" smtClean="0">
                <a:solidFill>
                  <a:srgbClr val="333300"/>
                </a:solidFill>
                <a:latin typeface="Arial" charset="0"/>
              </a:rPr>
              <a:t>.)–18%</a:t>
            </a:r>
            <a:endParaRPr lang="ru-RU" sz="16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643174" y="3571876"/>
            <a:ext cx="607223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1800" b="1" i="1" dirty="0">
                <a:solidFill>
                  <a:srgbClr val="333300"/>
                </a:solidFill>
                <a:latin typeface="Arial" charset="0"/>
              </a:rPr>
              <a:t>    Национальная </a:t>
            </a:r>
            <a:r>
              <a:rPr lang="ru-RU" sz="1800" b="1" i="1" dirty="0" smtClean="0">
                <a:solidFill>
                  <a:srgbClr val="333300"/>
                </a:solidFill>
                <a:latin typeface="Arial" charset="0"/>
              </a:rPr>
              <a:t>экономика (156,4 </a:t>
            </a:r>
            <a:r>
              <a:rPr lang="ru-RU" sz="1800" b="1" i="1" dirty="0">
                <a:solidFill>
                  <a:srgbClr val="333300"/>
                </a:solidFill>
                <a:latin typeface="Arial" charset="0"/>
              </a:rPr>
              <a:t>млн. руб</a:t>
            </a:r>
            <a:r>
              <a:rPr lang="ru-RU" sz="1800" b="1" i="1" dirty="0" smtClean="0">
                <a:solidFill>
                  <a:srgbClr val="333300"/>
                </a:solidFill>
                <a:latin typeface="Arial" charset="0"/>
              </a:rPr>
              <a:t>.) – 11%</a:t>
            </a:r>
            <a:endParaRPr lang="ru-RU" sz="18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2571736" y="4429132"/>
            <a:ext cx="6215062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700" b="1" i="1" dirty="0">
                <a:solidFill>
                  <a:srgbClr val="333300"/>
                </a:solidFill>
                <a:latin typeface="Arial" charset="0"/>
              </a:rPr>
              <a:t>Общегосударственные вопросы  </a:t>
            </a:r>
            <a:r>
              <a:rPr lang="ru-RU" sz="1700" b="1" i="1" dirty="0" smtClean="0">
                <a:solidFill>
                  <a:srgbClr val="333300"/>
                </a:solidFill>
                <a:latin typeface="Arial" charset="0"/>
              </a:rPr>
              <a:t>(108,3 </a:t>
            </a:r>
            <a:r>
              <a:rPr lang="ru-RU" sz="17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700" b="1" i="1" dirty="0" smtClean="0">
                <a:solidFill>
                  <a:srgbClr val="333300"/>
                </a:solidFill>
                <a:latin typeface="Arial" charset="0"/>
              </a:rPr>
              <a:t>7%</a:t>
            </a:r>
            <a:endParaRPr lang="ru-RU" sz="17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2857529" y="5270515"/>
            <a:ext cx="59293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700" b="1" i="1" dirty="0">
                <a:solidFill>
                  <a:srgbClr val="333300"/>
                </a:solidFill>
                <a:latin typeface="Arial" charset="0"/>
              </a:rPr>
              <a:t>Культура и кинематография  </a:t>
            </a:r>
            <a:r>
              <a:rPr lang="ru-RU" sz="1700" b="1" i="1" dirty="0" smtClean="0">
                <a:solidFill>
                  <a:srgbClr val="333300"/>
                </a:solidFill>
                <a:latin typeface="Arial" charset="0"/>
              </a:rPr>
              <a:t>(100,1 </a:t>
            </a:r>
            <a:r>
              <a:rPr lang="ru-RU" sz="17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700" b="1" i="1" dirty="0" smtClean="0">
                <a:solidFill>
                  <a:srgbClr val="333300"/>
                </a:solidFill>
                <a:latin typeface="Arial" charset="0"/>
              </a:rPr>
              <a:t>7%</a:t>
            </a:r>
            <a:endParaRPr lang="ru-RU" sz="17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2857529" y="6127771"/>
            <a:ext cx="59293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5763" indent="-385763" defTabSz="10287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1700" b="1" i="1" dirty="0">
                <a:solidFill>
                  <a:srgbClr val="333300"/>
                </a:solidFill>
                <a:latin typeface="Arial" charset="0"/>
              </a:rPr>
              <a:t>Физическая культура и спорт </a:t>
            </a:r>
            <a:r>
              <a:rPr lang="ru-RU" sz="1700" b="1" i="1" dirty="0" smtClean="0">
                <a:solidFill>
                  <a:srgbClr val="333300"/>
                </a:solidFill>
                <a:latin typeface="Arial" charset="0"/>
              </a:rPr>
              <a:t>(68,3 </a:t>
            </a:r>
            <a:r>
              <a:rPr lang="ru-RU" sz="1700" b="1" i="1" dirty="0">
                <a:solidFill>
                  <a:srgbClr val="333300"/>
                </a:solidFill>
                <a:latin typeface="Arial" charset="0"/>
              </a:rPr>
              <a:t>млн. руб.)– </a:t>
            </a:r>
            <a:r>
              <a:rPr lang="ru-RU" sz="1700" b="1" i="1" dirty="0" smtClean="0">
                <a:solidFill>
                  <a:srgbClr val="333300"/>
                </a:solidFill>
                <a:latin typeface="Arial" charset="0"/>
              </a:rPr>
              <a:t>5%</a:t>
            </a:r>
            <a:endParaRPr lang="ru-RU" sz="1700" b="1" i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направления финансирования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2019 году</a:t>
            </a:r>
            <a:endParaRPr lang="ru-RU" b="1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8558"/>
            <a:ext cx="9144032" cy="6886558"/>
          </a:xfrm>
          <a:prstGeom prst="rect">
            <a:avLst/>
          </a:prstGeom>
          <a:noFill/>
        </p:spPr>
      </p:pic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7900987" y="2000240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692275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2019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4284663" y="1700213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2020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6877050" y="1702346"/>
            <a:ext cx="8579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800" b="1" dirty="0" smtClean="0">
                <a:latin typeface="Arial" pitchFamily="34" charset="0"/>
              </a:rPr>
              <a:t>2021 </a:t>
            </a:r>
            <a:r>
              <a:rPr lang="ru-RU" sz="1800" b="1" dirty="0">
                <a:latin typeface="Arial" pitchFamily="34" charset="0"/>
              </a:rPr>
              <a:t>г</a:t>
            </a:r>
          </a:p>
        </p:txBody>
      </p:sp>
      <p:sp>
        <p:nvSpPr>
          <p:cNvPr id="46090" name="AutoShape 7"/>
          <p:cNvSpPr>
            <a:spLocks noChangeArrowheads="1"/>
          </p:cNvSpPr>
          <p:nvPr/>
        </p:nvSpPr>
        <p:spPr bwMode="auto">
          <a:xfrm>
            <a:off x="1403350" y="2133600"/>
            <a:ext cx="1511300" cy="2303463"/>
          </a:xfrm>
          <a:prstGeom prst="cube">
            <a:avLst>
              <a:gd name="adj" fmla="val 25000"/>
            </a:avLst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1 381,6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1" name="AutoShape 8"/>
          <p:cNvSpPr>
            <a:spLocks noChangeArrowheads="1"/>
          </p:cNvSpPr>
          <p:nvPr/>
        </p:nvSpPr>
        <p:spPr bwMode="auto">
          <a:xfrm>
            <a:off x="3995738" y="2357430"/>
            <a:ext cx="1439862" cy="2000264"/>
          </a:xfrm>
          <a:prstGeom prst="cube">
            <a:avLst>
              <a:gd name="adj" fmla="val 25000"/>
            </a:avLst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958,6</a:t>
            </a:r>
            <a:endParaRPr lang="ru-RU" b="1" dirty="0">
              <a:latin typeface="Arial" pitchFamily="34" charset="0"/>
            </a:endParaRPr>
          </a:p>
          <a:p>
            <a:pPr algn="ctr" eaLnBrk="1" hangingPunct="1"/>
            <a:endParaRPr lang="ru-RU" b="1" dirty="0">
              <a:latin typeface="Arial" pitchFamily="34" charset="0"/>
            </a:endParaRPr>
          </a:p>
        </p:txBody>
      </p:sp>
      <p:sp>
        <p:nvSpPr>
          <p:cNvPr id="46092" name="AutoShape 9"/>
          <p:cNvSpPr>
            <a:spLocks noChangeArrowheads="1"/>
          </p:cNvSpPr>
          <p:nvPr/>
        </p:nvSpPr>
        <p:spPr bwMode="auto">
          <a:xfrm>
            <a:off x="6516688" y="2357430"/>
            <a:ext cx="1439862" cy="1935170"/>
          </a:xfrm>
          <a:prstGeom prst="cube">
            <a:avLst>
              <a:gd name="adj" fmla="val 25000"/>
            </a:avLst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>
                <a:latin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</a:rPr>
              <a:t>953,6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3" name="AutoShape 10"/>
          <p:cNvSpPr>
            <a:spLocks noChangeArrowheads="1"/>
          </p:cNvSpPr>
          <p:nvPr/>
        </p:nvSpPr>
        <p:spPr bwMode="auto">
          <a:xfrm>
            <a:off x="1403350" y="4572008"/>
            <a:ext cx="1439863" cy="857256"/>
          </a:xfrm>
          <a:prstGeom prst="cube">
            <a:avLst>
              <a:gd name="adj" fmla="val 25000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97,0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4" name="AutoShape 11"/>
          <p:cNvSpPr>
            <a:spLocks noChangeArrowheads="1"/>
          </p:cNvSpPr>
          <p:nvPr/>
        </p:nvSpPr>
        <p:spPr bwMode="auto">
          <a:xfrm>
            <a:off x="3995738" y="4508500"/>
            <a:ext cx="1439862" cy="647700"/>
          </a:xfrm>
          <a:prstGeom prst="cube">
            <a:avLst>
              <a:gd name="adj" fmla="val 25000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90,2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5" name="AutoShape 12"/>
          <p:cNvSpPr>
            <a:spLocks noChangeArrowheads="1"/>
          </p:cNvSpPr>
          <p:nvPr/>
        </p:nvSpPr>
        <p:spPr bwMode="auto">
          <a:xfrm>
            <a:off x="6516688" y="4437063"/>
            <a:ext cx="1439862" cy="647700"/>
          </a:xfrm>
          <a:prstGeom prst="cube">
            <a:avLst>
              <a:gd name="adj" fmla="val 25000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b="1" dirty="0" smtClean="0">
                <a:latin typeface="Arial" pitchFamily="34" charset="0"/>
              </a:rPr>
              <a:t>90,4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46096" name="AutoShape 15"/>
          <p:cNvSpPr>
            <a:spLocks/>
          </p:cNvSpPr>
          <p:nvPr/>
        </p:nvSpPr>
        <p:spPr bwMode="auto">
          <a:xfrm>
            <a:off x="1042988" y="2133600"/>
            <a:ext cx="71437" cy="2305050"/>
          </a:xfrm>
          <a:prstGeom prst="leftBrace">
            <a:avLst>
              <a:gd name="adj1" fmla="val 26889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097" name="Text Box 16"/>
          <p:cNvSpPr txBox="1">
            <a:spLocks noChangeArrowheads="1"/>
          </p:cNvSpPr>
          <p:nvPr/>
        </p:nvSpPr>
        <p:spPr bwMode="auto">
          <a:xfrm>
            <a:off x="569213" y="2928933"/>
            <a:ext cx="430887" cy="71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93,4%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8" name="Text Box 17"/>
          <p:cNvSpPr txBox="1">
            <a:spLocks noChangeArrowheads="1"/>
          </p:cNvSpPr>
          <p:nvPr/>
        </p:nvSpPr>
        <p:spPr bwMode="auto">
          <a:xfrm>
            <a:off x="569213" y="4708539"/>
            <a:ext cx="430887" cy="577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6,6%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099" name="Text Box 18"/>
          <p:cNvSpPr txBox="1">
            <a:spLocks noChangeArrowheads="1"/>
          </p:cNvSpPr>
          <p:nvPr/>
        </p:nvSpPr>
        <p:spPr bwMode="auto">
          <a:xfrm>
            <a:off x="3286116" y="3000372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90,3%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0" name="Text Box 19"/>
          <p:cNvSpPr txBox="1">
            <a:spLocks noChangeArrowheads="1"/>
          </p:cNvSpPr>
          <p:nvPr/>
        </p:nvSpPr>
        <p:spPr bwMode="auto">
          <a:xfrm>
            <a:off x="3286116" y="4508501"/>
            <a:ext cx="430887" cy="563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8,5%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786446" y="2928934"/>
            <a:ext cx="430887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89,2%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715008" y="4357694"/>
            <a:ext cx="430887" cy="642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8,4%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46103" name="AutoShape 24"/>
          <p:cNvSpPr>
            <a:spLocks/>
          </p:cNvSpPr>
          <p:nvPr/>
        </p:nvSpPr>
        <p:spPr bwMode="auto">
          <a:xfrm>
            <a:off x="1116013" y="4508500"/>
            <a:ext cx="142875" cy="792163"/>
          </a:xfrm>
          <a:prstGeom prst="leftBrace">
            <a:avLst>
              <a:gd name="adj1" fmla="val 462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4" name="AutoShape 25"/>
          <p:cNvSpPr>
            <a:spLocks/>
          </p:cNvSpPr>
          <p:nvPr/>
        </p:nvSpPr>
        <p:spPr bwMode="auto">
          <a:xfrm>
            <a:off x="6286513" y="2420938"/>
            <a:ext cx="71437" cy="1871662"/>
          </a:xfrm>
          <a:prstGeom prst="leftBrace">
            <a:avLst>
              <a:gd name="adj1" fmla="val 2183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5" name="AutoShape 26"/>
          <p:cNvSpPr>
            <a:spLocks/>
          </p:cNvSpPr>
          <p:nvPr/>
        </p:nvSpPr>
        <p:spPr bwMode="auto">
          <a:xfrm>
            <a:off x="3779838" y="4437063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06" name="AutoShape 28"/>
          <p:cNvSpPr>
            <a:spLocks noChangeArrowheads="1"/>
          </p:cNvSpPr>
          <p:nvPr/>
        </p:nvSpPr>
        <p:spPr bwMode="auto">
          <a:xfrm>
            <a:off x="214313" y="5786438"/>
            <a:ext cx="719137" cy="503237"/>
          </a:xfrm>
          <a:prstGeom prst="cube">
            <a:avLst>
              <a:gd name="adj" fmla="val 25000"/>
            </a:avLst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7" name="Содержимое 5"/>
          <p:cNvSpPr>
            <a:spLocks/>
          </p:cNvSpPr>
          <p:nvPr/>
        </p:nvSpPr>
        <p:spPr bwMode="auto">
          <a:xfrm>
            <a:off x="928662" y="5857875"/>
            <a:ext cx="3643313" cy="4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46108" name="AutoShape 30"/>
          <p:cNvSpPr>
            <a:spLocks noChangeArrowheads="1"/>
          </p:cNvSpPr>
          <p:nvPr/>
        </p:nvSpPr>
        <p:spPr bwMode="auto">
          <a:xfrm>
            <a:off x="4572000" y="5786438"/>
            <a:ext cx="720725" cy="476250"/>
          </a:xfrm>
          <a:prstGeom prst="cube">
            <a:avLst>
              <a:gd name="adj" fmla="val 25000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46109" name="AutoShape 31"/>
          <p:cNvSpPr>
            <a:spLocks/>
          </p:cNvSpPr>
          <p:nvPr/>
        </p:nvSpPr>
        <p:spPr bwMode="auto">
          <a:xfrm>
            <a:off x="3784596" y="2270131"/>
            <a:ext cx="144462" cy="2016125"/>
          </a:xfrm>
          <a:prstGeom prst="leftBrace">
            <a:avLst>
              <a:gd name="adj1" fmla="val 1163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0" name="AutoShape 32"/>
          <p:cNvSpPr>
            <a:spLocks/>
          </p:cNvSpPr>
          <p:nvPr/>
        </p:nvSpPr>
        <p:spPr bwMode="auto">
          <a:xfrm>
            <a:off x="6227763" y="4365625"/>
            <a:ext cx="144462" cy="6477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111" name="Содержимое 5"/>
          <p:cNvSpPr>
            <a:spLocks/>
          </p:cNvSpPr>
          <p:nvPr/>
        </p:nvSpPr>
        <p:spPr bwMode="auto">
          <a:xfrm>
            <a:off x="5286375" y="5805489"/>
            <a:ext cx="3857625" cy="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>
                <a:cs typeface="Times New Roman" pitchFamily="18" charset="0"/>
              </a:rPr>
              <a:t>Непрограммные направления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4000496" y="5357826"/>
            <a:ext cx="1439863" cy="285752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12,9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28611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dirty="0" smtClean="0">
                <a:latin typeface="Arial" pitchFamily="34" charset="0"/>
              </a:rPr>
              <a:t>1,2%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6500826" y="5286388"/>
            <a:ext cx="1439863" cy="35719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800" b="1" dirty="0" smtClean="0">
                <a:latin typeface="Arial" pitchFamily="34" charset="0"/>
              </a:rPr>
              <a:t>25,6</a:t>
            </a:r>
            <a:endParaRPr lang="ru-RU" sz="1800" b="1" dirty="0">
              <a:latin typeface="Arial" pitchFamily="34" charset="0"/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>
            <a:off x="378618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AutoShape 26"/>
          <p:cNvSpPr>
            <a:spLocks/>
          </p:cNvSpPr>
          <p:nvPr/>
        </p:nvSpPr>
        <p:spPr bwMode="auto">
          <a:xfrm>
            <a:off x="6286512" y="5299428"/>
            <a:ext cx="71438" cy="415588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786446" y="5214950"/>
            <a:ext cx="430887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ru-RU" sz="1600" b="1" smtClean="0">
                <a:latin typeface="Arial" pitchFamily="34" charset="0"/>
              </a:rPr>
              <a:t>2,4%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214313" y="6357964"/>
            <a:ext cx="719137" cy="357184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b="1">
              <a:latin typeface="Arial" pitchFamily="34" charset="0"/>
            </a:endParaRPr>
          </a:p>
        </p:txBody>
      </p:sp>
      <p:sp>
        <p:nvSpPr>
          <p:cNvPr id="38" name="Содержимое 5"/>
          <p:cNvSpPr>
            <a:spLocks/>
          </p:cNvSpPr>
          <p:nvPr/>
        </p:nvSpPr>
        <p:spPr bwMode="auto">
          <a:xfrm>
            <a:off x="928662" y="6357964"/>
            <a:ext cx="4000503" cy="35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b="1" dirty="0" smtClean="0">
                <a:cs typeface="Times New Roman" pitchFamily="18" charset="0"/>
              </a:rPr>
              <a:t>Условно утвержденные расходы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1214414" y="142852"/>
            <a:ext cx="7648570" cy="128588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бюджета города-курорта Железноводска в разрезе муниципальных программ и непрограммных  направлений деятельности на 2019 год и плановый период 2020 и 2021 годов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9388" y="188913"/>
            <a:ext cx="83518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-1333500" y="1500174"/>
          <a:ext cx="12510796" cy="5421345"/>
        </p:xfrm>
        <a:graphic>
          <a:graphicData uri="http://schemas.openxmlformats.org/presentationml/2006/ole">
            <p:oleObj spid="_x0000_s5122" name="Worksheet" r:id="rId4" imgW="8848662" imgH="3762334" progId="Excel.Sheet.8">
              <p:embed/>
            </p:oleObj>
          </a:graphicData>
        </a:graphic>
      </p:graphicFrame>
      <p:pic>
        <p:nvPicPr>
          <p:cNvPr id="5125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43042" y="214290"/>
            <a:ext cx="70770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 на 2019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>
              <a:solidFill>
                <a:srgbClr val="CC33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-635000" y="1425575"/>
          <a:ext cx="6215063" cy="4805363"/>
        </p:xfrm>
        <a:graphic>
          <a:graphicData uri="http://schemas.openxmlformats.org/presentationml/2006/ole">
            <p:oleObj spid="_x0000_s6146" name="Worksheet" r:id="rId4" imgW="7210391" imgH="5581687" progId="Excel.Sheet.8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130550" y="4076700"/>
          <a:ext cx="6045200" cy="4152900"/>
        </p:xfrm>
        <a:graphic>
          <a:graphicData uri="http://schemas.openxmlformats.org/presentationml/2006/ole">
            <p:oleObj spid="_x0000_s6147" name="Worksheet" r:id="rId5" imgW="5381541" imgH="3705108" progId="Excel.Sheet.8">
              <p:embed/>
            </p:oleObj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215063" y="1487488"/>
            <a:ext cx="20002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2020 год</a:t>
            </a:r>
          </a:p>
        </p:txBody>
      </p:sp>
      <p:pic>
        <p:nvPicPr>
          <p:cNvPr id="6151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571604" y="142852"/>
            <a:ext cx="7077066" cy="121444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Расходы бюджета города-курорта Железноводска           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Ставропольского края в разрезе разделов на плановый период  2020 и 2021 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86578" y="3286124"/>
            <a:ext cx="18573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2021 </a:t>
            </a:r>
            <a:r>
              <a:rPr lang="ru-RU" sz="3200" b="1" dirty="0"/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85750" y="1071563"/>
            <a:ext cx="6072200" cy="15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b="1" dirty="0"/>
              <a:t>В городе-курорте Железноводске Ставропольского края осуществляют свою деятельность 28 муниципальных образовательных учреждений, в том числе: 14 дошкольных образовательных учреждений, 5 учреждений дополнительного образования детей, 9 общеобразовательных учреждений.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solidFill>
                <a:srgbClr val="7030A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3500438"/>
          <a:ext cx="8143875" cy="3152797"/>
        </p:xfrm>
        <a:graphic>
          <a:graphicData uri="http://schemas.openxmlformats.org/drawingml/2006/table">
            <a:tbl>
              <a:tblPr/>
              <a:tblGrid>
                <a:gridCol w="642942"/>
                <a:gridCol w="2214558"/>
                <a:gridCol w="1143000"/>
                <a:gridCol w="1152525"/>
                <a:gridCol w="990600"/>
                <a:gridCol w="1000125"/>
                <a:gridCol w="1000125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(тыс. рублей)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266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448 784,53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462 055,56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465 588,99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450 926,00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446 708,93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301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179 886,58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189 974,45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193 707,01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194 768,40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188 354,15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204 798,89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208 020,50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205 896,59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193 111,19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196 095,12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47 450,49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49 472,06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51 701,63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49 318,14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48 715,82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29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4 100,65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4 506,03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4 181,82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4 181,82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4 181,82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07 09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12 547,92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10 082,52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10 101,94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9 546,46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9 362,03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47174" name="Rectangle 1"/>
          <p:cNvSpPr>
            <a:spLocks noChangeArrowheads="1"/>
          </p:cNvSpPr>
          <p:nvPr/>
        </p:nvSpPr>
        <p:spPr bwMode="auto">
          <a:xfrm>
            <a:off x="1500166" y="2928934"/>
            <a:ext cx="6069012" cy="338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Структура расходов бюджета по образованию в 2017-2021 годах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71604" y="214290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717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ÐÐ»Ð»ÑÑÑÑÐ°ÑÐ¸Ñ Ð´ÐµÑÐµÐ¹, ÑÐ¸Ð´Ñ Ð½Ð° ÑÐºÐ°Ð¼ÐµÐ¹ÐºÐµ Ð²Ð¾ Ð²ÑÐµÐ¼Ñ ÑÑÐµÐ½Ð¸Ñ Ð¤Ð¾ÑÐ¾ ÑÐ¾ ÑÑÐ¾ÐºÐ° - 191098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ÑÐºÐ¾Ð»Ð° ÐºÐ°ÑÑÐ¸Ð½ÐºÐ¸ Ð´Ð»Ñ Ð´ÐµÑÐµÐ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071546"/>
            <a:ext cx="27860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8194" name="Object 12"/>
          <p:cNvGraphicFramePr>
            <a:graphicFrameLocks noGrp="1" noChangeAspect="1"/>
          </p:cNvGraphicFramePr>
          <p:nvPr/>
        </p:nvGraphicFramePr>
        <p:xfrm>
          <a:off x="-571536" y="2071680"/>
          <a:ext cx="7072362" cy="5358528"/>
        </p:xfrm>
        <a:graphic>
          <a:graphicData uri="http://schemas.openxmlformats.org/presentationml/2006/ole">
            <p:oleObj spid="_x0000_s8194" name="Worksheet" r:id="rId4" imgW="5762698" imgH="4371844" progId="Excel.Sheet.8">
              <p:embed/>
            </p:oleObj>
          </a:graphicData>
        </a:graphic>
      </p:graphicFrame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143504" y="2143116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357158" y="1071546"/>
            <a:ext cx="857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/>
            <a:r>
              <a:rPr lang="ru-RU" sz="1400" b="1" dirty="0"/>
              <a:t>Увеличение </a:t>
            </a:r>
            <a:r>
              <a:rPr lang="ru-RU" sz="1400" b="1" dirty="0" smtClean="0"/>
              <a:t>расходов по отрасли </a:t>
            </a:r>
            <a:r>
              <a:rPr lang="ru-RU" sz="1400" b="1" dirty="0"/>
              <a:t>в </a:t>
            </a:r>
            <a:r>
              <a:rPr lang="ru-RU" sz="1400" b="1" dirty="0" smtClean="0"/>
              <a:t>2018 и в 2019 годах </a:t>
            </a:r>
            <a:r>
              <a:rPr lang="ru-RU" sz="1400" b="1" dirty="0"/>
              <a:t>связано с предоставлением субсидии из краевого бюджета на осуществление ремонта </a:t>
            </a:r>
            <a:r>
              <a:rPr lang="ru-RU" sz="1400" b="1" dirty="0" smtClean="0"/>
              <a:t>кровли и благоустройство территорий муниципальных общеобразовательных учреждений, </a:t>
            </a:r>
            <a:r>
              <a:rPr lang="ru-RU" sz="1400" b="1" dirty="0"/>
              <a:t>а также </a:t>
            </a:r>
            <a:r>
              <a:rPr lang="ru-RU" sz="1400" b="1" dirty="0" smtClean="0"/>
              <a:t>на замену окон в дошкольных образовательных учреждениях и учреждениях дополнительного образования.</a:t>
            </a:r>
            <a:endParaRPr lang="ru-RU" sz="1400" b="1" dirty="0"/>
          </a:p>
        </p:txBody>
      </p:sp>
      <p:pic>
        <p:nvPicPr>
          <p:cNvPr id="819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000232" y="285728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«Образование»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utoShape 4" descr="Ãcole Ã©lÃ©mentaire des enfants de l'Ã©ducation et l'Ã©cole de formation de concept vecteur personnes Ãcole Ã©lÃ©mentaire des enfants de lÃ©ducation et lÃ©cole de formation de concept vecteur personnes â cliparts vectoriels et plus d'images de enfant libre de droi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://kladraz.ru/upload/blogs2/2016/10/5831_ae9189aebb136bd39d9c5c5d9a72f4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786" y="4774067"/>
            <a:ext cx="3786214" cy="2083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pic>
        <p:nvPicPr>
          <p:cNvPr id="2969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1000125"/>
            <a:ext cx="7715250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5338" y="4286250"/>
            <a:ext cx="1133475" cy="428625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25" y="4286250"/>
            <a:ext cx="1133475" cy="4286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86438" y="4857750"/>
            <a:ext cx="3000375" cy="928688"/>
          </a:xfrm>
          <a:prstGeom prst="roundRect">
            <a:avLst/>
          </a:prstGeom>
          <a:solidFill>
            <a:srgbClr val="F9A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Дефицит бюджета </a:t>
            </a:r>
            <a:r>
              <a:rPr lang="ru-RU" sz="1600" b="1" dirty="0">
                <a:solidFill>
                  <a:schemeClr val="tx1"/>
                </a:solidFill>
              </a:rPr>
              <a:t>– превышение расходов бюджета над его доходами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38" y="5857875"/>
            <a:ext cx="3000375" cy="928688"/>
          </a:xfrm>
          <a:prstGeom prst="roundRect">
            <a:avLst/>
          </a:prstGeom>
          <a:solidFill>
            <a:srgbClr val="F9A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Профицит бюджета</a:t>
            </a:r>
            <a:r>
              <a:rPr lang="ru-RU" sz="1600" b="1" dirty="0">
                <a:solidFill>
                  <a:schemeClr val="tx1"/>
                </a:solidFill>
              </a:rPr>
              <a:t> – превышение доходов бюджета над его расходами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849813"/>
            <a:ext cx="1571625" cy="86518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811713"/>
            <a:ext cx="1571625" cy="90328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3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5857875"/>
            <a:ext cx="1571625" cy="857250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5849938"/>
            <a:ext cx="1571625" cy="90328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100000">
                <a:srgbClr val="FFFFFF"/>
              </a:gs>
            </a:gsLst>
            <a:lin ang="5400000" scaled="1"/>
          </a:gradFill>
          <a:ln w="12700" algn="ctr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9710" name="Прямоугольник 27"/>
          <p:cNvSpPr>
            <a:spLocks noChangeArrowheads="1"/>
          </p:cNvSpPr>
          <p:nvPr/>
        </p:nvSpPr>
        <p:spPr bwMode="auto">
          <a:xfrm>
            <a:off x="4857750" y="4643438"/>
            <a:ext cx="71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7200" b="1">
                <a:cs typeface="Times New Roman" pitchFamily="18" charset="0"/>
              </a:rPr>
              <a:t>=</a:t>
            </a:r>
          </a:p>
        </p:txBody>
      </p:sp>
      <p:sp>
        <p:nvSpPr>
          <p:cNvPr id="29711" name="Прямоугольник 28"/>
          <p:cNvSpPr>
            <a:spLocks noChangeArrowheads="1"/>
          </p:cNvSpPr>
          <p:nvPr/>
        </p:nvSpPr>
        <p:spPr bwMode="auto">
          <a:xfrm>
            <a:off x="4857750" y="5643563"/>
            <a:ext cx="714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7200" b="1">
                <a:cs typeface="Times New Roman" pitchFamily="18" charset="0"/>
              </a:rPr>
              <a:t>=</a:t>
            </a:r>
          </a:p>
        </p:txBody>
      </p:sp>
      <p:sp>
        <p:nvSpPr>
          <p:cNvPr id="29712" name="Прямоугольник 29"/>
          <p:cNvSpPr>
            <a:spLocks noChangeArrowheads="1"/>
          </p:cNvSpPr>
          <p:nvPr/>
        </p:nvSpPr>
        <p:spPr bwMode="auto">
          <a:xfrm>
            <a:off x="2286000" y="4500563"/>
            <a:ext cx="714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8000" b="1">
                <a:cs typeface="Times New Roman" pitchFamily="18" charset="0"/>
              </a:rPr>
              <a:t>-</a:t>
            </a:r>
          </a:p>
        </p:txBody>
      </p:sp>
      <p:pic>
        <p:nvPicPr>
          <p:cNvPr id="29713" name="Picture 2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2713" y="2357438"/>
            <a:ext cx="2332037" cy="176212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9714" name="Picture 25" descr="ÐÐ°ÑÑÐ¸Ð½ÐºÐ¸ Ð¿Ð¾ Ð·Ð°Ð¿ÑÐ¾ÑÑ ÐºÐ°ÑÑÐ¸Ð½ÐºÐ¸ Ð¿Ð¾Ð»ÑÑÐµÐ½Ð¸Ðµ Ð´ÐµÐ½ÐµÐ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3" y="2357438"/>
            <a:ext cx="3200400" cy="15684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42938" y="1714500"/>
            <a:ext cx="3857625" cy="785813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3125" y="3857625"/>
            <a:ext cx="4929188" cy="390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ctr">
              <a:tabLst>
                <a:tab pos="6719888" algn="l"/>
                <a:tab pos="6908800" algn="l"/>
              </a:tabLst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3" y="1714500"/>
            <a:ext cx="3857625" cy="785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00250" y="4286250"/>
            <a:ext cx="1133475" cy="428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«минус»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9" name="Прямоугольник 29"/>
          <p:cNvSpPr>
            <a:spLocks noChangeArrowheads="1"/>
          </p:cNvSpPr>
          <p:nvPr/>
        </p:nvSpPr>
        <p:spPr bwMode="auto">
          <a:xfrm>
            <a:off x="2286000" y="5534025"/>
            <a:ext cx="714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1">
              <a:tabLst>
                <a:tab pos="6719888" algn="l"/>
                <a:tab pos="6908800" algn="l"/>
              </a:tabLst>
            </a:pPr>
            <a:r>
              <a:rPr lang="ru-RU" sz="8000" b="1"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643702" y="2428868"/>
            <a:ext cx="129381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тыс. рублей</a:t>
            </a:r>
          </a:p>
        </p:txBody>
      </p:sp>
      <p:pic>
        <p:nvPicPr>
          <p:cNvPr id="9222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85728"/>
            <a:ext cx="6929486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Образование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71612"/>
            <a:ext cx="3839296" cy="313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18" name="Object 3"/>
          <p:cNvGraphicFramePr>
            <a:graphicFrameLocks noGrp="1" noChangeAspect="1"/>
          </p:cNvGraphicFramePr>
          <p:nvPr/>
        </p:nvGraphicFramePr>
        <p:xfrm>
          <a:off x="1008063" y="3006726"/>
          <a:ext cx="6992961" cy="2452616"/>
        </p:xfrm>
        <a:graphic>
          <a:graphicData uri="http://schemas.openxmlformats.org/presentationml/2006/ole">
            <p:oleObj spid="_x0000_s9218" name="Worksheet" r:id="rId6" imgW="4857856" imgH="171461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42910" y="1071563"/>
            <a:ext cx="5286412" cy="135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b="1" dirty="0"/>
              <a:t>В городе-курорте Железноводске Ставропольского края действует 14 дошкольных образовательных учреждений - детских садов, в которых обучается 2 </a:t>
            </a:r>
            <a:r>
              <a:rPr lang="ru-RU" sz="1400" b="1" dirty="0" smtClean="0"/>
              <a:t>611 </a:t>
            </a:r>
            <a:r>
              <a:rPr lang="ru-RU" sz="1400" b="1" dirty="0"/>
              <a:t>детей.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643314"/>
          <a:ext cx="8286750" cy="2857517"/>
        </p:xfrm>
        <a:graphic>
          <a:graphicData uri="http://schemas.openxmlformats.org/drawingml/2006/table">
            <a:tbl>
              <a:tblPr/>
              <a:tblGrid>
                <a:gridCol w="1809750"/>
                <a:gridCol w="879475"/>
                <a:gridCol w="811213"/>
                <a:gridCol w="928687"/>
                <a:gridCol w="1357313"/>
                <a:gridCol w="1274762"/>
                <a:gridCol w="1225550"/>
              </a:tblGrid>
              <a:tr h="874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учреждений общего и дополнительного образования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latin typeface="RobotoLigh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2016/2017 учебный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2017/2018 учебный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2018/2019 учебный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2016/2017 учебный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2017/2018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2018/2019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4373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школы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4 749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4 870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4 986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6560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дополнительного образования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1 392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1 360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1 420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2334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6 141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6 230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6 406 чел.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4817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857356" y="214290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Дошкольное образование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00166" y="2786058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Общее и дополнительное образование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Ð¢ÑÐ¸ Ð¾ÑÐ½Ð¾Ð²Ð½ÑÐµ Ð¾ÑÐ¸Ð±ÐºÐ¸, ÐºÐ¾ÑÐ¾ÑÑÐµ ÑÐ¾Ð´Ð¸ÑÐµÐ»Ð¸ ÑÐ¾Ð²ÐµÑÑÐ°ÑÑ Ð²Ð¾ Ð²ÑÐµÐ¼Ñ Ð°Ð´Ð°Ð¿ÑÐ°ÑÐ¸Ð¾Ð½Ð½Ð¾Ð³Ð¾ Ð¿ÐµÑÐ¸Ð¾Ð´Ð° Ð´ÐµÑÐµÐ¹ Ð² Ð´ÐµÑÑÐºÐ¾Ð¼ ÑÐ°Ð´Ñ (Ð§Ð°ÑÑÑ 2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4107" y="928670"/>
            <a:ext cx="2939893" cy="17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85750" y="1428750"/>
            <a:ext cx="8572500" cy="7143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/>
            <a:r>
              <a:rPr lang="ru-RU" sz="1400" b="1" dirty="0">
                <a:solidFill>
                  <a:schemeClr val="bg1"/>
                </a:solidFill>
              </a:rPr>
              <a:t>Сеть отрасли культуры и кинематографии в городе-курорте Железноводске Ставропольского края составляют 3 муниципальных учреждения, в том числе: библиотека, Пушкинская галерея, Городской Дворец культуры.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3571876"/>
          <a:ext cx="8143875" cy="2867343"/>
        </p:xfrm>
        <a:graphic>
          <a:graphicData uri="http://schemas.openxmlformats.org/drawingml/2006/table">
            <a:tbl>
              <a:tblPr/>
              <a:tblGrid>
                <a:gridCol w="858838"/>
                <a:gridCol w="1998662"/>
                <a:gridCol w="1143000"/>
                <a:gridCol w="1152525"/>
                <a:gridCol w="990600"/>
                <a:gridCol w="1000125"/>
                <a:gridCol w="1000125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(тыс. рублей)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62 032,24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365 547,15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100 115,50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51 213,04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50 908,22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56 828,55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360 137,94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53 464,14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46 092,93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45 821,80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08 04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5 203,69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5 409,21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46 651 ,36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5 086,42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5 086,42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38000">
                          <a:srgbClr val="729459">
                            <a:alpha val="7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1714480" y="2643182"/>
            <a:ext cx="5697538" cy="3381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Структура расходов бюджета по культуре в 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2017-2021 </a:t>
            </a: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915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714480" y="214290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500562" y="3143248"/>
            <a:ext cx="1293813" cy="244475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graphicFrame>
        <p:nvGraphicFramePr>
          <p:cNvPr id="10242" name="Object 12"/>
          <p:cNvGraphicFramePr>
            <a:graphicFrameLocks noGrp="1" noChangeAspect="1"/>
          </p:cNvGraphicFramePr>
          <p:nvPr/>
        </p:nvGraphicFramePr>
        <p:xfrm>
          <a:off x="-785850" y="2470331"/>
          <a:ext cx="7377135" cy="4387669"/>
        </p:xfrm>
        <a:graphic>
          <a:graphicData uri="http://schemas.openxmlformats.org/presentationml/2006/ole">
            <p:oleObj spid="_x0000_s10242" name="Worksheet" r:id="rId4" imgW="6010234" imgH="3267006" progId="Excel.Sheet.8">
              <p:embed/>
            </p:oleObj>
          </a:graphicData>
        </a:graphic>
      </p:graphicFrame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57188" y="1142984"/>
            <a:ext cx="8572500" cy="78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/>
            <a:r>
              <a:rPr lang="ru-RU" sz="1400" b="1" dirty="0"/>
              <a:t>Увеличение </a:t>
            </a:r>
            <a:r>
              <a:rPr lang="ru-RU" sz="1400" b="1" dirty="0" smtClean="0"/>
              <a:t>расходов по отрасли </a:t>
            </a:r>
            <a:r>
              <a:rPr lang="ru-RU" sz="1400" b="1" dirty="0"/>
              <a:t>в </a:t>
            </a:r>
            <a:r>
              <a:rPr lang="ru-RU" sz="1400" b="1" dirty="0" smtClean="0"/>
              <a:t>2018 </a:t>
            </a:r>
            <a:r>
              <a:rPr lang="ru-RU" sz="1400" b="1" dirty="0"/>
              <a:t>году обусловлено выделением средств на </a:t>
            </a:r>
            <a:r>
              <a:rPr lang="ru-RU" sz="1400" b="1" dirty="0" smtClean="0"/>
              <a:t>капитальный ремонт и укрепление материально-технической базы муниципального учреждения Городской Дворец культуры города-курорта Железноводска.</a:t>
            </a:r>
            <a:endParaRPr lang="ru-RU" sz="1400" b="1" dirty="0"/>
          </a:p>
        </p:txBody>
      </p:sp>
      <p:pic>
        <p:nvPicPr>
          <p:cNvPr id="1024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14290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«Культура»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http://zh-gdk.stv.muzkult.ru/img/upload/2784/image_image_46006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143512"/>
            <a:ext cx="300036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zh-gdk.stv.muzkult.ru/img/upload/2784/image_image_460062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9610" y="1857364"/>
            <a:ext cx="3134390" cy="20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7429500" y="2000250"/>
            <a:ext cx="1293813" cy="276999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i="1" dirty="0"/>
              <a:t>рублей</a:t>
            </a:r>
          </a:p>
        </p:txBody>
      </p:sp>
      <p:pic>
        <p:nvPicPr>
          <p:cNvPr id="1127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7" name="Object 3"/>
          <p:cNvGraphicFramePr>
            <a:graphicFrameLocks noGrp="1" noChangeAspect="1"/>
          </p:cNvGraphicFramePr>
          <p:nvPr/>
        </p:nvGraphicFramePr>
        <p:xfrm>
          <a:off x="500034" y="2428868"/>
          <a:ext cx="7686675" cy="2990850"/>
        </p:xfrm>
        <a:graphic>
          <a:graphicData uri="http://schemas.openxmlformats.org/presentationml/2006/ole">
            <p:oleObj spid="_x0000_s11267" name="Worksheet" r:id="rId5" imgW="6248321" imgH="2276350" progId="Excel.Sheet.8">
              <p:embed/>
            </p:oleObj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714480" y="285728"/>
            <a:ext cx="6929486" cy="78581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ÐÐ²Ð¾ÑÐµÑ ÐÑÐ»ÑÑÑÑÑ ÐÐµÐ»ÐµÐ·Ð½Ð¾Ð²Ð¾Ð´ÑÐº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357826"/>
            <a:ext cx="678661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857364"/>
          <a:ext cx="8143875" cy="3515951"/>
        </p:xfrm>
        <a:graphic>
          <a:graphicData uri="http://schemas.openxmlformats.org/drawingml/2006/table">
            <a:tbl>
              <a:tblPr/>
              <a:tblGrid>
                <a:gridCol w="858838"/>
                <a:gridCol w="1998662"/>
                <a:gridCol w="1143000"/>
                <a:gridCol w="1152525"/>
                <a:gridCol w="990600"/>
                <a:gridCol w="1000125"/>
                <a:gridCol w="1000125"/>
              </a:tblGrid>
              <a:tr h="5471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(тыс. рублей)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8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34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267 224,76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252 058,10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298 986,15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282 151,35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283 209,77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547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204 723,35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198 088,94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204 081,04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184 835,53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182 737,93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547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10 04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49 132,37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39 823,70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80 900,61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83 341,21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86 487,78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  <a:tr h="707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10 06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13 369,04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14 145,46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14 004,50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13 974,61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13 984,05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29459"/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50229" name="Rectangle 1"/>
          <p:cNvSpPr>
            <a:spLocks noChangeArrowheads="1"/>
          </p:cNvSpPr>
          <p:nvPr/>
        </p:nvSpPr>
        <p:spPr bwMode="auto">
          <a:xfrm>
            <a:off x="857224" y="1214422"/>
            <a:ext cx="7548563" cy="3381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Структура расходов бюджета города по социальной политике в </a:t>
            </a:r>
            <a:r>
              <a:rPr lang="ru-RU" sz="1600" b="1" dirty="0" smtClean="0">
                <a:solidFill>
                  <a:schemeClr val="bg1"/>
                </a:solidFill>
                <a:cs typeface="Times New Roman" pitchFamily="18" charset="0"/>
              </a:rPr>
              <a:t>2017-2021 </a:t>
            </a: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годах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023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714480" y="357166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ÐÐ°ÐºÐµÑ Ð·Ð°ÐºÐ¾Ð½Ð¾Ð´Ð°ÑÐµÐ»ÑÐ½ÑÑ Ð¿ÑÐµÐ´Ð»Ð¾Ð¶ÐµÐ½Ð¸Ð¹ â  ÐÐ»ÑÑÐµÑÐ½Ð°ÑÐ¸Ð²Ð° ÐÐµÐºÑÐµÑÑ Ð¿ÑÐµÐ·Ð¸Ð´ÐµÐ½ÑÐ° â3  Â«Ð Ð¿ÑÐµÐ´ÑÐ¿ÑÐµÐ¶Ð´ÐµÐ½Ð¸Ð¸ ÑÐ¾ÑÐ¸Ð°Ð»ÑÐ½Ð¾Ð³Ð¾ Ð¸Ð¶Ð´Ð¸Ð²ÐµÐ½ÑÐµÑÑÐ²Ð°Â» Ð¾Ñ 02.04.2015Ð³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401631"/>
            <a:ext cx="3143240" cy="145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12290" name="Object 12"/>
          <p:cNvGraphicFramePr>
            <a:graphicFrameLocks noGrp="1" noChangeAspect="1"/>
          </p:cNvGraphicFramePr>
          <p:nvPr/>
        </p:nvGraphicFramePr>
        <p:xfrm>
          <a:off x="0" y="2578100"/>
          <a:ext cx="6146800" cy="4114800"/>
        </p:xfrm>
        <a:graphic>
          <a:graphicData uri="http://schemas.openxmlformats.org/presentationml/2006/ole">
            <p:oleObj spid="_x0000_s12290" name="Worksheet" r:id="rId4" imgW="4952875" imgH="3314784" progId="Excel.Sheet.8">
              <p:embed/>
            </p:oleObj>
          </a:graphicData>
        </a:graphic>
      </p:graphicFrame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500562" y="2500306"/>
            <a:ext cx="1293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млн. рублей</a:t>
            </a: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214282" y="1000108"/>
            <a:ext cx="8715406" cy="1285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076325" algn="just"/>
            <a:r>
              <a:rPr lang="ru-RU" sz="1400" b="1" dirty="0"/>
              <a:t>Уменьшение расходов на социальную политику в </a:t>
            </a:r>
            <a:r>
              <a:rPr lang="ru-RU" sz="1400" b="1" dirty="0" smtClean="0"/>
              <a:t>2018-м </a:t>
            </a:r>
            <a:r>
              <a:rPr lang="ru-RU" sz="1400" b="1" dirty="0"/>
              <a:t>году обусловлено снижением объема поступающих средств из федерального, краевого и местного бюджетов на обеспечение жильем молодых семей, на оплату </a:t>
            </a:r>
            <a:r>
              <a:rPr lang="ru-RU" sz="1400" b="1" dirty="0" smtClean="0"/>
              <a:t>жилищно-куммунальных </a:t>
            </a:r>
            <a:r>
              <a:rPr lang="ru-RU" sz="1400" b="1" dirty="0"/>
              <a:t>услуг отдельным категориям граждан, на социальную поддержку ветеранов труда и тружеников тыла, на пособия семьям, имеющим детей-инвалидов, на выплату пособий на ребенка, а также исключением субсидий предприятиям, предоставляющим бесплатно хлеб и молоко отдельным категориям граждан.</a:t>
            </a: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6072198" y="2285992"/>
            <a:ext cx="2786062" cy="414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b="1" dirty="0"/>
              <a:t>Увеличение расходов в </a:t>
            </a:r>
            <a:r>
              <a:rPr lang="ru-RU" sz="1400" b="1" dirty="0" smtClean="0"/>
              <a:t>2019-2021-х </a:t>
            </a:r>
            <a:r>
              <a:rPr lang="ru-RU" sz="1400" b="1" dirty="0"/>
              <a:t>годах обусловлено увеличением запланированных краевых средств на оплату жилищно-куммунальных услуг отдельным категориям граждан, на социальную поддержку ветеранов Ставропольского края, на денежную выплату лицам, награжденным нагрудным знаком  «Почетный донор России», на оплату жилого помещения и коммунальных услуг, на выплаты на случай временной нетрудоспособности и в связи с материнством, на компенсации многодетным семьям на ребенка до 18 лет.</a:t>
            </a:r>
          </a:p>
        </p:txBody>
      </p:sp>
      <p:pic>
        <p:nvPicPr>
          <p:cNvPr id="1229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571604" y="142852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Раздел «Социальная политика»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072313" y="1714488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тыс. </a:t>
            </a:r>
            <a:r>
              <a:rPr lang="ru-RU" sz="1800" b="1" i="1" dirty="0"/>
              <a:t>рублей</a:t>
            </a:r>
          </a:p>
        </p:txBody>
      </p:sp>
      <p:pic>
        <p:nvPicPr>
          <p:cNvPr id="1331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00166" y="285728"/>
            <a:ext cx="6929486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Социальную политику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/>
        </p:nvGraphicFramePr>
        <p:xfrm>
          <a:off x="571500" y="2146300"/>
          <a:ext cx="7632700" cy="2654300"/>
        </p:xfrm>
        <a:graphic>
          <a:graphicData uri="http://schemas.openxmlformats.org/presentationml/2006/ole">
            <p:oleObj spid="_x0000_s13316" name="Worksheet" r:id="rId5" imgW="6153032" imgH="2143003" progId="Excel.Sheet.8">
              <p:embed/>
            </p:oleObj>
          </a:graphicData>
        </a:graphic>
      </p:graphicFrame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5214950"/>
            <a:ext cx="4857784" cy="16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441398"/>
          <a:ext cx="8643938" cy="2845122"/>
        </p:xfrm>
        <a:graphic>
          <a:graphicData uri="http://schemas.openxmlformats.org/drawingml/2006/table">
            <a:tbl>
              <a:tblPr/>
              <a:tblGrid>
                <a:gridCol w="2857500"/>
                <a:gridCol w="1071563"/>
                <a:gridCol w="857250"/>
                <a:gridCol w="1000125"/>
                <a:gridCol w="857250"/>
                <a:gridCol w="1071562"/>
                <a:gridCol w="928688"/>
              </a:tblGrid>
              <a:tr h="9465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тыс.руб.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</a:tr>
              <a:tr h="1006622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доплата к пенсии гражданам, ставшим инвалидами при исполнении служебных обязанностей в районах боевых действий;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769,36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769,36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769,36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 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2769A"/>
                        </a:gs>
                        <a:gs pos="50000">
                          <a:srgbClr val="79ABDD"/>
                        </a:gs>
                        <a:gs pos="100000">
                          <a:srgbClr val="91CCFF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89" y="1571612"/>
            <a:ext cx="650082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/>
              <a:t>Поддержка инвалидов</a:t>
            </a:r>
          </a:p>
          <a:p>
            <a:pPr indent="444500">
              <a:defRPr/>
            </a:pPr>
            <a:r>
              <a:rPr lang="ru-RU" sz="1600" dirty="0"/>
              <a:t>На предоставление мер социальной поддержки, социальное обеспечение инвалидов в </a:t>
            </a:r>
            <a:r>
              <a:rPr lang="ru-RU" sz="1600" dirty="0" smtClean="0"/>
              <a:t>2019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2020-2021 гг.</a:t>
            </a:r>
            <a:endParaRPr lang="ru-RU" sz="1600" dirty="0"/>
          </a:p>
        </p:txBody>
      </p:sp>
      <p:pic>
        <p:nvPicPr>
          <p:cNvPr id="5124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расходах с учетом интересов целевых групп в социально-культурной сфере города-курорта Железноводска Ставропольского края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https://school28sp.ru/wp-content/uploads/2016/03/petropavl_rda.nsf-docs-475011486BDAEB87C2257ACB00413AFD-file-invali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357298"/>
            <a:ext cx="18573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071546"/>
            <a:ext cx="8429625" cy="7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dirty="0" smtClean="0"/>
              <a:t>На </a:t>
            </a:r>
            <a:r>
              <a:rPr lang="ru-RU" sz="1600" dirty="0"/>
              <a:t>предоставление мер социальной поддержки, социальное обеспечение отдельных категорий граждан ( ветеранов, пенсионеров и других категорий населения ) в </a:t>
            </a:r>
            <a:r>
              <a:rPr lang="ru-RU" sz="1600" dirty="0" smtClean="0"/>
              <a:t>2019 </a:t>
            </a:r>
            <a:r>
              <a:rPr lang="ru-RU" sz="1600" dirty="0"/>
              <a:t>году и плановый период </a:t>
            </a:r>
            <a:r>
              <a:rPr lang="ru-RU" sz="1600" dirty="0" smtClean="0"/>
              <a:t>2020-2021 годах.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866084"/>
          <a:ext cx="8358188" cy="4754880"/>
        </p:xfrm>
        <a:graphic>
          <a:graphicData uri="http://schemas.openxmlformats.org/drawingml/2006/table">
            <a:tbl>
              <a:tblPr/>
              <a:tblGrid>
                <a:gridCol w="2441575"/>
                <a:gridCol w="1536700"/>
                <a:gridCol w="922338"/>
                <a:gridCol w="922337"/>
                <a:gridCol w="844550"/>
                <a:gridCol w="846138"/>
                <a:gridCol w="844550"/>
              </a:tblGrid>
              <a:tr h="1802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356363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и труженикам тыла;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3218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месяц 1486,36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58364,38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57494,31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56624,24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ветеранам труда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2182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1486,36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38579,45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37042,93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35561,96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реабилитированным лицам и лицам, признанным пострадавшими от политических репрессий;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1486,36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1666,10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1610,55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1555,03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534544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семьям погибших ветеранов боевых действий;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769,36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76,66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76,66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76,66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712726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социальная помощь малоимущим семьям и малоимущим одиноко проживающим гражданам;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 человек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1141,05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1141,05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1141,05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5229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357290" y="142852"/>
            <a:ext cx="7072362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2019 год и плановый период 2020-2021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pic>
        <p:nvPicPr>
          <p:cNvPr id="3072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38" y="5715000"/>
            <a:ext cx="5572125" cy="8191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Муниципальный долг</a:t>
            </a:r>
            <a:r>
              <a:rPr lang="ru-RU" sz="1400" b="1" dirty="0">
                <a:solidFill>
                  <a:schemeClr val="tx1"/>
                </a:solidFill>
              </a:rPr>
              <a:t> – обязательства, возникающие из муниципальных заимствований, принятые на себя муниципальным образованием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50" y="1071563"/>
            <a:ext cx="7929563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Межбюджетные трансферты</a:t>
            </a:r>
            <a:r>
              <a:rPr lang="ru-RU" sz="1400" b="1" dirty="0">
                <a:solidFill>
                  <a:schemeClr val="tx1"/>
                </a:solidFill>
              </a:rPr>
              <a:t> – средства предоставляемые одним бюджетом бюджетной системы Российской Федерации другому бюджету бюджетной системы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3" y="2000250"/>
            <a:ext cx="2000250" cy="2428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Дотации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75" y="2000250"/>
            <a:ext cx="2928938" cy="33575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u="sng" dirty="0">
                <a:solidFill>
                  <a:schemeClr val="tx1"/>
                </a:solidFill>
              </a:rPr>
              <a:t>Субвенции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субъекта Российской Федерации, переданных для осуществления органам местного самоуправления в установленном порядке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2000250"/>
            <a:ext cx="2857500" cy="2643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Субсидии</a:t>
            </a:r>
            <a:r>
              <a:rPr lang="ru-RU" sz="1400" b="1" dirty="0">
                <a:solidFill>
                  <a:schemeClr val="tx1"/>
                </a:solidFill>
              </a:rPr>
              <a:t> – межбюджетные трансферты, предоставляемые местному бюджету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803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214565"/>
          <a:ext cx="8501063" cy="4357707"/>
        </p:xfrm>
        <a:graphic>
          <a:graphicData uri="http://schemas.openxmlformats.org/drawingml/2006/table">
            <a:tbl>
              <a:tblPr/>
              <a:tblGrid>
                <a:gridCol w="2482850"/>
                <a:gridCol w="1562100"/>
                <a:gridCol w="939800"/>
                <a:gridCol w="938213"/>
                <a:gridCol w="858837"/>
                <a:gridCol w="860425"/>
                <a:gridCol w="858838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785807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расходов по оплате жилищно-коммунальных услуг отдельным категориям граждан;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3026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22029,8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22930,7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23740,2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1174765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компенсация расходов на уплату взноса на капитальный ремонт общего имущества  в многоквартирном доме отдельным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 человека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959,31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1031,64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1021,01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Ежегодная денежная выплата лицам, награжденным знаком «Почетный донор СССР», «Почетный донор России».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12373,0 руб.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2817,80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3086,20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3209,60</a:t>
                      </a:r>
                    </a:p>
                  </a:txBody>
                  <a:tcPr marL="43115" marR="4311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285860"/>
            <a:ext cx="84296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( ветеранов, пенсионеров и других категорий населения ) в </a:t>
            </a:r>
            <a:r>
              <a:rPr lang="ru-RU" sz="1600" b="1" dirty="0" smtClean="0"/>
              <a:t>2019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2020-2021 годах.</a:t>
            </a:r>
            <a:endParaRPr lang="ru-RU" sz="1400" b="1" dirty="0"/>
          </a:p>
        </p:txBody>
      </p:sp>
      <p:pic>
        <p:nvPicPr>
          <p:cNvPr id="5329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142852"/>
            <a:ext cx="7072362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2019 год и плановый период 2020-2021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500306"/>
          <a:ext cx="8286750" cy="2883218"/>
        </p:xfrm>
        <a:graphic>
          <a:graphicData uri="http://schemas.openxmlformats.org/drawingml/2006/table">
            <a:tbl>
              <a:tblPr/>
              <a:tblGrid>
                <a:gridCol w="3071812"/>
                <a:gridCol w="1000125"/>
                <a:gridCol w="785813"/>
                <a:gridCol w="857250"/>
                <a:gridCol w="785812"/>
                <a:gridCol w="857250"/>
                <a:gridCol w="928688"/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субсидии на оплату жилого помещения и 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1690 человек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48326,90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51202,80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51399,0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  <a:tr h="132715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ежегодной денежной компенсации многодетным семьям  на каждого из детей не старше 18-ти лет, обучающихся в общеобразовательных организациях, на приобретение комплекта школьной одежды, спортивной одежды и обуви и школьных принадлежностей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8633" marR="386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 заявителей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591,52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591,52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591,52</a:t>
                      </a:r>
                    </a:p>
                  </a:txBody>
                  <a:tcPr marL="38633" marR="386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19473"/>
                        </a:gs>
                        <a:gs pos="50000">
                          <a:srgbClr val="BBD5A6"/>
                        </a:gs>
                        <a:gs pos="100000">
                          <a:srgbClr val="DFFEC6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428736"/>
            <a:ext cx="8429625" cy="7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поддержки, социальное обеспечение отдельных категорий граждан ( ветеранов, пенсионеров и других категорий населения ) в </a:t>
            </a:r>
            <a:r>
              <a:rPr lang="ru-RU" sz="1600" b="1" dirty="0" smtClean="0"/>
              <a:t>2019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2020-2021 годах.</a:t>
            </a:r>
            <a:endParaRPr lang="ru-RU" sz="1400" b="1" dirty="0"/>
          </a:p>
        </p:txBody>
      </p:sp>
      <p:pic>
        <p:nvPicPr>
          <p:cNvPr id="5433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428728" y="214290"/>
            <a:ext cx="7072362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отдельных категорий  граждан на 2019 год и плановый период 2020-2021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874542"/>
          <a:ext cx="8429625" cy="4840606"/>
        </p:xfrm>
        <a:graphic>
          <a:graphicData uri="http://schemas.openxmlformats.org/drawingml/2006/table">
            <a:tbl>
              <a:tblPr/>
              <a:tblGrid>
                <a:gridCol w="2928937"/>
                <a:gridCol w="1143000"/>
                <a:gridCol w="785813"/>
                <a:gridCol w="1071562"/>
                <a:gridCol w="785813"/>
                <a:gridCol w="1000125"/>
                <a:gridCol w="714375"/>
              </a:tblGrid>
              <a:tr h="2555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ежемесячного пособия на ребенка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 человек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16278,93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16268,40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16268,40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выплата многодетным семьям;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 человека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в месяц 316,50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7707,26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8633,77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9670,96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ежегодного социального пособия на проезд учащимся (студентам)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582,55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нуждающимся в поддержке семьям, назначаемая в случае рождения в них после 31 декабря 2012 года третьего ребенка или последующих детей до достижения ребенком возраста трех лет;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месяц 7725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19861,4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20376,14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21086,02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пособия по уходу за ребенком до достижения им возраста полутора лет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2908,62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5817,24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20292,4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21193,3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22002,8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pic>
        <p:nvPicPr>
          <p:cNvPr id="5536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§Ð°ÑÑÐ½ÑÐ¹ Ð´ÐµÑÑÐºÐ¸Ð¹ ÑÐ°Ð´Ð¸Ðº Ð¿ÑÐ¸Ð³Ð»Ð°ÑÐ°ÐµÑ Ð½Ð° ÑÐ°Ð±Ð¾ÑÑ Ð²Ð¾ÑÐ¿Ð¸ÑÐ°ÑÐµÐ»ÐµÐ¹ Ð¸ Ð½ÑÐ½Ñ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0"/>
            <a:ext cx="164304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71538" y="142852"/>
            <a:ext cx="6357982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2019 год и плановый период 2020-2021 годы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9" y="1285861"/>
            <a:ext cx="700092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>
              <a:defRPr/>
            </a:pPr>
            <a:r>
              <a:rPr lang="ru-RU" sz="1600" b="1" dirty="0" smtClean="0"/>
              <a:t>На </a:t>
            </a:r>
            <a:r>
              <a:rPr lang="ru-RU" sz="1600" b="1" dirty="0"/>
              <a:t>предоставление мер социальной </a:t>
            </a:r>
            <a:r>
              <a:rPr lang="ru-RU" sz="1600" b="1" dirty="0" smtClean="0"/>
              <a:t>поддержки семьям с детьми </a:t>
            </a:r>
            <a:r>
              <a:rPr lang="ru-RU" sz="1600" b="1" dirty="0"/>
              <a:t>в </a:t>
            </a:r>
            <a:r>
              <a:rPr lang="ru-RU" sz="1600" b="1" dirty="0" smtClean="0"/>
              <a:t>2019 </a:t>
            </a:r>
            <a:r>
              <a:rPr lang="ru-RU" sz="1600" b="1" dirty="0"/>
              <a:t>году и плановый период </a:t>
            </a:r>
            <a:r>
              <a:rPr lang="ru-RU" sz="1600" b="1" dirty="0" smtClean="0"/>
              <a:t>2020-2021 годах.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pic>
        <p:nvPicPr>
          <p:cNvPr id="5637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gazpromviet.com/images/sot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214422"/>
            <a:ext cx="22145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55" y="3086440"/>
          <a:ext cx="8501063" cy="3557270"/>
        </p:xfrm>
        <a:graphic>
          <a:graphicData uri="http://schemas.openxmlformats.org/drawingml/2006/table">
            <a:tbl>
              <a:tblPr/>
              <a:tblGrid>
                <a:gridCol w="2786063"/>
                <a:gridCol w="1357312"/>
                <a:gridCol w="714375"/>
                <a:gridCol w="928688"/>
                <a:gridCol w="820737"/>
                <a:gridCol w="947738"/>
                <a:gridCol w="946150"/>
              </a:tblGrid>
              <a:tr h="222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получате-лей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рождении ребенка лицам, не подлежащим обязательному социальному страхованию на случай временной нетрудоспособности и в связи с материнством;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разовая выплата 15512,65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1737,4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1737,4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1737,4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Выплате денежных средств на содержание ребенка опекуну (попечителю);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в месяц 5455,0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2674,04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3815,66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3815,66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единовременных пособий усыновителям.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8021" marR="4802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чел. разовая выплата150,0 тыс. руб.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427,50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427,50</a:t>
                      </a:r>
                    </a:p>
                  </a:txBody>
                  <a:tcPr marL="48021" marR="480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77474"/>
                        </a:gs>
                        <a:gs pos="50000">
                          <a:srgbClr val="DAA8A8"/>
                        </a:gs>
                        <a:gs pos="100000">
                          <a:srgbClr val="FFC8C8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14414" y="142852"/>
            <a:ext cx="6357982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Поддержка материнства и детства на 2019 год и плановый период 2020-2021 годы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285720" y="1285860"/>
            <a:ext cx="8572500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>
              <a:defRPr/>
            </a:pPr>
            <a:r>
              <a:rPr lang="ru-RU" sz="1600" b="1" dirty="0"/>
              <a:t>Отрасль физической культуры и спорта в городе-курорте Железноводске Ставропольского края представляет спортивно-оздоровительный комплекс МБУ «Железноводск».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3500438"/>
          <a:ext cx="8143875" cy="3068956"/>
        </p:xfrm>
        <a:graphic>
          <a:graphicData uri="http://schemas.openxmlformats.org/drawingml/2006/table">
            <a:tbl>
              <a:tblPr/>
              <a:tblGrid>
                <a:gridCol w="858838"/>
                <a:gridCol w="2570156"/>
                <a:gridCol w="1071570"/>
                <a:gridCol w="1000132"/>
                <a:gridCol w="857256"/>
                <a:gridCol w="928694"/>
                <a:gridCol w="857229"/>
              </a:tblGrid>
              <a:tr h="495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финансового обеспечения по годам (тыс. рублей)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(факт)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(проект)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238 003,86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26 787,92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68 278,61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16 963,75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13 892,50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9 085,08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24 253,57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66 098,06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14 860,33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11 800,32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625,20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725,20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609,20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604,47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593,23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11 03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226 595,65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1 697,93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1 809,15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1 571,35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1 498,95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1 498,95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44000">
                          <a:srgbClr val="729459">
                            <a:alpha val="42000"/>
                          </a:srgbClr>
                        </a:gs>
                        <a:gs pos="50000">
                          <a:srgbClr val="A6D583"/>
                        </a:gs>
                        <a:gs pos="100000">
                          <a:srgbClr val="C6FD9D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57351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14282" y="2643182"/>
            <a:ext cx="8715436" cy="42862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>
            <a:flatTx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Структура расходов бюджета по физической культуре и спорту в 2017-2021 годах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28625" y="1214438"/>
            <a:ext cx="8429625" cy="1071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algn="just"/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b="1" dirty="0" smtClean="0">
                <a:solidFill>
                  <a:schemeClr val="bg1"/>
                </a:solidFill>
              </a:rPr>
              <a:t>Расходы </a:t>
            </a:r>
            <a:r>
              <a:rPr lang="ru-RU" sz="1400" b="1" dirty="0">
                <a:solidFill>
                  <a:schemeClr val="bg1"/>
                </a:solidFill>
              </a:rPr>
              <a:t>на физическую культуру и спорт </a:t>
            </a:r>
            <a:r>
              <a:rPr lang="ru-RU" sz="1400" b="1" dirty="0" smtClean="0">
                <a:solidFill>
                  <a:schemeClr val="bg1"/>
                </a:solidFill>
              </a:rPr>
              <a:t>в 2017 году в сумме 226 595,65 тыс. руб.  были связаны </a:t>
            </a:r>
            <a:r>
              <a:rPr lang="ru-RU" sz="1400" b="1" dirty="0">
                <a:solidFill>
                  <a:schemeClr val="bg1"/>
                </a:solidFill>
              </a:rPr>
              <a:t>с выделением дополнительных ассигнований на реконструкцию </a:t>
            </a:r>
            <a:r>
              <a:rPr lang="ru-RU" sz="1400" b="1" dirty="0" smtClean="0">
                <a:solidFill>
                  <a:schemeClr val="bg1"/>
                </a:solidFill>
              </a:rPr>
              <a:t>стадионов в г. Железноводске и в пос. Капельница </a:t>
            </a:r>
            <a:r>
              <a:rPr lang="ru-RU" sz="1400" b="1" dirty="0">
                <a:solidFill>
                  <a:schemeClr val="bg1"/>
                </a:solidFill>
              </a:rPr>
              <a:t>в рамках подготовки к чемпионату мира по футболу в 2018 году в Российской </a:t>
            </a:r>
            <a:r>
              <a:rPr lang="ru-RU" sz="1400" b="1" dirty="0" smtClean="0">
                <a:solidFill>
                  <a:schemeClr val="bg1"/>
                </a:solidFill>
              </a:rPr>
              <a:t>Федерации. В 2019 году запланирована реконструкция стадиона в г. Железноводске в сумме 50 000,00 тыс.руб.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/>
        </p:nvGraphicFramePr>
        <p:xfrm>
          <a:off x="-433388" y="2262188"/>
          <a:ext cx="7608888" cy="4246562"/>
        </p:xfrm>
        <a:graphic>
          <a:graphicData uri="http://schemas.openxmlformats.org/presentationml/2006/ole">
            <p:oleObj spid="_x0000_s14338" name="Worksheet" r:id="rId4" imgW="4448086" imgH="2333576" progId="Excel.Sheet.8">
              <p:embed/>
            </p:oleObj>
          </a:graphicData>
        </a:graphic>
      </p:graphicFrame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572000" y="3429000"/>
            <a:ext cx="12938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 dirty="0"/>
              <a:t>млн. рублей</a:t>
            </a:r>
          </a:p>
        </p:txBody>
      </p:sp>
      <p:pic>
        <p:nvPicPr>
          <p:cNvPr id="14342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857356" y="285728"/>
            <a:ext cx="6357982" cy="57150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Раздел «Физическая культура и спорт»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http://www.bockroir.by/wp-content/uploads/2018/06/eea5243384571298834eaf294206ade0-660x33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5226" y="5156178"/>
            <a:ext cx="2898774" cy="17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C:\Users\ZhRev-new\Desktop\123\2c30fc90d8741f0b3d110d96ce3ce658.jpe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087"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7429520" y="1357298"/>
            <a:ext cx="1293813" cy="244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/>
              <a:t>рублей</a:t>
            </a:r>
          </a:p>
        </p:txBody>
      </p:sp>
      <p:pic>
        <p:nvPicPr>
          <p:cNvPr id="15366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43042" y="214290"/>
            <a:ext cx="6929486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 на Физическую культуру в расчете на 1 жителя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635001" y="1714488"/>
          <a:ext cx="7151710" cy="3470045"/>
        </p:xfrm>
        <a:graphic>
          <a:graphicData uri="http://schemas.openxmlformats.org/presentationml/2006/ole">
            <p:oleObj spid="_x0000_s15363" name="Worksheet" r:id="rId5" imgW="6772277" imgH="3286171" progId="Excel.Sheet.8">
              <p:embed/>
            </p:oleObj>
          </a:graphicData>
        </a:graphic>
      </p:graphicFrame>
      <p:pic>
        <p:nvPicPr>
          <p:cNvPr id="11" name="Рисунок 10" descr="http://static.norma.uz/images/139590_e31ae1e3733edd9c1fa8f0942f1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429264"/>
            <a:ext cx="515460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-327025" y="1236663"/>
          <a:ext cx="6756400" cy="5264150"/>
        </p:xfrm>
        <a:graphic>
          <a:graphicData uri="http://schemas.openxmlformats.org/presentationml/2006/ole">
            <p:oleObj spid="_x0000_s171010" r:id="rId4" imgW="6761050" imgH="5261304" progId="Excel.Sheet.8">
              <p:embed/>
            </p:oleObj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900" b="1" dirty="0">
              <a:solidFill>
                <a:srgbClr val="CC3300"/>
              </a:solidFill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-139700" y="1471613"/>
          <a:ext cx="9345613" cy="5549900"/>
        </p:xfrm>
        <a:graphic>
          <a:graphicData uri="http://schemas.openxmlformats.org/presentationml/2006/ole">
            <p:oleObj spid="_x0000_s171011" name="Worksheet" r:id="rId5" imgW="8839214" imgH="5248319" progId="Excel.Sheet.8">
              <p:embed/>
            </p:oleObj>
          </a:graphicData>
        </a:graphic>
      </p:graphicFrame>
      <p:pic>
        <p:nvPicPr>
          <p:cNvPr id="1843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142852"/>
            <a:ext cx="7500990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города-курорта Железноводска                   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Ставропольского края в разрезе муниципальных программ  на 2019 год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-1143040" y="0"/>
            <a:ext cx="84963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CC33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643050"/>
          <a:ext cx="8786874" cy="5137122"/>
        </p:xfrm>
        <a:graphic>
          <a:graphicData uri="http://schemas.openxmlformats.org/drawingml/2006/table">
            <a:tbl>
              <a:tblPr/>
              <a:tblGrid>
                <a:gridCol w="3786214"/>
                <a:gridCol w="785818"/>
                <a:gridCol w="785818"/>
                <a:gridCol w="785818"/>
                <a:gridCol w="571504"/>
                <a:gridCol w="928694"/>
                <a:gridCol w="642942"/>
                <a:gridCol w="500066"/>
              </a:tblGrid>
              <a:tr h="2337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Наименование муниципальной программы 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Отклонение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Отклонение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(+/-)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(+/-) 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4206" marR="4206" marT="4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образования в городе-курорте Железноводске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469971,53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458196,86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-11774,67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453979,79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-4217,07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658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поддержка населения города-курорта Железноводска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270807,33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273818,15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3010,82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274876,56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1058,41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«Управление имуществом города-курорта Железноводска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10368,61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9445,81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-922,80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9105,76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-340,05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225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физической культуры и спорта в городе-курорте Железноводске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68239,01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16926,34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-51312,67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13856,96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-3069,38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градостроительства, строительства и архитектуры в городе-курорте Железноводске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25828,76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5309,99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-20518,77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5118,82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-191,17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города-курорта Железноводска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51179,35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-48936,15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50908,22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-271,13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экономики города-курорта Железноводска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-190,00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22109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жилищно-коммунального хозяйства в городе-курорте Железноводске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93623,16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59758,38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-33864,78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56507,82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-3250,56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72730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транспортной системы и охрана окружающей среды в городе-курорте Железноводске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147873,56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24164,22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-123709,34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30348,32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6184,10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23648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«Создание условий безопасной жизни населения города-курорта Железноводска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7977,01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6873,51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-1103,50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6873,51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02831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«Открытость и эффективность работы администрации города-курорта Железноводска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15462,67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13548,67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-1914,00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12525,89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-1022,78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67117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«Молодежь города-курорта Железноводска Ставропольского края»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809,92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807,73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805,86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24722">
                <a:tc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"Формирование современной городской среды"</a:t>
                      </a:r>
                    </a:p>
                  </a:txBody>
                  <a:tcPr marL="4206" marR="4206" marT="4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170263,16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38430,31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-131832,85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38457,30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69892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направления деятельности</a:t>
                      </a:r>
                    </a:p>
                  </a:txBody>
                  <a:tcPr marL="4206" marR="4206" marT="4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96961,42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90262,05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-6699,37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90472,03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69892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06" marR="4206" marT="4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12 874,27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12874,27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25618,66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12744,39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33711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206" marR="4206" marT="42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1478626,64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1061730,64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-416896,00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1069590,50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7859,86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shade val="30000"/>
                            <a:satMod val="115000"/>
                            <a:alpha val="28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8549" name="Text Box 6"/>
          <p:cNvSpPr txBox="1">
            <a:spLocks noChangeArrowheads="1"/>
          </p:cNvSpPr>
          <p:nvPr/>
        </p:nvSpPr>
        <p:spPr bwMode="auto">
          <a:xfrm>
            <a:off x="7921625" y="1304913"/>
            <a:ext cx="12223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тыс.рублей</a:t>
            </a:r>
          </a:p>
        </p:txBody>
      </p:sp>
      <p:pic>
        <p:nvPicPr>
          <p:cNvPr id="5855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Сведения о планируемых расходах на реализацию муниципальных программ на 2019 год и на плановый период 2020-2021 годов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1428728" y="214290"/>
            <a:ext cx="7429552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Реализация проектов развития территорий,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основанных на местных инициативах в 2019 году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6" name="Object 12"/>
          <p:cNvGraphicFramePr>
            <a:graphicFrameLocks noChangeAspect="1"/>
          </p:cNvGraphicFramePr>
          <p:nvPr/>
        </p:nvGraphicFramePr>
        <p:xfrm>
          <a:off x="0" y="1143000"/>
          <a:ext cx="9372600" cy="5440363"/>
        </p:xfrm>
        <a:graphic>
          <a:graphicData uri="http://schemas.openxmlformats.org/presentationml/2006/ole">
            <p:oleObj spid="_x0000_s155650" name="Worksheet" r:id="rId4" imgW="7038900" imgH="4086225" progId="Excel.Sheet.8">
              <p:embed/>
            </p:oleObj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57158" y="1285860"/>
            <a:ext cx="12938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 smtClean="0"/>
              <a:t>млн. </a:t>
            </a:r>
            <a:r>
              <a:rPr lang="ru-RU" sz="1600" b="1" i="1" dirty="0"/>
              <a:t>рублей</a:t>
            </a:r>
          </a:p>
        </p:txBody>
      </p:sp>
      <p:pic>
        <p:nvPicPr>
          <p:cNvPr id="5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500034" y="5500702"/>
            <a:ext cx="1444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Субсидии </a:t>
            </a:r>
          </a:p>
          <a:p>
            <a:r>
              <a:rPr lang="ru-RU" dirty="0" smtClean="0"/>
              <a:t>из краевого</a:t>
            </a:r>
          </a:p>
          <a:p>
            <a:r>
              <a:rPr lang="ru-RU" dirty="0" smtClean="0"/>
              <a:t>бюджета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928794" y="5500702"/>
            <a:ext cx="1182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Средства</a:t>
            </a:r>
          </a:p>
          <a:p>
            <a:r>
              <a:rPr lang="ru-RU" dirty="0" smtClean="0"/>
              <a:t>местного</a:t>
            </a:r>
          </a:p>
          <a:p>
            <a:r>
              <a:rPr lang="ru-RU" dirty="0" smtClean="0"/>
              <a:t>бюджета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71802" y="5572140"/>
            <a:ext cx="1571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Средства ИП и организаций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286248" y="557214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Средства населения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pic>
        <p:nvPicPr>
          <p:cNvPr id="3174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14414" y="142852"/>
            <a:ext cx="6643734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Гражданин в бюджетном процессе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714500" y="785813"/>
            <a:ext cx="7143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000750" y="785813"/>
            <a:ext cx="642938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642938" y="1428750"/>
            <a:ext cx="2857500" cy="1714500"/>
          </a:xfrm>
          <a:prstGeom prst="downArrowCallout">
            <a:avLst/>
          </a:prstGeom>
          <a:solidFill>
            <a:srgbClr val="B2FC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Налогоплательщик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38" y="3214688"/>
            <a:ext cx="2714625" cy="857250"/>
          </a:xfrm>
          <a:prstGeom prst="roundRect">
            <a:avLst/>
          </a:prstGeom>
          <a:solidFill>
            <a:srgbClr val="B2FC9E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Участвует в </a:t>
            </a:r>
            <a:r>
              <a:rPr lang="ru-RU" sz="1800" b="1" dirty="0"/>
              <a:t>ДОХОДНОЙ </a:t>
            </a:r>
            <a:r>
              <a:rPr lang="ru-RU" sz="1800" dirty="0"/>
              <a:t>части бюджета</a:t>
            </a:r>
          </a:p>
        </p:txBody>
      </p:sp>
      <p:pic>
        <p:nvPicPr>
          <p:cNvPr id="31753" name="Picture 13" descr="ÐÐ½Ð²Ð°Ð»Ð¸Ð´ 3 Ð³ÑÑÐ¿Ð¿Ñ: ÐºÐ°ÐºÐ¸Ðµ Ð»ÑÐ³Ð¾ÑÑ Ð¿Ð¾Ð»Ð°Ð³Ð°ÑÑÑÑ? Ð¡Ð¾ÑÐ¸Ð°Ð»ÑÐ½Ð°Ñ Ð·Ð°ÑÐ¸ÑÐ° Ð¸Ð½Ð²Ð°Ð»Ð¸Ð´Ð¾Ð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1050" y="2357438"/>
            <a:ext cx="18700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3" descr="https://grebnevo-org.ru/wp-content/uploads/2018/07/%D0%B6%D0%BA%D1%85-1-800x4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500688"/>
            <a:ext cx="2214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0" descr="ÐÐµÑÑÐºÐ°Ñ Ð¿Ð¾Ð»Ð¸ÐºÐ»Ð¸Ð½Ð¸ÐºÐ° â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4786313"/>
            <a:ext cx="16573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1938"/>
            <a:ext cx="3694113" cy="2714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57" name="Рисунок 12" descr="http://politrussia.com/upload/iblock/0f6/0f6d234ca5593022b4d956039b6a5a2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0088" y="5143500"/>
            <a:ext cx="2832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Рисунок 21" descr="http://static.norma.uz/images/139590_e31ae1e3733edd9c1fa8f0942f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13" y="2428875"/>
            <a:ext cx="2428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786188" y="3214688"/>
            <a:ext cx="5143500" cy="19288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/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</a:t>
            </a:r>
            <a:r>
              <a:rPr lang="ru-RU" sz="1800" b="1" dirty="0">
                <a:solidFill>
                  <a:schemeClr val="tx1"/>
                </a:solidFill>
              </a:rPr>
              <a:t>РАСХОДНАЯ</a:t>
            </a:r>
            <a:r>
              <a:rPr lang="ru-RU" sz="1800" dirty="0">
                <a:solidFill>
                  <a:schemeClr val="tx1"/>
                </a:solidFill>
              </a:rPr>
              <a:t> часть бюджета</a:t>
            </a:r>
            <a:endParaRPr lang="ru-RU" sz="1800" b="1" dirty="0"/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143500" y="1500188"/>
            <a:ext cx="2357438" cy="1714500"/>
          </a:xfrm>
          <a:prstGeom prst="downArrow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Получатель социальных гарантий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>
            <p:custDataLst>
              <p:tags r:id="rId1"/>
            </p:custDataLst>
          </p:nvPr>
        </p:nvSpPr>
        <p:spPr>
          <a:xfrm>
            <a:off x="488396" y="2032526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>
            <p:custDataLst>
              <p:tags r:id="rId2"/>
            </p:custDataLst>
          </p:nvPr>
        </p:nvSpPr>
        <p:spPr>
          <a:xfrm>
            <a:off x="488397" y="2134737"/>
            <a:ext cx="1895162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b="1" dirty="0" smtClean="0"/>
              <a:t>уличное освещение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>
            <p:custDataLst>
              <p:tags r:id="rId3"/>
            </p:custDataLst>
          </p:nvPr>
        </p:nvSpPr>
        <p:spPr>
          <a:xfrm>
            <a:off x="599919" y="2798705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11,2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>
            <p:custDataLst>
              <p:tags r:id="rId4"/>
            </p:custDataLst>
          </p:nvPr>
        </p:nvSpPr>
        <p:spPr>
          <a:xfrm>
            <a:off x="6516216" y="2035192"/>
            <a:ext cx="2232248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>
            <p:custDataLst>
              <p:tags r:id="rId5"/>
            </p:custDataLst>
          </p:nvPr>
        </p:nvSpPr>
        <p:spPr>
          <a:xfrm>
            <a:off x="6516216" y="2054712"/>
            <a:ext cx="237626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Реализация проектов на местные инициативы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>
            <p:custDataLst>
              <p:tags r:id="rId6"/>
            </p:custDataLst>
          </p:nvPr>
        </p:nvSpPr>
        <p:spPr>
          <a:xfrm>
            <a:off x="6804248" y="277479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10,8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714752"/>
            <a:ext cx="2132039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4752"/>
            <a:ext cx="2088232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содержание  курортной зоны, города и </a:t>
            </a:r>
            <a:r>
              <a:rPr lang="ru-RU" sz="1600" b="1" dirty="0" err="1" smtClean="0"/>
              <a:t>гор.парка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4500570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9,1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2187" y="3643314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824188"/>
            <a:ext cx="1985360" cy="4441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300"/>
              </a:lnSpc>
            </a:pPr>
            <a:r>
              <a:rPr lang="ru-RU" b="1" dirty="0" smtClean="0"/>
              <a:t>Ручная уборка  города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73710" y="4424816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2,8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86330" y="4000504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4000504"/>
            <a:ext cx="1985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мероприятия по благоустройству курортного парка</a:t>
            </a:r>
            <a:endParaRPr lang="ru-RU" sz="16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97853" y="478632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31,6</a:t>
            </a:r>
            <a:endParaRPr lang="ru-RU" b="1" dirty="0"/>
          </a:p>
        </p:txBody>
      </p:sp>
      <p:grpSp>
        <p:nvGrpSpPr>
          <p:cNvPr id="2" name="Группа 8"/>
          <p:cNvGrpSpPr/>
          <p:nvPr/>
        </p:nvGrpSpPr>
        <p:grpSpPr>
          <a:xfrm>
            <a:off x="3538461" y="2637354"/>
            <a:ext cx="1897635" cy="1025447"/>
            <a:chOff x="3280593" y="1837348"/>
            <a:chExt cx="2577739" cy="1392963"/>
          </a:xfrm>
        </p:grpSpPr>
        <p:sp>
          <p:nvSpPr>
            <p:cNvPr id="21" name="Скругленный прямоугольник 20"/>
            <p:cNvSpPr/>
            <p:nvPr>
              <p:custDataLst>
                <p:tags r:id="rId16"/>
              </p:custDataLst>
            </p:nvPr>
          </p:nvSpPr>
          <p:spPr>
            <a:xfrm>
              <a:off x="3280593" y="1837348"/>
              <a:ext cx="2577739" cy="1392963"/>
            </a:xfrm>
            <a:prstGeom prst="roundRect">
              <a:avLst>
                <a:gd name="adj" fmla="val 50000"/>
              </a:avLst>
            </a:prstGeom>
            <a:noFill/>
            <a:ln w="73025">
              <a:solidFill>
                <a:srgbClr val="EEBB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>
              <p:custDataLst>
                <p:tags r:id="rId17"/>
              </p:custDataLst>
            </p:nvPr>
          </p:nvSpPr>
          <p:spPr>
            <a:xfrm>
              <a:off x="3429548" y="1984698"/>
              <a:ext cx="2289676" cy="1102442"/>
            </a:xfrm>
            <a:prstGeom prst="roundRect">
              <a:avLst>
                <a:gd name="adj" fmla="val 50000"/>
              </a:avLst>
            </a:prstGeom>
            <a:solidFill>
              <a:srgbClr val="B2870E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>
              <a:bevelT w="203200" h="2032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8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238,0</a:t>
              </a:r>
              <a:endParaRPr lang="ru-RU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451150" y="3808216"/>
            <a:ext cx="218172" cy="2353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83888" y="2617973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519888" y="3566880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2634548"/>
            <a:ext cx="1080000" cy="16575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400208" y="3566880"/>
            <a:ext cx="1044000" cy="919529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524328" y="1622664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sp>
        <p:nvSpPr>
          <p:cNvPr id="30" name="Скругленный прямоугольник 29"/>
          <p:cNvSpPr/>
          <p:nvPr>
            <p:custDataLst>
              <p:tags r:id="rId7"/>
            </p:custDataLst>
          </p:nvPr>
        </p:nvSpPr>
        <p:spPr>
          <a:xfrm>
            <a:off x="3563888" y="1478648"/>
            <a:ext cx="1895163" cy="1060606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>
            <p:custDataLst>
              <p:tags r:id="rId8"/>
            </p:custDataLst>
          </p:nvPr>
        </p:nvSpPr>
        <p:spPr>
          <a:xfrm>
            <a:off x="2748275" y="5357826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>
            <p:custDataLst>
              <p:tags r:id="rId9"/>
            </p:custDataLst>
          </p:nvPr>
        </p:nvSpPr>
        <p:spPr>
          <a:xfrm>
            <a:off x="4858322" y="5295642"/>
            <a:ext cx="1895163" cy="1276630"/>
          </a:xfrm>
          <a:prstGeom prst="roundRect">
            <a:avLst>
              <a:gd name="adj" fmla="val 22669"/>
            </a:avLst>
          </a:prstGeom>
          <a:solidFill>
            <a:schemeClr val="tx2">
              <a:lumMod val="40000"/>
              <a:lumOff val="60000"/>
            </a:schemeClr>
          </a:solidFill>
          <a:ln w="730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>
            <p:custDataLst>
              <p:tags r:id="rId10"/>
            </p:custDataLst>
          </p:nvPr>
        </p:nvSpPr>
        <p:spPr>
          <a:xfrm>
            <a:off x="3707904" y="2054712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33,1</a:t>
            </a:r>
            <a:endParaRPr lang="ru-RU" b="1" dirty="0"/>
          </a:p>
        </p:txBody>
      </p:sp>
      <p:sp>
        <p:nvSpPr>
          <p:cNvPr id="34" name="Скругленный прямоугольник 33"/>
          <p:cNvSpPr/>
          <p:nvPr>
            <p:custDataLst>
              <p:tags r:id="rId11"/>
            </p:custDataLst>
          </p:nvPr>
        </p:nvSpPr>
        <p:spPr>
          <a:xfrm>
            <a:off x="2850847" y="6159168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105,3</a:t>
            </a:r>
            <a:endParaRPr lang="ru-RU" b="1" dirty="0"/>
          </a:p>
        </p:txBody>
      </p:sp>
      <p:sp>
        <p:nvSpPr>
          <p:cNvPr id="35" name="Скругленный прямоугольник 34"/>
          <p:cNvSpPr/>
          <p:nvPr>
            <p:custDataLst>
              <p:tags r:id="rId12"/>
            </p:custDataLst>
          </p:nvPr>
        </p:nvSpPr>
        <p:spPr>
          <a:xfrm>
            <a:off x="4930330" y="6087730"/>
            <a:ext cx="1683378" cy="408244"/>
          </a:xfrm>
          <a:prstGeom prst="roundRect">
            <a:avLst>
              <a:gd name="adj" fmla="val 50000"/>
            </a:avLst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31,9</a:t>
            </a:r>
            <a:endParaRPr lang="ru-RU" b="1" dirty="0"/>
          </a:p>
        </p:txBody>
      </p:sp>
      <p:sp>
        <p:nvSpPr>
          <p:cNvPr id="36" name="Прямоугольник 35"/>
          <p:cNvSpPr/>
          <p:nvPr>
            <p:custDataLst>
              <p:tags r:id="rId13"/>
            </p:custDataLst>
          </p:nvPr>
        </p:nvSpPr>
        <p:spPr>
          <a:xfrm>
            <a:off x="3563888" y="1478647"/>
            <a:ext cx="2016224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Развитие курортной инфраструктуры</a:t>
            </a:r>
            <a:endParaRPr lang="ru-RU" sz="1400" b="1" dirty="0"/>
          </a:p>
        </p:txBody>
      </p:sp>
      <p:sp>
        <p:nvSpPr>
          <p:cNvPr id="37" name="Прямоугольник 36"/>
          <p:cNvSpPr/>
          <p:nvPr>
            <p:custDataLst>
              <p:tags r:id="rId14"/>
            </p:custDataLst>
          </p:nvPr>
        </p:nvSpPr>
        <p:spPr>
          <a:xfrm>
            <a:off x="2698652" y="5395681"/>
            <a:ext cx="201622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600" b="1" dirty="0" smtClean="0"/>
              <a:t>Формирование современной городской среды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>
            <p:custDataLst>
              <p:tags r:id="rId15"/>
            </p:custDataLst>
          </p:nvPr>
        </p:nvSpPr>
        <p:spPr>
          <a:xfrm>
            <a:off x="4786314" y="5295642"/>
            <a:ext cx="2016224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ru-RU" sz="1400" b="1" dirty="0" smtClean="0"/>
              <a:t>Благоустройство нижней каскадной лестницы</a:t>
            </a:r>
            <a:endParaRPr lang="ru-RU" sz="1400" b="1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059832" y="3638888"/>
            <a:ext cx="648072" cy="1575792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5220072" y="3710896"/>
            <a:ext cx="1008112" cy="1512168"/>
          </a:xfrm>
          <a:prstGeom prst="line">
            <a:avLst/>
          </a:prstGeom>
          <a:ln w="82550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1285852" y="142852"/>
            <a:ext cx="7429552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Благоустройство </a:t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города-курорта Железноводска на 2019 год 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3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Ð±Ð»Ð°Ð³Ð¾ÑÑÑÑÐ¾Ð¹ÑÑÐ²Ð¾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00884" y="4998384"/>
            <a:ext cx="2343116" cy="1859616"/>
          </a:xfrm>
          <a:prstGeom prst="rect">
            <a:avLst/>
          </a:prstGeom>
          <a:noFill/>
        </p:spPr>
      </p:pic>
      <p:pic>
        <p:nvPicPr>
          <p:cNvPr id="49" name="Рисунок 48" descr="http://images.pobeda26.ru/images_new/images/a/4/2/0/c/0/b/4/5/5/a420c0b455a5aae6d665c5e99167f4f4.jp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" y="5000636"/>
            <a:ext cx="2714611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>
            <p:custDataLst>
              <p:tags r:id="rId1"/>
            </p:custDataLst>
          </p:nvPr>
        </p:nvSpPr>
        <p:spPr>
          <a:xfrm>
            <a:off x="395536" y="3645024"/>
            <a:ext cx="3456384" cy="1008112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2"/>
            </p:custDataLst>
          </p:nvPr>
        </p:nvSpPr>
        <p:spPr>
          <a:xfrm>
            <a:off x="1460741" y="1340768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</a:p>
        </p:txBody>
      </p:sp>
      <p:sp>
        <p:nvSpPr>
          <p:cNvPr id="7" name="Скругленный прямоугольник 6"/>
          <p:cNvSpPr/>
          <p:nvPr>
            <p:custDataLst>
              <p:tags r:id="rId3"/>
            </p:custDataLst>
          </p:nvPr>
        </p:nvSpPr>
        <p:spPr>
          <a:xfrm>
            <a:off x="1137259" y="1844824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48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>
            <p:custDataLst>
              <p:tags r:id="rId4"/>
            </p:custDataLst>
          </p:nvPr>
        </p:nvCxnSpPr>
        <p:spPr>
          <a:xfrm>
            <a:off x="2123728" y="2276872"/>
            <a:ext cx="0" cy="144016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>
            <p:custDataLst>
              <p:tags r:id="rId5"/>
            </p:custDataLst>
          </p:nvPr>
        </p:nvSpPr>
        <p:spPr>
          <a:xfrm>
            <a:off x="1331640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31,3</a:t>
            </a:r>
          </a:p>
        </p:txBody>
      </p:sp>
      <p:sp>
        <p:nvSpPr>
          <p:cNvPr id="10" name="Скругленный прямоугольник 9"/>
          <p:cNvSpPr/>
          <p:nvPr>
            <p:custDataLst>
              <p:tags r:id="rId6"/>
            </p:custDataLst>
          </p:nvPr>
        </p:nvSpPr>
        <p:spPr>
          <a:xfrm>
            <a:off x="467544" y="3861048"/>
            <a:ext cx="1453479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1,6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>
            <p:custDataLst>
              <p:tags r:id="rId7"/>
            </p:custDataLst>
          </p:nvPr>
        </p:nvSpPr>
        <p:spPr>
          <a:xfrm>
            <a:off x="2267744" y="3861048"/>
            <a:ext cx="1414069" cy="616034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29,7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8"/>
            </p:custDataLst>
          </p:nvPr>
        </p:nvSpPr>
        <p:spPr>
          <a:xfrm>
            <a:off x="6185663" y="1346783"/>
            <a:ext cx="1440160" cy="41731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3" name="Скругленный прямоугольник 12"/>
          <p:cNvSpPr/>
          <p:nvPr>
            <p:custDataLst>
              <p:tags r:id="rId9"/>
            </p:custDataLst>
          </p:nvPr>
        </p:nvSpPr>
        <p:spPr>
          <a:xfrm>
            <a:off x="5825623" y="1850839"/>
            <a:ext cx="2160240" cy="360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семей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>
            <p:custDataLst>
              <p:tags r:id="rId10"/>
            </p:custDataLst>
          </p:nvPr>
        </p:nvCxnSpPr>
        <p:spPr>
          <a:xfrm>
            <a:off x="6948264" y="2276872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>
            <p:custDataLst>
              <p:tags r:id="rId11"/>
            </p:custDataLst>
          </p:nvPr>
        </p:nvCxnSpPr>
        <p:spPr>
          <a:xfrm>
            <a:off x="6185663" y="2274341"/>
            <a:ext cx="0" cy="152562"/>
          </a:xfrm>
          <a:prstGeom prst="line">
            <a:avLst/>
          </a:prstGeom>
          <a:ln w="57150" cap="rnd">
            <a:solidFill>
              <a:schemeClr val="bg1">
                <a:lumMod val="50000"/>
                <a:alpha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29373" y="2496511"/>
            <a:ext cx="1446175" cy="1438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996952"/>
            <a:ext cx="1524000" cy="806921"/>
          </a:xfrm>
          <a:prstGeom prst="rect">
            <a:avLst/>
          </a:prstGeom>
          <a:noFill/>
        </p:spPr>
      </p:pic>
      <p:pic>
        <p:nvPicPr>
          <p:cNvPr id="18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7744" y="2996952"/>
            <a:ext cx="1524000" cy="806921"/>
          </a:xfrm>
          <a:prstGeom prst="rect">
            <a:avLst/>
          </a:prstGeom>
          <a:noFill/>
        </p:spPr>
      </p:pic>
      <p:pic>
        <p:nvPicPr>
          <p:cNvPr id="19" name="Picture 12" descr="https://static.tildacdn.com/tild3761-3931-4332-b130-373233326264/mzlafnqvhfl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428992" y="4903664"/>
            <a:ext cx="1728192" cy="1728192"/>
          </a:xfrm>
          <a:prstGeom prst="rect">
            <a:avLst/>
          </a:prstGeom>
          <a:noFill/>
        </p:spPr>
      </p:pic>
      <p:pic>
        <p:nvPicPr>
          <p:cNvPr id="20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0750" y="4889412"/>
            <a:ext cx="1524000" cy="645653"/>
          </a:xfrm>
          <a:prstGeom prst="rect">
            <a:avLst/>
          </a:prstGeom>
          <a:noFill/>
        </p:spPr>
      </p:pic>
      <p:grpSp>
        <p:nvGrpSpPr>
          <p:cNvPr id="21" name="Группа 46"/>
          <p:cNvGrpSpPr/>
          <p:nvPr>
            <p:custDataLst>
              <p:tags r:id="rId17"/>
            </p:custDataLst>
          </p:nvPr>
        </p:nvGrpSpPr>
        <p:grpSpPr>
          <a:xfrm>
            <a:off x="179512" y="5013176"/>
            <a:ext cx="2386176" cy="467436"/>
            <a:chOff x="537999" y="5954425"/>
            <a:chExt cx="2386176" cy="467436"/>
          </a:xfrm>
        </p:grpSpPr>
        <p:sp>
          <p:nvSpPr>
            <p:cNvPr id="22" name="Овал 21"/>
            <p:cNvSpPr/>
            <p:nvPr>
              <p:custDataLst>
                <p:tags r:id="rId33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>
              <p:custDataLst>
                <p:tags r:id="rId34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Группа 52"/>
          <p:cNvGrpSpPr/>
          <p:nvPr>
            <p:custDataLst>
              <p:tags r:id="rId18"/>
            </p:custDataLst>
          </p:nvPr>
        </p:nvGrpSpPr>
        <p:grpSpPr>
          <a:xfrm>
            <a:off x="2267744" y="5013176"/>
            <a:ext cx="2386176" cy="467436"/>
            <a:chOff x="537999" y="5954425"/>
            <a:chExt cx="2386176" cy="467436"/>
          </a:xfrm>
        </p:grpSpPr>
        <p:sp>
          <p:nvSpPr>
            <p:cNvPr id="25" name="Овал 24"/>
            <p:cNvSpPr/>
            <p:nvPr>
              <p:custDataLst>
                <p:tags r:id="rId31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>
              <p:custDataLst>
                <p:tags r:id="rId32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Скругленный прямоугольник 26"/>
          <p:cNvSpPr/>
          <p:nvPr>
            <p:custDataLst>
              <p:tags r:id="rId19"/>
            </p:custDataLst>
          </p:nvPr>
        </p:nvSpPr>
        <p:spPr>
          <a:xfrm>
            <a:off x="5220072" y="3573016"/>
            <a:ext cx="3456384" cy="1008112"/>
          </a:xfrm>
          <a:prstGeom prst="roundRect">
            <a:avLst>
              <a:gd name="adj" fmla="val 20277"/>
            </a:avLst>
          </a:prstGeom>
          <a:solidFill>
            <a:srgbClr val="C6D9F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>
            <p:custDataLst>
              <p:tags r:id="rId20"/>
            </p:custDataLst>
          </p:nvPr>
        </p:nvSpPr>
        <p:spPr>
          <a:xfrm>
            <a:off x="6156176" y="2492896"/>
            <a:ext cx="1512168" cy="64807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20,0</a:t>
            </a:r>
          </a:p>
        </p:txBody>
      </p:sp>
      <p:sp>
        <p:nvSpPr>
          <p:cNvPr id="29" name="Скругленный прямоугольник 28"/>
          <p:cNvSpPr/>
          <p:nvPr>
            <p:custDataLst>
              <p:tags r:id="rId21"/>
            </p:custDataLst>
          </p:nvPr>
        </p:nvSpPr>
        <p:spPr>
          <a:xfrm>
            <a:off x="5292080" y="3861048"/>
            <a:ext cx="1453479" cy="64807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>
            <p:custDataLst>
              <p:tags r:id="rId22"/>
            </p:custDataLst>
          </p:nvPr>
        </p:nvSpPr>
        <p:spPr>
          <a:xfrm>
            <a:off x="7092280" y="3861048"/>
            <a:ext cx="1414069" cy="616034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8800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19,0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64088" y="2924944"/>
            <a:ext cx="1524000" cy="806921"/>
          </a:xfrm>
          <a:prstGeom prst="rect">
            <a:avLst/>
          </a:prstGeom>
          <a:noFill/>
        </p:spPr>
      </p:pic>
      <p:pic>
        <p:nvPicPr>
          <p:cNvPr id="32" name="Picture 10" descr="http://media.lpgenerator.ru/images/blue_arrow_down_15.pn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2280" y="2924944"/>
            <a:ext cx="1524000" cy="806921"/>
          </a:xfrm>
          <a:prstGeom prst="rect">
            <a:avLst/>
          </a:prstGeom>
          <a:noFill/>
        </p:spPr>
      </p:pic>
      <p:grpSp>
        <p:nvGrpSpPr>
          <p:cNvPr id="33" name="Группа 73"/>
          <p:cNvGrpSpPr/>
          <p:nvPr>
            <p:custDataLst>
              <p:tags r:id="rId25"/>
            </p:custDataLst>
          </p:nvPr>
        </p:nvGrpSpPr>
        <p:grpSpPr>
          <a:xfrm>
            <a:off x="5004048" y="5013176"/>
            <a:ext cx="2386176" cy="467436"/>
            <a:chOff x="537999" y="5954425"/>
            <a:chExt cx="2386176" cy="467436"/>
          </a:xfrm>
        </p:grpSpPr>
        <p:sp>
          <p:nvSpPr>
            <p:cNvPr id="34" name="Овал 33"/>
            <p:cNvSpPr/>
            <p:nvPr>
              <p:custDataLst>
                <p:tags r:id="rId29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TextBox 34"/>
            <p:cNvSpPr txBox="1"/>
            <p:nvPr>
              <p:custDataLst>
                <p:tags r:id="rId30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собственные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расходы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Группа 76"/>
          <p:cNvGrpSpPr/>
          <p:nvPr>
            <p:custDataLst>
              <p:tags r:id="rId26"/>
            </p:custDataLst>
          </p:nvPr>
        </p:nvGrpSpPr>
        <p:grpSpPr>
          <a:xfrm>
            <a:off x="7092280" y="5013176"/>
            <a:ext cx="2386176" cy="467436"/>
            <a:chOff x="537999" y="5954425"/>
            <a:chExt cx="2386176" cy="467436"/>
          </a:xfrm>
        </p:grpSpPr>
        <p:sp>
          <p:nvSpPr>
            <p:cNvPr id="37" name="Овал 36"/>
            <p:cNvSpPr/>
            <p:nvPr>
              <p:custDataLst>
                <p:tags r:id="rId27"/>
              </p:custDataLst>
            </p:nvPr>
          </p:nvSpPr>
          <p:spPr>
            <a:xfrm>
              <a:off x="537999" y="5989814"/>
              <a:ext cx="320425" cy="32128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TextBox 37"/>
            <p:cNvSpPr txBox="1"/>
            <p:nvPr>
              <p:custDataLst>
                <p:tags r:id="rId28"/>
              </p:custDataLst>
            </p:nvPr>
          </p:nvSpPr>
          <p:spPr>
            <a:xfrm>
              <a:off x="875118" y="5954425"/>
              <a:ext cx="2049057" cy="46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краевой </a:t>
              </a:r>
            </a:p>
            <a:p>
              <a:pPr>
                <a:lnSpc>
                  <a:spcPts val="1400"/>
                </a:lnSpc>
                <a:defRPr/>
              </a:pPr>
              <a:r>
                <a:rPr 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бюджет</a:t>
              </a:r>
              <a:endParaRPr lang="ru-RU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596336" y="1196752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pic>
        <p:nvPicPr>
          <p:cNvPr id="42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1285852" y="142852"/>
            <a:ext cx="7429552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lvl="0"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Обеспечение жильем молодых семей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города-курорта Железноводска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>
            <p:custDataLst>
              <p:tags r:id="rId1"/>
            </p:custDataLst>
          </p:nvPr>
        </p:nvSpPr>
        <p:spPr>
          <a:xfrm>
            <a:off x="428564" y="2943754"/>
            <a:ext cx="8715436" cy="684000"/>
          </a:xfrm>
          <a:prstGeom prst="roundRect">
            <a:avLst>
              <a:gd name="adj" fmla="val 50000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«Культурная среда»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2872316"/>
            <a:ext cx="864096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03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</a:pPr>
            <a:endParaRPr lang="ru-RU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>
            <p:custDataLst>
              <p:tags r:id="rId2"/>
            </p:custDataLst>
          </p:nvPr>
        </p:nvSpPr>
        <p:spPr>
          <a:xfrm>
            <a:off x="285720" y="3943886"/>
            <a:ext cx="8858280" cy="684000"/>
          </a:xfrm>
          <a:prstGeom prst="roundRect">
            <a:avLst>
              <a:gd name="adj" fmla="val 50000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«Творческие люди»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3"/>
            </p:custDataLst>
          </p:nvPr>
        </p:nvSpPr>
        <p:spPr>
          <a:xfrm>
            <a:off x="285720" y="4944018"/>
            <a:ext cx="8858280" cy="684000"/>
          </a:xfrm>
          <a:prstGeom prst="roundRect">
            <a:avLst>
              <a:gd name="adj" fmla="val 50000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  <a:defRPr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«Спорт – норма жизни»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>
            <p:custDataLst>
              <p:tags r:id="rId4"/>
            </p:custDataLst>
          </p:nvPr>
        </p:nvSpPr>
        <p:spPr>
          <a:xfrm>
            <a:off x="357158" y="5974506"/>
            <a:ext cx="8786842" cy="684000"/>
          </a:xfrm>
          <a:prstGeom prst="roundRect">
            <a:avLst>
              <a:gd name="adj" fmla="val 50000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  <a:defRPr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«Формирование </a:t>
            </a:r>
          </a:p>
          <a:p>
            <a:pPr>
              <a:lnSpc>
                <a:spcPts val="1400"/>
              </a:lnSpc>
              <a:defRPr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комфортной  </a:t>
            </a:r>
          </a:p>
          <a:p>
            <a:pPr>
              <a:lnSpc>
                <a:spcPts val="1400"/>
              </a:lnSpc>
              <a:defRPr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городской среды»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58" y="3872448"/>
            <a:ext cx="785818" cy="792658"/>
          </a:xfrm>
          <a:prstGeom prst="ellipse">
            <a:avLst/>
          </a:prstGeom>
          <a:solidFill>
            <a:srgbClr val="C2D7F0"/>
          </a:solidFill>
          <a:ln w="603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</a:pPr>
            <a:endParaRPr lang="ru-RU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20" y="4801142"/>
            <a:ext cx="864096" cy="864096"/>
          </a:xfrm>
          <a:prstGeom prst="ellipse">
            <a:avLst/>
          </a:prstGeom>
          <a:solidFill>
            <a:srgbClr val="C2D7F0"/>
          </a:solidFill>
          <a:ln w="603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</a:pPr>
            <a:endParaRPr lang="ru-RU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5794410"/>
            <a:ext cx="864096" cy="864096"/>
          </a:xfrm>
          <a:prstGeom prst="ellipse">
            <a:avLst/>
          </a:prstGeom>
          <a:solidFill>
            <a:srgbClr val="C2D7F0"/>
          </a:solidFill>
          <a:ln w="603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864000" tIns="144000" anchor="ctr"/>
          <a:lstStyle/>
          <a:p>
            <a:pPr>
              <a:lnSpc>
                <a:spcPts val="1400"/>
              </a:lnSpc>
            </a:pPr>
            <a:endParaRPr lang="ru-RU" sz="2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429124" y="2943754"/>
            <a:ext cx="1714512" cy="642942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429124" y="3943886"/>
            <a:ext cx="1714512" cy="642942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41,3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429124" y="4944018"/>
            <a:ext cx="1714512" cy="642942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52,6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4429124" y="6015564"/>
            <a:ext cx="1714512" cy="642942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105,3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215074" y="3015192"/>
            <a:ext cx="857256" cy="428628"/>
          </a:xfrm>
          <a:prstGeom prst="homePlate">
            <a:avLst/>
          </a:prstGeom>
          <a:gradFill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6143636" y="4015324"/>
            <a:ext cx="857256" cy="428628"/>
          </a:xfrm>
          <a:prstGeom prst="homePlate">
            <a:avLst/>
          </a:prstGeom>
          <a:gradFill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6215074" y="5086894"/>
            <a:ext cx="857256" cy="428628"/>
          </a:xfrm>
          <a:prstGeom prst="homePlate">
            <a:avLst/>
          </a:prstGeom>
          <a:gradFill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6215074" y="6087026"/>
            <a:ext cx="857256" cy="428628"/>
          </a:xfrm>
          <a:prstGeom prst="homePlate">
            <a:avLst/>
          </a:prstGeom>
          <a:gradFill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358214" y="23722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072330" y="2943754"/>
            <a:ext cx="1857388" cy="642942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0,2</a:t>
            </a:r>
          </a:p>
        </p:txBody>
      </p:sp>
      <p:sp>
        <p:nvSpPr>
          <p:cNvPr id="23" name="Овал 22"/>
          <p:cNvSpPr/>
          <p:nvPr/>
        </p:nvSpPr>
        <p:spPr>
          <a:xfrm>
            <a:off x="7072330" y="3943886"/>
            <a:ext cx="1857388" cy="642942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24" name="Овал 23"/>
          <p:cNvSpPr/>
          <p:nvPr/>
        </p:nvSpPr>
        <p:spPr>
          <a:xfrm>
            <a:off x="7143768" y="4944018"/>
            <a:ext cx="1857388" cy="642942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43768" y="6015564"/>
            <a:ext cx="1857388" cy="642942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5,3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4429124" y="1800746"/>
            <a:ext cx="1714512" cy="785818"/>
          </a:xfrm>
          <a:prstGeom prst="homePlat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Всего на реализацию проекта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6143636" y="1800746"/>
            <a:ext cx="1000132" cy="785818"/>
          </a:xfrm>
          <a:prstGeom prst="homePlate">
            <a:avLst/>
          </a:prstGeom>
          <a:gradFill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% </a:t>
            </a:r>
            <a:r>
              <a:rPr lang="ru-RU" sz="1100" b="1" dirty="0" smtClean="0">
                <a:solidFill>
                  <a:schemeClr val="tx1"/>
                </a:solidFill>
              </a:rPr>
              <a:t>местной доли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143768" y="1800746"/>
            <a:ext cx="1857388" cy="857256"/>
          </a:xfrm>
          <a:prstGeom prst="ellipse">
            <a:avLst/>
          </a:prstGeom>
          <a:gradFill>
            <a:gsLst>
              <a:gs pos="0">
                <a:srgbClr val="FF6699"/>
              </a:gs>
              <a:gs pos="50000">
                <a:srgbClr val="FFCCCC"/>
              </a:gs>
              <a:gs pos="100000">
                <a:srgbClr val="FF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 счет местных средств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9" name="Picture 2" descr="C:\Users\BUDG-111\Desktop\Безымянный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872448"/>
            <a:ext cx="857256" cy="80509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" descr="C:\Users\BUDG-111\Desktop\Безымянный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872316"/>
            <a:ext cx="844505" cy="838431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2" descr="C:\Users\BUDG-111\Desktop\Безымянный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801142"/>
            <a:ext cx="857255" cy="857256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2" descr="C:\Users\BUDG-111\Desktop\Безымянный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800746"/>
            <a:ext cx="4071966" cy="78581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  <p:pic>
        <p:nvPicPr>
          <p:cNvPr id="33" name="Picture 1" descr="C:\Users\BUDG-111\Desktop\Безымянный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5801274"/>
            <a:ext cx="857256" cy="857232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524328" y="135729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pic>
        <p:nvPicPr>
          <p:cNvPr id="3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Расходы на софинансирование региональных проектов на реализацию федеральных (национальных) проектов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2019 году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8358214" y="25717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557285"/>
          <a:ext cx="8715436" cy="522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  <a:gridCol w="1357322"/>
                <a:gridCol w="928694"/>
                <a:gridCol w="1428760"/>
              </a:tblGrid>
              <a:tr h="5049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</a:rPr>
                        <a:t>Наименование субсидии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Всего сумма субсидии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 местной доли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 счет местных средств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79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Обеспечение безопасности граждан в местах массового пребывания людей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0,05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5579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Предоставление молодым семьям выплат на приобретение жилья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20,0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1,0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5579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Замена оконных блоков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в образовательных организациях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0,2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5579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Капитальный ремонт кровель в общеобразовательных организациях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3,8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0,7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5579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Благоустройство территорий общеобразовательных организаций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1,2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331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Ремонт автомобильных дорог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135,8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6,8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5579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Реализация проектов , основанных на местных инициативах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10,8</a:t>
                      </a:r>
                      <a:endParaRPr lang="ru-RU" sz="1600" dirty="0"/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25,9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2,8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</a:tr>
              <a:tr h="55790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 Реализация мероприятий по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</a:rPr>
                        <a:t> благоустройству территорий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31,6</a:t>
                      </a:r>
                      <a:endParaRPr lang="ru-RU" sz="1600" dirty="0"/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</a:rPr>
                        <a:t>1,6</a:t>
                      </a:r>
                      <a:endParaRPr lang="ru-RU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</a:tr>
              <a:tr h="29160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Итого: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212,4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ysClr val="windowText" lastClr="000000"/>
                          </a:solidFill>
                        </a:rPr>
                        <a:t>14,4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72396" y="1233058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pic>
        <p:nvPicPr>
          <p:cNvPr id="1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357290" y="142852"/>
            <a:ext cx="7429552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Софинансирование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субсидий и иных межбюджетных трансфертов из регионального (краевого) бюджета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в 2019 году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20" y="1785926"/>
            <a:ext cx="137319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190F65"/>
                </a:solidFill>
                <a:latin typeface="Arial" charset="0"/>
              </a:rPr>
              <a:t>млн.рублей</a:t>
            </a:r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357290" y="142852"/>
            <a:ext cx="7215238" cy="135732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Объем дорожного фонда города-курорта Железноводска  на 2019 год и плановый период 2020 и 20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1 годов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500174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143107"/>
          <a:ext cx="8572500" cy="43335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28650"/>
                <a:gridCol w="2943220"/>
                <a:gridCol w="1000130"/>
                <a:gridCol w="93662"/>
                <a:gridCol w="792163"/>
                <a:gridCol w="790575"/>
                <a:gridCol w="792162"/>
                <a:gridCol w="93663"/>
                <a:gridCol w="719137"/>
                <a:gridCol w="719138"/>
              </a:tblGrid>
              <a:tr h="4182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</a:tr>
              <a:tr h="789236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повышение доступности и качества образования в городе-курорте Железноводске Ставропольского края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Уровень удовлетворенности населения города-курорта Железноводска Ставропольского края качеством образования: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</a:tr>
              <a:tr h="520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дошкольного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</a:tr>
              <a:tr h="509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</a:tr>
              <a:tr h="516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дополнительного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2" marR="41442" marT="0" marB="0" horzOverflow="overflow"/>
                </a:tc>
              </a:tr>
            </a:tbl>
          </a:graphicData>
        </a:graphic>
      </p:graphicFrame>
      <p:pic>
        <p:nvPicPr>
          <p:cNvPr id="59464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-327025" y="1236663"/>
          <a:ext cx="6756400" cy="5264150"/>
        </p:xfrm>
        <a:graphic>
          <a:graphicData uri="http://schemas.openxmlformats.org/presentationml/2006/ole">
            <p:oleObj spid="_x0000_s19458" r:id="rId4" imgW="6761050" imgH="5261304" progId="Excel.Sheet.8">
              <p:embed/>
            </p:oleObj>
          </a:graphicData>
        </a:graphic>
      </p:graphicFrame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1214422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571612"/>
          <a:ext cx="8786812" cy="50907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06412"/>
                <a:gridCol w="4422775"/>
                <a:gridCol w="857250"/>
                <a:gridCol w="857250"/>
                <a:gridCol w="642938"/>
                <a:gridCol w="500062"/>
                <a:gridCol w="517525"/>
                <a:gridCol w="482600"/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измере-ния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3190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 «Развитие дошкольного, общего и дополнительного образования в городе-курорте Железноводске Ставропольского края»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 в возрасте от 1 года до 7 лет, охваченных различными формами дошкольного образования, в общей численности детей дошкольного возраста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начального общего образования, в общей численности учащихся, осваивающих образовательные программы начального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учащихся, обучающихся по федеральному государственному образовательному стандарту основного общего образования, в общей численности учащихся, осваивающих образовательные программы основного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выпускников, успешно освоивших программу начального общего образования, в общей численности выпускников, освоивших программу начального общего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выпускников муниципальных общеобразовательных организаций (далее - общеобразовательные организации), не получивших аттестат о среднем общем образовании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детей, охваченных дополнительным образованием, в общей численности детей и молодежи в возрасте от 5 лет до 18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</a:tbl>
          </a:graphicData>
        </a:graphic>
      </p:graphicFrame>
      <p:sp>
        <p:nvSpPr>
          <p:cNvPr id="195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zh-CN" sz="1200">
                <a:cs typeface="Times New Roman" pitchFamily="18" charset="0"/>
              </a:rPr>
              <a:t/>
            </a:r>
            <a:br>
              <a:rPr lang="ru-RU" altLang="zh-CN" sz="1200">
                <a:cs typeface="Times New Roman" pitchFamily="18" charset="0"/>
              </a:rPr>
            </a:br>
            <a:endParaRPr lang="ru-RU" altLang="zh-CN" sz="800">
              <a:cs typeface="Times New Roman" pitchFamily="18" charset="0"/>
            </a:endParaRPr>
          </a:p>
          <a:p>
            <a:endParaRPr lang="ru-RU" altLang="zh-CN">
              <a:cs typeface="Times New Roman" pitchFamily="18" charset="0"/>
            </a:endParaRPr>
          </a:p>
        </p:txBody>
      </p:sp>
      <p:pic>
        <p:nvPicPr>
          <p:cNvPr id="1955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214425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63" y="1616095"/>
          <a:ext cx="8358187" cy="48847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12737"/>
                <a:gridCol w="92075"/>
                <a:gridCol w="3511550"/>
                <a:gridCol w="782638"/>
                <a:gridCol w="92075"/>
                <a:gridCol w="565150"/>
                <a:gridCol w="493712"/>
                <a:gridCol w="862013"/>
                <a:gridCol w="862012"/>
                <a:gridCol w="784225"/>
              </a:tblGrid>
              <a:tr h="26035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измере-ния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16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51911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создание условий,  обеспечивающих предоставление доступного и качественного образования в образовательных учреждениях города-курорта Железноводска Ставропольского края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841" marR="4184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реализации внутриведомственного контроля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1841" marR="41841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своевременно представленных отчетов отраслевыми (функциональными) органами администрации города-курорта Железноводска Ставропольского края отчетности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1841" marR="41841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41" marR="41841" marT="0" marB="0" horzOverflow="overflow"/>
                </a:tc>
              </a:tr>
            </a:tbl>
          </a:graphicData>
        </a:graphic>
      </p:graphicFrame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214414" y="71414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-327025" y="1236663"/>
          <a:ext cx="6756400" cy="5264150"/>
        </p:xfrm>
        <a:graphic>
          <a:graphicData uri="http://schemas.openxmlformats.org/presentationml/2006/ole">
            <p:oleObj spid="_x0000_s21506" r:id="rId4" imgW="6761050" imgH="5261304" progId="Excel.Sheet.8">
              <p:embed/>
            </p:oleObj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88" y="1214425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1713258"/>
          <a:ext cx="8572500" cy="49304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23888"/>
                <a:gridCol w="3138487"/>
                <a:gridCol w="852488"/>
                <a:gridCol w="95250"/>
                <a:gridCol w="938212"/>
                <a:gridCol w="712788"/>
                <a:gridCol w="784225"/>
                <a:gridCol w="714375"/>
                <a:gridCol w="712787"/>
              </a:tblGrid>
              <a:tr h="212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9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46" marR="41446" marT="0" marB="0" anchor="ctr" horzOverflow="overflow"/>
                </a:tc>
              </a:tr>
              <a:tr h="4238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 «Обеспечение реализации муниципальной программы города-курорта Железноводска Ставропольского края «Развитие образования в городе курорте Железноводске Ставропольского края» и общепрограммные мероприятия»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представления планового реестра расходных обязательств города-курорта Железноводска Ставропольского края на очередной финансовый год и на плановый период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представления обоснований бюджетных ассигнований на очередной финансовый год и плановый период  в  Финансовое управление администрации города-курорта Железноводска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764" marR="41764" marT="0" marB="0" horzOverflow="overflow"/>
                </a:tc>
              </a:tr>
            </a:tbl>
          </a:graphicData>
        </a:graphic>
      </p:graphicFrame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214414" y="71414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образования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28924" y="1571612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1142984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526198"/>
          <a:ext cx="8572500" cy="51444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06463"/>
                <a:gridCol w="2300287"/>
                <a:gridCol w="957263"/>
                <a:gridCol w="904875"/>
                <a:gridCol w="893762"/>
                <a:gridCol w="96838"/>
                <a:gridCol w="933450"/>
                <a:gridCol w="96837"/>
                <a:gridCol w="739775"/>
                <a:gridCol w="742950"/>
              </a:tblGrid>
              <a:tr h="2191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  <a:tr h="45088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Цель 1 Программы: содействие в обеспечении устойчивого роста уровня и качества жизни населения города-курорта Железноводска Ставропольского края (предоставление мер социальной поддержки в соответствии с законодательством Российской Федерации и законодательством Ставропольского края)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Программы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законодательством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</a:tr>
              <a:tr h="219179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Подпрограмма 1:  «Социальное обеспечение населения города-курорта Железноводска Ставропольского края»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Отношение численности третьих или последующих детей, родившихся в семьях, проживающих на территории города, в отчетном финансовом году, к численности детей указанной категории, родившихся в году, предшествующем отчетному году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</a:tr>
              <a:tr h="751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семей, получающих субсидии на оплату жилого помещения и коммунальных услуг, в общем количестве семей, проживающих на территории города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horzOverflow="overflow">
                    <a:solidFill>
                      <a:srgbClr val="B2FC9E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71414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428625" y="357188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900" b="1" cap="all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1714487"/>
          <a:ext cx="8520142" cy="5016856"/>
        </p:xfrm>
        <a:graphic>
          <a:graphicData uri="http://schemas.openxmlformats.org/drawingml/2006/table">
            <a:tbl>
              <a:tblPr/>
              <a:tblGrid>
                <a:gridCol w="2620205"/>
                <a:gridCol w="964053"/>
                <a:gridCol w="1102472"/>
                <a:gridCol w="854946"/>
                <a:gridCol w="1104101"/>
                <a:gridCol w="936368"/>
                <a:gridCol w="937997"/>
              </a:tblGrid>
              <a:tr h="610356">
                <a:tc rowSpan="2">
                  <a:txBody>
                    <a:bodyPr/>
                    <a:lstStyle/>
                    <a:p>
                      <a:pPr marL="0" marR="0" lvl="0" indent="809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2D050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1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тыс. чел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52,375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52,336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52,337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52,360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43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 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1021,10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2966,24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2819,28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2859,03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2903,06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2958,51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869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131,04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100,31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101,28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101,44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550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платы, 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4080,70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4194,10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4301,50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4383,23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4485,80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4619,02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34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28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24950,00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26488,50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28185,60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28608,38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29192,00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29942,23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649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домов, тыс. кв. м в общей площади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29,10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27,08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27,24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27,33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27,56</a:t>
                      </a:r>
                    </a:p>
                  </a:txBody>
                  <a:tcPr marL="60158" marR="6015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B2FC9E">
                            <a:shade val="30000"/>
                            <a:satMod val="115000"/>
                          </a:srgbClr>
                        </a:gs>
                        <a:gs pos="50000">
                          <a:srgbClr val="B2FC9E">
                            <a:shade val="67500"/>
                            <a:satMod val="115000"/>
                          </a:srgbClr>
                        </a:gs>
                        <a:gs pos="100000">
                          <a:srgbClr val="B2FC9E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35732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Основные показатели социально-экономического развития города-курорта Железноводска Ставропольского края в соответствии с прогнозом социально-экономического развития города-курорта Железноводска Ставропольского края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831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-327025" y="1236663"/>
          <a:ext cx="6756400" cy="5264150"/>
        </p:xfrm>
        <a:graphic>
          <a:graphicData uri="http://schemas.openxmlformats.org/presentationml/2006/ole">
            <p:oleObj spid="_x0000_s22530" r:id="rId4" imgW="6761050" imgH="5261304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80" y="1506575"/>
          <a:ext cx="8572500" cy="52085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06462"/>
                <a:gridCol w="2300288"/>
                <a:gridCol w="957262"/>
                <a:gridCol w="904875"/>
                <a:gridCol w="893763"/>
                <a:gridCol w="96837"/>
                <a:gridCol w="933450"/>
                <a:gridCol w="96838"/>
                <a:gridCol w="739775"/>
                <a:gridCol w="742950"/>
              </a:tblGrid>
              <a:tr h="284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  <a:tr h="56832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содействие в обеспечении устойчивого роста уровня и качества жизни населения города-курорта Железноводска Ставропольского края (оказание помощи в соответствии с нормативными правовыми актами города-курорта Железноводска Ставропольского края, проведение социально значимых мероприятий)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подпрограммы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5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граждан, которым предоставлены меры социальной поддержки в общей численности граждан, обратившихся и имеющих право на их получение в соответствии с нормативными правовыми актами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проведенных социально значимых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мероприятие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  <a:tr h="2841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«Социальная защита населения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предоставление мер социальной поддержки в соответствии с нормативными правовыми актами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семей, которым предоставлены меры социальной поддержки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семья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158" y="1142984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71414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-327025" y="1236663"/>
          <a:ext cx="6756400" cy="5264150"/>
        </p:xfrm>
        <a:graphic>
          <a:graphicData uri="http://schemas.openxmlformats.org/presentationml/2006/ole">
            <p:oleObj spid="_x0000_s23554" r:id="rId4" imgW="6761050" imgH="5261304" progId="Excel.Sheet.8">
              <p:embed/>
            </p:oleObj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7188" y="1428739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625" y="1985778"/>
          <a:ext cx="8429625" cy="46579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92175"/>
                <a:gridCol w="2260600"/>
                <a:gridCol w="942975"/>
                <a:gridCol w="889000"/>
                <a:gridCol w="877888"/>
                <a:gridCol w="95250"/>
                <a:gridCol w="919162"/>
                <a:gridCol w="93663"/>
                <a:gridCol w="728662"/>
                <a:gridCol w="730250"/>
              </a:tblGrid>
              <a:tr h="2760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  <a:tr h="433444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2 подпрограммы 2 Программы: проведение социально значимых мероприятий, посвященных праздничным и памятным датам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2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граждан, в том числе несовершеннолетних детей, принявших участие в социально значимых мероприятиях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  <a:tr h="1931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граждан с ограниченными возможностями здоровья и граждан пожилого возраста, которым оказана материальная  помощь в связи с памятными или юбилейными датами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368" marR="43368" marT="0" marB="0" anchor="ctr" horzOverflow="overflow">
                    <a:solidFill>
                      <a:srgbClr val="B2FC9E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-327025" y="1236663"/>
          <a:ext cx="6756400" cy="5264150"/>
        </p:xfrm>
        <a:graphic>
          <a:graphicData uri="http://schemas.openxmlformats.org/presentationml/2006/ole">
            <p:oleObj spid="_x0000_s24578" r:id="rId4" imgW="6761050" imgH="5261304" progId="Excel.Sheet.8">
              <p:embed/>
            </p:oleObj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7188" y="1285863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50" y="1858984"/>
          <a:ext cx="8643938" cy="46418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61975"/>
                <a:gridCol w="3370263"/>
                <a:gridCol w="1403350"/>
                <a:gridCol w="838200"/>
                <a:gridCol w="612775"/>
                <a:gridCol w="88900"/>
                <a:gridCol w="461962"/>
                <a:gridCol w="482600"/>
                <a:gridCol w="823913"/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5715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предупреждение и профилактика производственного травматизма, сохранение жизни и здоровья человека в процессе труда, разработка комплекса мер по усилению профилактической работы по охране труда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подпрограммы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организаций, участвующих в проведении мониторинга условий и охраны труда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Организация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2857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3: «Улучшение условий и охраны труда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специалистов, прошедших обучение по охране труда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участников ежегодной выставки «Спецовка. Охрана труда»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участников ежегодного городского конкурса на лучшую организацию работы по охране труда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организация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</a:tbl>
          </a:graphicData>
        </a:graphic>
      </p:graphicFrame>
      <p:sp>
        <p:nvSpPr>
          <p:cNvPr id="2466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547275"/>
          <a:ext cx="8572500" cy="51618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7675"/>
                <a:gridCol w="2690813"/>
                <a:gridCol w="1120775"/>
                <a:gridCol w="1046162"/>
                <a:gridCol w="95250"/>
                <a:gridCol w="711200"/>
                <a:gridCol w="573088"/>
                <a:gridCol w="95250"/>
                <a:gridCol w="858837"/>
                <a:gridCol w="933450"/>
              </a:tblGrid>
              <a:tr h="1483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</a:tr>
              <a:tr h="347679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5 Программы: осуществление деятельности в сфере развития социальной защиты населения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подпрограммы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реализации внутриведомственного контроля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</a:tr>
              <a:tr h="89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своевременно предоставленных отраслевыми (функциональными) органами администрации города-курорта Железноводска Ставропольского края отчетности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</a:tr>
              <a:tr h="384776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5:  «Обеспечение реализации муниципальной программы города-курорта Железноводска Ставропольского края «Социальная поддержка населения города-курорта Железноводска Ставропольского края» и общепрограммные мероприятия»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7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планового реестра расходных обязательств города-курорта Железноводска Ставропольского края на очередной год и плановый период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</a:tr>
              <a:tr h="1159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обоснований бюджетных ассигнований на очередной финансовый год и плановый период в Финансовое управление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88" y="1142987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14414" y="71414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992342"/>
          <a:ext cx="8572500" cy="46513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7363"/>
                <a:gridCol w="2928937"/>
                <a:gridCol w="1219200"/>
                <a:gridCol w="788988"/>
                <a:gridCol w="76208"/>
                <a:gridCol w="727067"/>
                <a:gridCol w="804862"/>
                <a:gridCol w="604838"/>
                <a:gridCol w="935037"/>
              </a:tblGrid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232" marR="36232" marT="0" marB="0" anchor="ctr" horzOverflow="overflow">
                    <a:solidFill>
                      <a:srgbClr val="B2FC9E"/>
                    </a:solidFill>
                  </a:tcPr>
                </a:tc>
              </a:tr>
              <a:tr h="428616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6 Программы: материальная поддержка детей-сирот и детей, оставшихся без попечения родителей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подпрограммы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детей-сирот и детей, оставшихся без попечения родителей, переданных на воспитание в семьи граждан Российской Федерации, постоянно проживающих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55562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6: «Выплата денежных средств на содержание ребенка опекуну (попечителю), выплата единовременного пособия усыновителям, проживающим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воспитывающихся в замещающих семьях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Число детей, нуждающихся в определении в семью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14" marR="43414" marT="0" marB="0" anchor="ctr" horzOverflow="overflow">
                    <a:solidFill>
                      <a:srgbClr val="B2FC9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88" y="1428736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578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«Социальная поддержка населения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571800" y="1500174"/>
            <a:ext cx="8496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357301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5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8" y="1927879"/>
          <a:ext cx="8572500" cy="42157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44562"/>
                <a:gridCol w="2179638"/>
                <a:gridCol w="725487"/>
                <a:gridCol w="944563"/>
                <a:gridCol w="944562"/>
                <a:gridCol w="944563"/>
                <a:gridCol w="944562"/>
                <a:gridCol w="944563"/>
              </a:tblGrid>
              <a:tr h="203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406400">
                <a:tc gridSpan="8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развитие и совершенствование имущественных и земельных отношений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использованию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1358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реализации муниципального имущества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</a:tbl>
          </a:graphicData>
        </a:graphic>
      </p:graphicFrame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«Управление имуществом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357301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541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1928797"/>
          <a:ext cx="8286750" cy="478635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5462"/>
                <a:gridCol w="3687763"/>
                <a:gridCol w="542925"/>
                <a:gridCol w="173037"/>
                <a:gridCol w="533400"/>
                <a:gridCol w="706438"/>
                <a:gridCol w="704850"/>
                <a:gridCol w="706437"/>
                <a:gridCol w="706438"/>
              </a:tblGrid>
              <a:tr h="179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2019г.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2020г.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2021г.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357188">
                <a:tc gridSpan="9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Подпрограмма 1: «Управление муниципальной собственностью города-курорта Железноводске Ставропольского края»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повышение эффективности управления имуществом, находящегося в муниципальной собственности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по арендной плате за земельные участки, а также средств от продажи права на заключение договоров аренды за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про-цент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541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оперативном управления органов местного самоуправления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про-цент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сдачи в аренду имущества, находящегося в муниципальной собственности (казна)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про-цент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723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2.4.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выполнения плановых назначений от перечисления части прибыли, остающейся после уплаты налогов и иных обязательных платежей муниципальных унитарных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про-цент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784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2.5.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основных фондов организаций муниципальной формы собственности, находящихся в стадии банкротства, в основных фондах организаций муниципальной формы собственности (на конец года по полной учетной стоимости)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про-цент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</a:tbl>
          </a:graphicData>
        </a:graphic>
      </p:graphicFrame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«Управление имуществом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5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56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1643065"/>
          <a:ext cx="8429625" cy="500064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28687"/>
                <a:gridCol w="2143125"/>
                <a:gridCol w="714375"/>
                <a:gridCol w="928688"/>
                <a:gridCol w="928687"/>
                <a:gridCol w="928688"/>
                <a:gridCol w="928687"/>
                <a:gridCol w="928688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5699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создание условий для осуществления управления муниципальным имуществом и нормативного правового регулирования в сфере имущественных и земельных отношений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152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в соответствии с планами работ, утвержденными администрацией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 реализации внутриведомственного контроля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1224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</a:tbl>
          </a:graphicData>
        </a:graphic>
      </p:graphicFrame>
      <p:pic>
        <p:nvPicPr>
          <p:cNvPr id="9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«Управление имуществом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85863"/>
            <a:ext cx="84963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589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1717436"/>
          <a:ext cx="8572500" cy="485483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44563"/>
                <a:gridCol w="2179637"/>
                <a:gridCol w="725488"/>
                <a:gridCol w="944562"/>
                <a:gridCol w="944563"/>
                <a:gridCol w="944562"/>
                <a:gridCol w="944563"/>
                <a:gridCol w="944562"/>
              </a:tblGrid>
              <a:tr h="2629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20750" algn="l"/>
                          <a:tab pos="10112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541020">
                <a:tc gridSpan="8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«Обеспечение реализации муниципальной программы города-курорта Железноводска Ставропольского края           «Управление имуществом города-курорта Железноводска Ставропольского края» и общепрограммные мероприятия»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совершенствование организационных, экономических и правовых механизмов  управления муниципальной собственностью города-курорта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 подпрограммы: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1331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планового реестра расходных обязательств города-курорта Железноводска Ставропольского края на очередной финансовый год и на 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  <a:tr h="1425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обоснований бюджетных ассигнований на очередной финансовый год и плановый период в Финансовое управление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696" marR="42696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«Управление имуществом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286048" y="1785926"/>
            <a:ext cx="90011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4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861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81" y="1465874"/>
          <a:ext cx="8643937" cy="52480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8625"/>
                <a:gridCol w="1897062"/>
                <a:gridCol w="1379538"/>
                <a:gridCol w="844550"/>
                <a:gridCol w="812800"/>
                <a:gridCol w="812800"/>
                <a:gridCol w="828675"/>
                <a:gridCol w="828675"/>
                <a:gridCol w="811212"/>
              </a:tblGrid>
              <a:tr h="1484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  <a:tr h="445366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создание условий для занятий физической культурой и спортом и приобщение всех слоев населения города-курорта Железноводска Ставропольского края к систематическим занятиям физической культурой и спортом, в том числе профессиональным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 достижения цели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  <a:tr h="1039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населения города-курорта Желез­новодска Ставрополь­ского края, системати­чески занимающихся физической культурой и спортом;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  <a:tr h="32019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 «Подготовка спортивного резерва и команд города-курорта Железноводска Ставропольского края, в том числе среди инвалидов»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43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обеспечение доступности занятий физической культурой и спортом для всех слоев населения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  <a:tr h="593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спортивными залами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метров на 10000 населения города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  <a:tr h="742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плавательными бассей­нами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метров зеркала на 10000 на­селения города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  <a:tr h="742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обеспеченность города-курорта Железноводска Ставропольского края плоскостными соору­жениями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метров на 10000 населения города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85852" y="142852"/>
            <a:ext cx="76438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32" cy="688655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1500166" y="1857364"/>
            <a:ext cx="7162800" cy="1785950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tabLst>
                <a:tab pos="6719888" algn="l"/>
                <a:tab pos="6908800" algn="l"/>
              </a:tabLs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гибкой и комплексной системы управления бюджетными расходами, увязанной с формированием муниципальных программ города-курорта Железноводска Ставропольского края на проектных принципах управления и обеспечивающей реализацию Указа Президента Российской Федерации от 07 мая 2018 года №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204.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00166" y="4714884"/>
            <a:ext cx="7162800" cy="1214446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информации об управлении общественными финансами, расширение практики общественного участия при обсуждении и принятии бюджетных решений, развитие принципов инициативного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800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35732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бюджетной политики города-курорта Железноводска Ставропольского края на 2019 год и плановый период 2020 и 2021 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66" y="3929066"/>
            <a:ext cx="7162800" cy="500066"/>
          </a:xfrm>
          <a:prstGeom prst="roundRect">
            <a:avLst/>
          </a:prstGeom>
          <a:solidFill>
            <a:srgbClr val="92D050">
              <a:alpha val="8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расходования бюджетных средств.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4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428736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963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989975"/>
          <a:ext cx="8429625" cy="45108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4350"/>
                <a:gridCol w="2066925"/>
                <a:gridCol w="1044575"/>
                <a:gridCol w="685800"/>
                <a:gridCol w="635000"/>
                <a:gridCol w="638175"/>
                <a:gridCol w="760413"/>
                <a:gridCol w="1011237"/>
                <a:gridCol w="1073150"/>
              </a:tblGrid>
              <a:tr h="2708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2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84" marR="39284" marT="0" marB="0" anchor="ctr" horzOverflow="overflow"/>
                </a:tc>
              </a:tr>
              <a:tr h="375111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Цель 2 Программы: организация, проведение и участие в спортивно-массовых мероприятиях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</a:tr>
              <a:tr h="855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проведение спортивно-массовых мероприя­тий, участие в краевых и всероссийских меро­приятиях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174625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численность спортсме­нов, получивших спор­тивный разряд на ко­личество населения, занимающихся спор­том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</a:tr>
              <a:tr h="655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участников, сдавших нормативы (тесты) комплекса ГТО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142852"/>
            <a:ext cx="76438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643050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661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625" y="2128918"/>
          <a:ext cx="8434708" cy="45147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4350"/>
                <a:gridCol w="2066925"/>
                <a:gridCol w="1044575"/>
                <a:gridCol w="93980"/>
                <a:gridCol w="596903"/>
                <a:gridCol w="635000"/>
                <a:gridCol w="638175"/>
                <a:gridCol w="760413"/>
                <a:gridCol w="1011237"/>
                <a:gridCol w="1073150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</a:tr>
              <a:tr h="38258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«Подготовка и проведение спортивно-массовых мероприятий в городе-курорте Железноводске Ставрополь­ского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762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обеспечение доступности и массовости участников спортивных мероприятий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городских мероприятий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всероссийских и краевых мероприятий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участников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4.3.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инвалидов города-курорта Железноводска Ставропольского края, систематически занимающихся физической культурой и спортом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от общего числа инвалидов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участников сдавших нормативы (тесты) комплекса ГТО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от общего числа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занимаю-щихся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42875" y="260350"/>
            <a:ext cx="90011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D2A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571612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68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625" y="2071678"/>
          <a:ext cx="8429625" cy="446722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4350"/>
                <a:gridCol w="2066925"/>
                <a:gridCol w="1044575"/>
                <a:gridCol w="685800"/>
                <a:gridCol w="635000"/>
                <a:gridCol w="638175"/>
                <a:gridCol w="760413"/>
                <a:gridCol w="1011237"/>
                <a:gridCol w="1073150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</a:tr>
              <a:tr h="38258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осуществление управленческой деятельности в сфере физической культуры и спорта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3 Программы: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59055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реализации внутриведомственного контроля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своевременно предоставленных отраслевыми (функциональными) органами администрации города-курорта Железноводска Ставропольского края отчетности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414" y="214290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85862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552596"/>
          <a:ext cx="8438824" cy="51625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98475"/>
                <a:gridCol w="2343150"/>
                <a:gridCol w="93980"/>
                <a:gridCol w="850580"/>
                <a:gridCol w="500066"/>
                <a:gridCol w="142876"/>
                <a:gridCol w="622615"/>
                <a:gridCol w="93980"/>
                <a:gridCol w="785818"/>
                <a:gridCol w="785818"/>
                <a:gridCol w="928694"/>
                <a:gridCol w="792772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индика­тора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</a:tr>
              <a:tr h="642942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3: «Обеспечение реализации муниципальной программы города-курорта Железноводска Ставропольского края «Развитие физической культуры и спорта в городе-курорте Железноводске Ставропольского края» и общепрограммные мероприятия»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Задача 1 подпрограммы 3 Программы: эффективное выполнение функций отраслевым (функциональным) органами администра­ции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своевременность пре­доставления планового реестра расходных обязательств города-курорта Железноводска Ставропольского края на очередной год и плановый период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своевре-менно/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несвое-времен-но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</a:t>
                      </a: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своевременность представления обоснований бюджетных ассигнований на очередной финансовый год и плановый период в Финансовое управление администрации города-курорта Железноводска Ставропольского края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своевре-менно/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несвое-времен-но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своевре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­ 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571612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73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2071701"/>
          <a:ext cx="8512492" cy="34290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96900"/>
                <a:gridCol w="131762"/>
                <a:gridCol w="2555875"/>
                <a:gridCol w="919163"/>
                <a:gridCol w="93980"/>
                <a:gridCol w="714375"/>
                <a:gridCol w="714375"/>
                <a:gridCol w="642937"/>
                <a:gridCol w="649288"/>
                <a:gridCol w="708025"/>
                <a:gridCol w="785812"/>
              </a:tblGrid>
              <a:tr h="39687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индика­тора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96" marR="5369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20700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Подпрограмма 4: «Реконструкция объектов физической культуры и спорта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28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4 Программы: улучшение качества тренировочной базы для занятий спортом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спортивных секций по видам спорта, обеспечение города-курорта Железноводска Ставропольского края плоскостными сооружениями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14290"/>
            <a:ext cx="7643866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«Развитие физической культуры и спорта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-2214610" y="228599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030A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4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75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465791"/>
          <a:ext cx="8501062" cy="522123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00062"/>
                <a:gridCol w="3152775"/>
                <a:gridCol w="630238"/>
                <a:gridCol w="693737"/>
                <a:gridCol w="701675"/>
                <a:gridCol w="703263"/>
                <a:gridCol w="703262"/>
                <a:gridCol w="708025"/>
                <a:gridCol w="708025"/>
              </a:tblGrid>
              <a:tr h="2069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Едини-ца      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233517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обеспечение устойчивого развития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</a:tr>
              <a:tr h="43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разработанной градостроительной документации на территории города-курорта Железноводска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175441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Подпрограмма 1  «Градостроительство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292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утвержденных проектов планировки территории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43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сфере градостроительной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438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муниципальных служащих, повысивших квалификацию в области градостроительного проектирования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294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снесенных (демонтированных) объектов некапитального строительства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292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снесенных (демонтированных) объектов капитального строительства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объект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202481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Цель 2 Программы: совершенствование организационных и нормативно-правовых механизмов в сфере градостроительства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292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реализации внутриведомственного контроля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  <a:tr h="73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своевременно предоставленных отраслевыми (функциональными) органами администрации города-курорта Железноводска Ставропольского края отчетности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591" marR="42591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14"/>
            <a:ext cx="7715304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071548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781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405573"/>
          <a:ext cx="8786812" cy="53810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5275"/>
                <a:gridCol w="3659187"/>
                <a:gridCol w="146050"/>
                <a:gridCol w="114299"/>
                <a:gridCol w="617539"/>
                <a:gridCol w="512762"/>
                <a:gridCol w="146050"/>
                <a:gridCol w="660400"/>
                <a:gridCol w="731838"/>
                <a:gridCol w="658812"/>
                <a:gridCol w="512763"/>
                <a:gridCol w="146050"/>
                <a:gridCol w="585787"/>
              </a:tblGrid>
              <a:tr h="148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</a:tr>
              <a:tr h="489880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 «Обеспечение реализации муниципальной программы города-курорта Железноводска Ставропольского края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«Развитие градостроительства, строительства и архитектуры в городе-курорте Железноводске Ставропольского края» и общепрограммные мероприятия»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97"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создание условий для финансового  обеспечения выполнения функций органа местного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самоуправления в области градостроительства, строительства и архитектуры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планового реестра расходных обязательств города-курорта Железноводска Ставропольского края на очередной финансовый год и плановый период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обоснований бюджетных ассигнований на очередной финансовый год и плановый период в Финансовое управление администрации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5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создание долгосрочной и гарантированной системы поддержки молодых семей в решении жилищной проблемы с целью улучшения демографической ситуации в городе-курорте Железноводске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Подпрограммы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молодых семей, улучшивших жилищные условия, в том числе с помощью ипотечных жилищных кредитов (займов)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семей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 «Обеспечение жильем молодых семей в городе-курорте Железноводске Ставропольского края»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3 Программы: реализация права молодых семей на получение социальных выплат на приобретение жилья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экономкласса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или строительство индивидуального жилого дома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экономкласса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создание условий для привлечения молодыми семьями собственных средств, дополнительных финансовых средств кредитных и других организаций, предоставляющих кредиты и займы, в том числе ипотечных жилищных кредитов для приобретения жилья или строительства индивидуального жилья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ru-RU"/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молодых семей, улучшивших жилищные условия, в общем количестве молодых семей, нуждающихся в улучшении жилищных условий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реализованных свидетельств о праве на получение социальной выплаты на приобретение жилья в общем количестве этих свидетельств, выданных молодым семьям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670" marR="3967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градостроительства, строительства и архитектуры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928990" y="1571612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4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80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218" y="1571627"/>
          <a:ext cx="8572500" cy="492920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90588"/>
                <a:gridCol w="3057525"/>
                <a:gridCol w="889000"/>
                <a:gridCol w="600075"/>
                <a:gridCol w="669925"/>
                <a:gridCol w="668337"/>
                <a:gridCol w="600075"/>
                <a:gridCol w="598488"/>
                <a:gridCol w="598487"/>
              </a:tblGrid>
              <a:tr h="1603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</a:tr>
              <a:tr h="165634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сохранение и развитие культуры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</a:tr>
              <a:tr h="801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культурно-массовых мероприятий, проводимых муниципальными учреждениями культуры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</a:tr>
              <a:tr h="24775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Культурно-досуговая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деятельность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68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развитие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культурно-досуговой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деятельности в городе-курорте Железноводске                             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641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 клубных формирований (в том числе любительских объединений и формирований самодеятельного народного творчества)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481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разнообразие   тематической  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направленности проводимых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направле-ний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4810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демонстрация художественных 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хронико-документальных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фильмов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кинопока-зов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320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зрителей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801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замена подвесных потолков на деревянном каркасе на несгораемые с заменой электроосвещения (алюминиевой проводки) с установкой энергосберегающего оборудования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метры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«Культура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2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829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56" y="1618826"/>
          <a:ext cx="8501062" cy="50963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0075"/>
                <a:gridCol w="3200400"/>
                <a:gridCol w="904875"/>
                <a:gridCol w="608012"/>
                <a:gridCol w="681038"/>
                <a:gridCol w="681037"/>
                <a:gridCol w="608013"/>
                <a:gridCol w="609600"/>
                <a:gridCol w="608012"/>
              </a:tblGrid>
              <a:tr h="2185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</a:tr>
              <a:tr h="48708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59848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создание условий для обеспечения свободного доступа населения города-курорта Железноводска                           Ставропольского края к информации и культурным ценностям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  <a:tr h="72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экземпляров библиотечного фонда общедоступных библиотек на 1000 человек населения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тысяч экземпляров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  <a:tr h="491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читателей централизованной библиотечной системы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тысяч 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  <a:tr h="40514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«Развитие системы библиотечного обслуживания населения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49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2 подпрограммы 2 Программы: развитие библиотечной деятельности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 подпрограммы: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  <a:tr h="218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объем библиотечного фонда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тысяч 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  <a:tr h="438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зарегистрированных пользователей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тысяч человек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  <a:tr h="438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документов, выданных из фондов библиотек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тысяч 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  <a:tr h="524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4.4.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новых поступлений в библиотечный фонд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тысяч экземпляров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22" marR="43522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«Культура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4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85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1506282"/>
          <a:ext cx="8572500" cy="51869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12775"/>
                <a:gridCol w="3167063"/>
                <a:gridCol w="922337"/>
                <a:gridCol w="620713"/>
                <a:gridCol w="693737"/>
                <a:gridCol w="693738"/>
                <a:gridCol w="620712"/>
                <a:gridCol w="620713"/>
                <a:gridCol w="620712"/>
              </a:tblGrid>
              <a:tr h="18883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horzOverflow="overflow"/>
                </a:tc>
              </a:tr>
              <a:tr h="26056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обеспечение безопасных и благоприятных условий для проведения общегородских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547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реализации внутриведомственного контроля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889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своевременно предоставленных отраслевыми (функциональными) органами администрации города-курорта Железноводска Ставропольского края отчетности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37914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3: «Обеспечение реализации муниципальной программы города-курорта Железноводска Ставропольского края «Культура города-курорта Железноводска Ставропольского края» и общепрограммные мероприятия»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914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3 подпрограммы 3 Программы: эффективное выполнение функций отраслевыми (функциональными) органами                               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889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планового реестра расходных обязательств города-курорта Железноводска Ставропольского края на очередной финансовый год и плановый период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да/нет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  <a:tr h="756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предоставления обоснований бюджетных ассигнований на очередной финансовый год и плановый период, в Финансовое управление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да/нет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43" marR="43543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</a:t>
            </a:r>
            <a:r>
              <a:rPr lang="ru-RU" sz="1800" b="1" dirty="0" smtClean="0">
                <a:solidFill>
                  <a:schemeClr val="bg1"/>
                </a:solidFill>
                <a:latin typeface="Times New Roman"/>
              </a:rPr>
              <a:t>«Культура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1214414" y="2143116"/>
            <a:ext cx="7162800" cy="1066800"/>
          </a:xfrm>
          <a:prstGeom prst="roundRect">
            <a:avLst/>
          </a:prstGeom>
          <a:solidFill>
            <a:srgbClr val="FFCC00">
              <a:alpha val="50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Реализация </a:t>
            </a:r>
            <a:r>
              <a:rPr lang="ru-RU" sz="1800" i="1" dirty="0">
                <a:solidFill>
                  <a:schemeClr val="tx1"/>
                </a:solidFill>
              </a:rPr>
              <a:t>новых принципов налогообложения по налогу на имущество физических лиц в зависимости от кадастровой стоимости </a:t>
            </a:r>
            <a:r>
              <a:rPr lang="ru-RU" sz="1800" i="1" dirty="0" smtClean="0">
                <a:solidFill>
                  <a:schemeClr val="tx1"/>
                </a:solidFill>
              </a:rPr>
              <a:t>объектов недвижимости.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52" y="3571876"/>
            <a:ext cx="7162800" cy="500066"/>
          </a:xfrm>
          <a:prstGeom prst="roundRect">
            <a:avLst/>
          </a:prstGeom>
          <a:solidFill>
            <a:srgbClr val="FFCC00">
              <a:alpha val="50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i="1" dirty="0">
                <a:solidFill>
                  <a:schemeClr val="tx1"/>
                </a:solidFill>
              </a:rPr>
              <a:t> Повышение эффективности управления муниципальными активами.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85852" y="4500570"/>
            <a:ext cx="7162800" cy="500066"/>
          </a:xfrm>
          <a:prstGeom prst="roundRect">
            <a:avLst/>
          </a:prstGeom>
          <a:solidFill>
            <a:srgbClr val="FFCC00">
              <a:alpha val="50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>
              <a:tabLst>
                <a:tab pos="6719888" algn="l"/>
                <a:tab pos="6908800" algn="l"/>
              </a:tabLst>
              <a:defRPr/>
            </a:pPr>
            <a:r>
              <a:rPr lang="ru-RU" sz="1800" i="1" dirty="0">
                <a:solidFill>
                  <a:schemeClr val="tx1"/>
                </a:solidFill>
              </a:rPr>
              <a:t>Совершенствование налогового администрирования.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14290"/>
            <a:ext cx="7786742" cy="135732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налоговой политики города-курорта Железноводска Ставропольского края на 2019 год и плановый период 2020 и 2021 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832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-2571800" y="2357430"/>
            <a:ext cx="900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660033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4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87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486566"/>
          <a:ext cx="8572500" cy="528896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66750"/>
                <a:gridCol w="3260725"/>
                <a:gridCol w="911225"/>
                <a:gridCol w="685800"/>
                <a:gridCol w="838200"/>
                <a:gridCol w="838200"/>
                <a:gridCol w="685800"/>
                <a:gridCol w="685800"/>
              </a:tblGrid>
              <a:tr h="1735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29222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обеспечение благоприятных условий для развития малого и среднего  предпринимательства в городе-курорте Железноводске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</a:tr>
              <a:tr h="391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 роста выручки от реализации товаров, выполнения работ и оказания услуг малых и средних предприятий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процентов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105,8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</a:tr>
              <a:tr h="29028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 «Развитие малого и среднего предпринимательства в городе-курорте Железноводске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33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повышение предпринимательской активности и развитие малого и среднего предпринимательства, совершенствование правовых, экономических и организационных условий для устойчивого повышения предпринимательской активности в городе-курорте Железноводске Ставропольского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 1: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292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2702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73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33,90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384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субъектов малого и среднего предпринимательства в расчете на 10 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34701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обеспечение для населения города-курорта Железноводска Ставропольского края доступности потребительского рынка, формирование благоприятных возможностей для товаропроизводителей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</a:tr>
              <a:tr h="997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Обеспеченность населения города на 1000 жителей: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торговыми площадями;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посадочными местами в предприятиях общественного питания в общедоступной сети;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бытовыми услугами (рабочих мест предприятий бытового обслуживания)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 метр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88" y="1142986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90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313" y="1425486"/>
          <a:ext cx="8715375" cy="535436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77862"/>
                <a:gridCol w="3316288"/>
                <a:gridCol w="925512"/>
                <a:gridCol w="696913"/>
                <a:gridCol w="852487"/>
                <a:gridCol w="852488"/>
                <a:gridCol w="696912"/>
                <a:gridCol w="696913"/>
              </a:tblGrid>
              <a:tr h="1665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33314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Подпрограмма 2 «Развитие потребительского рынка и услуг города-курорта Железноводска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Ставропольского края»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06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формирование современной инфраструктуры розничной торговли, общественного питания и бытового обслуживания населения, создание и поддержание условий для равной добросовестной конкуренции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 2: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</a:tr>
              <a:tr h="17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бытовых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17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5938,00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6597,0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7301,0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292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устойчивое развитие конкурентоспособной санаторно-курортной и туристско-рекреационной сферы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 достижения цели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</a:tr>
              <a:tr h="333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туристов, посетивших город-курорт Железноводск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чел.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108,5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292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Подпрограмма 3 «Развитие санаторно-курортного и туристско-рекреационного комплекса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3 Программы: создание условий для привлечения туристов 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рекреантов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в том числе на туры одного дня в город-курорт Железноводск Ставропольского края, улучшение качества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санаторно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–курортных услуг 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туристско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–рекреационного продукта, создание и продвижение бренда города-курорта Железноводска Ставропольского края в сфере курорта и туризма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 3: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</a:tr>
              <a:tr h="584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койко–мест средств размещения санаторно-курортного и туристско-рекреационного комплекса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501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работающих в санаторно-курортной и туристско-рекреационной сфере города–курорта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292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Производительность водозаборных сооружений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тыс. куб. м/сутки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  <a:tr h="292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Протяженность линий транспортировки и распространения воды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935" marR="43935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643866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экономики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-2786114" y="1428736"/>
            <a:ext cx="9001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8B83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071547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2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0" y="1320113"/>
          <a:ext cx="8643938" cy="55193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7038"/>
                <a:gridCol w="4268787"/>
                <a:gridCol w="804863"/>
                <a:gridCol w="571482"/>
                <a:gridCol w="500096"/>
                <a:gridCol w="500066"/>
                <a:gridCol w="428606"/>
                <a:gridCol w="571500"/>
                <a:gridCol w="571500"/>
              </a:tblGrid>
              <a:tr h="14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29599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повышение уровня  комплексного благоустройства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ru-RU"/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ru-RU" dirty="0"/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ru-RU" dirty="0"/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8037" marR="28037" marT="0" marB="0" horzOverflow="overflow"/>
                </a:tc>
              </a:tr>
              <a:tr h="29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территории города,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44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обращений граждан по вопросам благоустройства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1480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 «Благоустройство территории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99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формирование в городе-курорте Железноводске Ставропольского края среды, благоприятной для проживания населения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ru-RU"/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ru-RU" dirty="0"/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ru-RU" dirty="0"/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8037" marR="2803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8037" marR="28037" marT="0" marB="0" horzOverflow="overflow"/>
                </a:tc>
              </a:tr>
              <a:tr h="29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хозяйственно-бытовой канализации по ул.Горького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29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Строительство хозяйственно-бытовой канализации по ул.Красикова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295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многоквартирных домов, в которых проведен ремонт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44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Общая площадь жилых помещений аварийных многоквартирных домов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1 386,4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44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Общее число граждан, переселенных из аварийных многоквартирных домов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44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территории Курортного парка города-курорта Железноводска Ставропольского края, на которой проводятся мероприятия по благоустройству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44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территории городского парка города-курорта Железноводска Ставропольского края, на которой проводятся мероприятия по благоустройству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443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оплаты заявок на предоставление субсидии юридическим лицам на возмещение затрат по оказанию банных услуг льготным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16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освещенности дорог к общей протяженности дорог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38"/>
            <a:ext cx="7643866" cy="10001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500176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949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785926"/>
          <a:ext cx="8643938" cy="47507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7038"/>
                <a:gridCol w="4268787"/>
                <a:gridCol w="590557"/>
                <a:gridCol w="642931"/>
                <a:gridCol w="500062"/>
                <a:gridCol w="500063"/>
                <a:gridCol w="571500"/>
                <a:gridCol w="571500"/>
                <a:gridCol w="571500"/>
              </a:tblGrid>
              <a:tr h="61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Едини-ца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746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формирование в городе-курорте Железноводске Ставропольского края условий для повышения эффективности использования энергетических ресурсов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потребления электрической энергии на освещаемой территории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кВт./ч/кв.м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38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«Энергосбережение и повышение энергетической эффективности на территории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повышение эффективности энергопотребления путем внедрения современных энергосберегающих технологий и оборудования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установленных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энергоэффективных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светильников на улицах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установленных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энергоэффективных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светильников в административных зданиях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оконных блоков, замененных в целях повышения энергетической эффективности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замененных оконных блоков в общем количестве оконных блоков, требующих замены в образовательных учреждениях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12,54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Увеличение доли образовательных организаций со стопроцентной заменой оконных блоков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214314"/>
            <a:ext cx="7643866" cy="107154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8558"/>
            <a:ext cx="9144032" cy="6886558"/>
          </a:xfrm>
          <a:prstGeom prst="rect">
            <a:avLst/>
          </a:prstGeom>
          <a:noFill/>
        </p:spPr>
      </p:pic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1071538" y="142875"/>
            <a:ext cx="8072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78B83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4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97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50" y="1513546"/>
          <a:ext cx="8643938" cy="52730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7038"/>
                <a:gridCol w="4268787"/>
                <a:gridCol w="447681"/>
                <a:gridCol w="642942"/>
                <a:gridCol w="642927"/>
                <a:gridCol w="500063"/>
                <a:gridCol w="571500"/>
                <a:gridCol w="571500"/>
                <a:gridCol w="571500"/>
              </a:tblGrid>
              <a:tr h="61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Еди-ница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037" marR="28037" marT="0" marB="0" anchor="ctr" horzOverflow="overflow"/>
                </a:tc>
              </a:tr>
              <a:tr h="746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создание условий для осуществления управления городским хозяйством и нормативно-правового регулирования в сфере жилищно-коммунального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разработанных и утвержденных нормативных правовых актов в соответствии с законодательством Российской Федерации, законодательством Ставропольского края, в данной сфере деятельности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исполнения плана проверок при реализации внутриведомственного контроля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своевременно представленных отраслевыми (функциональными) органами администрации города-курорта Железноводска Ставропольского края отчетов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2382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3: «Обеспечение реализации муниципальной программы города-курорта Железноводска Ставропольского края «Развитие жилищно-коммунального хозяйства в городе-курорте Железноводске Ставропольского края» и общепрограммные мероприятия»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3 Программы: эффективное выполнение функций отраслевым (функциональным) органом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представления планового реестра расходных обязательств города-курорта Железноводска Ставропольского края на очередной финансовый год и на плановый период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свое-вре-мен-но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свое-вре-менно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свое-вре-менно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свое-вре-менно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Своевременность представления обоснований бюджетных ассигнований на очередной финансовый год и плановый период в Финансовое управление администрации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свое-вре-мен-но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свое-вре-менно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свое-вре-менно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свое-вре-менно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71414"/>
            <a:ext cx="7643866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жилищно-коммунального хозяйства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357299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4996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611350"/>
          <a:ext cx="8786812" cy="509585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8300"/>
                <a:gridCol w="379412"/>
                <a:gridCol w="3967165"/>
                <a:gridCol w="153985"/>
                <a:gridCol w="338138"/>
                <a:gridCol w="79381"/>
                <a:gridCol w="477831"/>
                <a:gridCol w="85725"/>
                <a:gridCol w="642938"/>
                <a:gridCol w="642937"/>
                <a:gridCol w="558800"/>
                <a:gridCol w="458788"/>
                <a:gridCol w="101600"/>
                <a:gridCol w="531812"/>
              </a:tblGrid>
              <a:tr h="14980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Ед-ца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изме-рения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1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-857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</a:tr>
              <a:tr h="298079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Развитие транспортной системы и обеспечение безопасности дорожного движения в городе-курорте Железноводске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430" marR="3643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</a:tr>
              <a:tr h="475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Протяженность автомобильных дорог общего пользования местного значения на территории города-курорта Железноводска Ставропольского края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123,50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131,40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140,54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148,58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148,58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148,58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</a:tr>
              <a:tr h="31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Протяженность автомобильных дорог общего пользования местного значения не отвечающих нормативным требованиям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32,600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30,727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29,327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27,823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27,823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27,823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</a:tr>
              <a:tr h="298079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 «Дорожное хозяйство и обеспечение безопасности дорожного движения в городе-курорте Железноводске Ставропольского края»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803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Повышение культуры вождения на территории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дорожно-транспортных происшествий относительно предыдущего года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раненых при дорожно-транспортных происшествиях относительно предыдущего года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погибших при дорожно-транспортных происшествиях относительно предыдущего года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79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2 подпрограммы 1 Программы: Обеспечение функционирования существующей сети автомобильных дорог общего пользования местного значения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автомобильных дорог муниципального значения прошедших паспоритизацию объекта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дорожно-транспортных происшествий, зарегестрированных на автомобильных дорогах муниципального значения, из-за сопутствующих дорожных условий в общем количестве дорожно-транспортных происшествий в городе-курорте Железноводске  Ставропольского края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 пострадавших в результате дорожно-транспортных происшествий, зарегестрированных на автомобильных дорогах муниципального значения, из за сопутствующих дорожных условий в общем количестве пострадавших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36430" marR="3643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430" marR="3643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163" name="Rectangle 2"/>
          <p:cNvSpPr>
            <a:spLocks noChangeArrowheads="1"/>
          </p:cNvSpPr>
          <p:nvPr/>
        </p:nvSpPr>
        <p:spPr bwMode="auto">
          <a:xfrm>
            <a:off x="142875" y="0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6699"/>
              </a:solidFill>
            </a:endParaRPr>
          </a:p>
        </p:txBody>
      </p:sp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000100" y="71438"/>
            <a:ext cx="7929618" cy="128586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428738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602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683833"/>
          <a:ext cx="8572500" cy="508789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28625"/>
                <a:gridCol w="3929063"/>
                <a:gridCol w="679450"/>
                <a:gridCol w="623887"/>
                <a:gridCol w="622300"/>
                <a:gridCol w="622300"/>
                <a:gridCol w="542925"/>
                <a:gridCol w="541338"/>
                <a:gridCol w="582612"/>
              </a:tblGrid>
              <a:tr h="1675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85725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  <a:tr h="87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погибших в результате дорожно-транспортных происшествий, зарегистрированных на автомобильных дорогах муниципального значения, из за сопутствующих дорожных условий в общем количестве погибших в результате дорожно-транспортных происшествий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  <a:tr h="436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количества дворовых территорий многоквартирных домов приведенных в нормативное состояние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  <a:tr h="436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Увеличение площади дворовых территорий многоквартирных домов приведенных в нормативное состояние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тыс.кв.м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13,422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  <a:tr h="726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протяженности автомобильных дорог общего пользования местного значения в границах города-курорта Железноводска Ставропольского края и искусственных сооружений на них приведенных в нормативное состояние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  <a:tr h="2321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Обеспечение санитарно-эпидемиологического благополучия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</a:tr>
              <a:tr h="436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Площадь территории, города-курорта Железноводска, на которой проводятся мероприятия по борьбе с  воздействием опасных для экологии факторов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12 000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13 000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14 000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  <a:tr h="167517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«Экологическая безопасность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32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Охрана окружающей среды и обеспечение экологической безопасности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</a:tr>
              <a:tr h="335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пожаров в лесных массивах, относящихся к городу-курорту Железноводску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  <a:tr h="436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Ежегодная ликвидация стихийных свалок на территории муниципального образования город-курорт Железноводск 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48" marR="44548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214382" y="71438"/>
            <a:ext cx="7715336" cy="135729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«Развитие транспортной системы и охрана окружающей среды в городе-курорте Железноводске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8704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3333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357300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704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0" y="1827583"/>
          <a:ext cx="8572500" cy="47446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28625"/>
                <a:gridCol w="87312"/>
                <a:gridCol w="2967038"/>
                <a:gridCol w="88900"/>
                <a:gridCol w="863600"/>
                <a:gridCol w="561975"/>
                <a:gridCol w="706437"/>
                <a:gridCol w="722313"/>
                <a:gridCol w="722312"/>
                <a:gridCol w="674688"/>
                <a:gridCol w="749300"/>
              </a:tblGrid>
              <a:tr h="19685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49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</a:tr>
              <a:tr h="322263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обеспечение безопасности населения, защита жизни и здоровья граждан, их прав и свобод на территории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</a:tr>
              <a:tr h="530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повышения уровня защищенности объектов и мест с массовым пребыванием граждан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процентов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</a:tr>
              <a:tr h="17303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 «Безопасный город-курорт Железноводск»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повышение уровня антитеррористической защищенности учреждений образования, здравоохранения, санаторно-курортного комплекса, объектов социально-бытового назначения, мест массового пребывания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243" marR="43243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horzOverflow="overflow"/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43243" marR="43243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Размещение информационных материалов на объектах с массовым пребыванием граждан о действиях в случае совершения актов террористической направленности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43243" marR="43243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Оснащенность системами видеонаблюдения муниципальных образовательных учреждений, объектов культурного и социально-бытового назначения и мест наибольшего нахождения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43243" marR="43243" marT="0" marB="0" anchor="ctr" horzOverflow="overflow"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43243" marR="43243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семинаров и совещаний, круглых столов и собраний по вопросам профилактики терроризма и экстремизма с учащимися образовательных учреждений города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0063" algn="ct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43243" marR="43243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142852"/>
            <a:ext cx="7858180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357300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8069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81" y="1730708"/>
          <a:ext cx="8643937" cy="491204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25462"/>
                <a:gridCol w="3030538"/>
                <a:gridCol w="973137"/>
                <a:gridCol w="573088"/>
                <a:gridCol w="722312"/>
                <a:gridCol w="736600"/>
                <a:gridCol w="736600"/>
                <a:gridCol w="688975"/>
                <a:gridCol w="657225"/>
              </a:tblGrid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</a:tr>
              <a:tr h="1762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профилактика правонарушений и преступлений на территории города-курорта Железноводска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</a:tr>
              <a:tr h="542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Снижение уровня совершенных преступлений и правонарушений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процентов к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предыдуще-му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43200" marR="43200" marT="0" marB="0"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антитеррористической направленности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3200" marR="43200" marT="0" marB="0" horzOverflow="overflow"/>
                </a:tc>
              </a:tr>
              <a:tr h="2159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 «Профилактика правонарушений в городе-курорте Железноводске»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</a:tr>
              <a:tr h="35242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снижение уровня преступности на территории города-курорта Железноводска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</a:tr>
              <a:tr h="486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Проведение встреч и бесед с учащимися образовательных учреждений по вопросам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3200" marR="43200" marT="0" marB="0" horzOverflow="overflow"/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 высших учебных заведениях конкурсов по тематике профилактики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3200" marR="43200" marT="0" marB="0" horzOverflow="overflow"/>
                </a:tc>
              </a:tr>
              <a:tr h="398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 профилактике правонарушений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200" marR="43200" marT="0" marB="0" horzOverflow="overflow"/>
                </a:tc>
              </a:tr>
              <a:tr h="3667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 «Поддержка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Железноводского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городского казачьего общества Ставропольского окружного казачьего общества Терского войскового казачьего общества»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</a:tr>
              <a:tr h="26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количества рейдов казаков с офицерским составом полиции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3200" marR="432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200" marR="43200" marT="0" marB="0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071538" y="142852"/>
            <a:ext cx="7858180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214424"/>
            <a:ext cx="849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09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531159"/>
          <a:ext cx="8643938" cy="519825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25463"/>
                <a:gridCol w="3030537"/>
                <a:gridCol w="973138"/>
                <a:gridCol w="573087"/>
                <a:gridCol w="722313"/>
                <a:gridCol w="736600"/>
                <a:gridCol w="736600"/>
                <a:gridCol w="688975"/>
                <a:gridCol w="657225"/>
              </a:tblGrid>
              <a:tr h="1866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43" marR="43243" marT="0" marB="0" anchor="ctr" horzOverflow="overflow"/>
                </a:tc>
              </a:tr>
              <a:tr h="19191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3 «Поддержка ЖГКО СОКО ТВКО»</a:t>
                      </a:r>
                    </a:p>
                  </a:txBody>
                  <a:tcPr marL="43200" marR="4320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3: содействие ЖГКО СОКО ТВКО в привлечении казаков к несению государственной и иной службы в соответствии с федеральным законодательством и законодательством Ставропольского края.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</a:tr>
              <a:tr h="218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детей, занимающихся в военно-патриотическом клубе «Русичи»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3200" marR="43200" marT="0" marB="0" anchor="ctr" horzOverflow="overflow"/>
                </a:tc>
              </a:tr>
              <a:tr h="759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детей, привлекаемых к проведению мероприятий, направленных на пропаганду казачьей истории и культуры (конкурс рисунка, конкурс на лучший реферат, конкурс на лучшее стихотворение)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</a:tr>
              <a:tr h="316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Публикация в средствах массовой информации материалов по казачеству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200" marR="43200" marT="0" marB="0" anchor="ctr" horzOverflow="overflow"/>
                </a:tc>
              </a:tr>
              <a:tr h="37750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4 подпрограммы: создание условий для осуществления и нормативного правового регулирования в сфере развития гражданской обороны, мобилизационной подготовки и антитеррористической защищенности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4 :«Профилактика терроризма и экстремизма, а также минимизация и (или) ликвидация последствий проявления терроризма и экстремизма на территории города-курорта Железноводска Ставропольского края»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</a:tr>
              <a:tr h="451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7.1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Повышение эффективности деятельности администрации города-курорта Железноводска Ставропольского края в работе по вопросам профилактики терроризма и экстремизма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3200" marR="43200" marT="0" marB="0" anchor="ctr" horzOverflow="overflow"/>
                </a:tc>
              </a:tr>
              <a:tr h="4969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4: эффективное выполнение функций администрации города-курорта Железноводска Ставропольского края по совершенствованию организационных и правовых механизмов в сфере развития гражданской обороны, мобилизационной подготовки и антитеррористической защищенности города-курорта Железноводска Ставропольского края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</a:tr>
              <a:tr h="455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Распространение агитационных материалов, посвященных пропаганде борьбы с терроризмом и экстремизмом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 охвата населения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43200" marR="432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43200" marR="43200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142852"/>
            <a:ext cx="7858180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«Создание условий безопасной жизни населения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35843" name="Text Box 18"/>
          <p:cNvSpPr txBox="1">
            <a:spLocks noChangeArrowheads="1"/>
          </p:cNvSpPr>
          <p:nvPr/>
        </p:nvSpPr>
        <p:spPr bwMode="auto">
          <a:xfrm>
            <a:off x="7524750" y="1285875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/>
              <a:t>млн.рублей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7543800" y="1468438"/>
            <a:ext cx="1331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/>
              <a:t>в процентах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7200" y="1316038"/>
            <a:ext cx="8435975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366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Поддержание объема муниципального долга на оптимальном уровне, в рамках которого предполагается: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" y="4587875"/>
            <a:ext cx="84582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7313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Минимизация стоимости обслуживания муниципального долга, в рамках которой предполагается привлечение временно свободных средств муниципальных бюджетных и автономных учреждений города-курорта Железноводска Ставропольского края в целях не привлечения дополнительных бюджетных кредитов;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" y="5588000"/>
            <a:ext cx="8458200" cy="12144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350" lvl="1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Равномерное распределение платежей, связанных с погашением и обслуживанием муниципального долга, в рамках которого предполагается: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проведение анализа сроков погашения действующих долговых обязательств города-курорта Железноводска Ставропольского края и выявление пиков платежей;</a:t>
            </a:r>
          </a:p>
          <a:p>
            <a:pPr marL="6350" lvl="1" indent="255588" algn="just">
              <a:defRPr/>
            </a:pPr>
            <a:r>
              <a:rPr lang="ru-RU" sz="1400" i="1" dirty="0">
                <a:solidFill>
                  <a:schemeClr val="tx1"/>
                </a:solidFill>
              </a:rPr>
              <a:t>планирование графиков погашения долговых обязательств города-курорта Железноводска Ставропольского края.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0" y="1925638"/>
            <a:ext cx="8207375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i="1" dirty="0">
                <a:solidFill>
                  <a:schemeClr val="tx1"/>
                </a:solidFill>
              </a:rPr>
              <a:t>проведение мероприятий, направленных на рост доходной и оптимизацию расходной частей бюджета города и приводящих к сокращению дефицита бюджета города и темпов прироста муниципального </a:t>
            </a:r>
            <a:r>
              <a:rPr lang="ru-RU" sz="1350" i="1" dirty="0" smtClean="0">
                <a:solidFill>
                  <a:schemeClr val="tx1"/>
                </a:solidFill>
              </a:rPr>
              <a:t>долга;</a:t>
            </a:r>
            <a:endParaRPr lang="ru-RU" sz="135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0" y="2687638"/>
            <a:ext cx="8207375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i="1" dirty="0">
                <a:solidFill>
                  <a:schemeClr val="tx1"/>
                </a:solidFill>
              </a:rPr>
              <a:t>осуществление мониторинга использования бюджетных ассигнований получателями средств бюджета города в целях своевременного принятия решения о сокращении невостребованных бюджетных </a:t>
            </a:r>
            <a:r>
              <a:rPr lang="ru-RU" sz="1350" i="1" dirty="0" smtClean="0">
                <a:solidFill>
                  <a:schemeClr val="tx1"/>
                </a:solidFill>
              </a:rPr>
              <a:t>ассигнований и объема заимствований </a:t>
            </a:r>
            <a:r>
              <a:rPr lang="ru-RU" sz="1350" i="1" dirty="0">
                <a:solidFill>
                  <a:schemeClr val="tx1"/>
                </a:solidFill>
              </a:rPr>
              <a:t>при исполнении бюджета </a:t>
            </a:r>
            <a:r>
              <a:rPr lang="ru-RU" sz="1350" i="1" dirty="0" smtClean="0">
                <a:solidFill>
                  <a:schemeClr val="tx1"/>
                </a:solidFill>
              </a:rPr>
              <a:t>города;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4213" y="3444875"/>
            <a:ext cx="8208962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i="1" dirty="0">
                <a:solidFill>
                  <a:schemeClr val="tx1"/>
                </a:solidFill>
              </a:rPr>
              <a:t>направление остатков средств на едином счете бюджета города (без учета безвозмездных поступлений, имеющих целевое значение и подлежащих возврату в доход краевого бюджета), образовавшихся на начало текущего финансового года, и дополнительных доходов, поступивших сверх утвержденных годовых назначений, при исполнении бюджета города на сокращение дефицита бюджета города в целях снижения объема муниципального </a:t>
            </a:r>
            <a:r>
              <a:rPr lang="ru-RU" sz="1350" i="1" dirty="0" smtClean="0">
                <a:solidFill>
                  <a:schemeClr val="tx1"/>
                </a:solidFill>
              </a:rPr>
              <a:t>долга;</a:t>
            </a:r>
            <a:endParaRPr lang="ru-RU" sz="1350" dirty="0"/>
          </a:p>
        </p:txBody>
      </p:sp>
      <p:pic>
        <p:nvPicPr>
          <p:cNvPr id="35851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142976" y="142852"/>
            <a:ext cx="7786742" cy="114300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долговой политики города-курорта Железноводска Ставропольского края на 2019 год и плановый период 2020 и 2021 годов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00B05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285861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11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1702214"/>
          <a:ext cx="8786812" cy="49414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8800"/>
                <a:gridCol w="98425"/>
                <a:gridCol w="4456112"/>
                <a:gridCol w="641350"/>
                <a:gridCol w="558800"/>
                <a:gridCol w="558800"/>
                <a:gridCol w="477838"/>
                <a:gridCol w="479425"/>
                <a:gridCol w="477837"/>
                <a:gridCol w="479425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4810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формирование высококвалифицированного кадрового состава муниципальной службы, обеспечивающего эффективность муниципального управления в администрации города-курорта Железноводска Ставропольского края, её отраслевых (функциональных) органах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241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962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разработанных и реализованных нормативных правовых актов города-курорта Железноводска Ставропольского края, регулирующих вопросы муниципальной службы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9616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открытость, престижность и привлекательность муниципальной службы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размещенной информации на сайте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2413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 «Развитие муниципальной службы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4810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формирование системы планомерного дополнительного профессионального образования муниципальных служащих администрации города-курорта Железноводска Ставропольского края, её отраслевых (функциональных) органов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241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722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и прохождение муниципальными служащими администрации города-курорта Железноводска Ставропольского края, её отраслевых (функциональных) органов дополнительного профессионального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3402" marR="43402" marT="0" marB="0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142852"/>
            <a:ext cx="7858180" cy="107157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1141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785926"/>
          <a:ext cx="8572500" cy="489267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4513"/>
                <a:gridCol w="96837"/>
                <a:gridCol w="4346575"/>
                <a:gridCol w="625475"/>
                <a:gridCol w="546100"/>
                <a:gridCol w="544513"/>
                <a:gridCol w="466725"/>
                <a:gridCol w="468312"/>
                <a:gridCol w="466725"/>
                <a:gridCol w="466725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Едини-ца      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5588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реализация антикоррупционной политики, внедрение в практику деятельности администрации города-курорта Железноводска Ставропольского края, её отраслевых (функциональных) органов профилактических мер, направленных на недопущение создания условий, порождающих коррупцию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185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931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выявленных или предупрежденных коррупционных правонарушений со стороны муниципальных служащих администрации города-курорта Железноводска Ставропольского края, её отраслевых (функциональных) органов и структурных подразделений;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1862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мнение населения города-курорта Железноводска Ставропольского края, считающего администрацию города-курорта Железноводска Ставропольского края, её отраслевые (функциональные) органы и структурные подразделения, подверженными коррупционным проявлениям (по результатам социологического опроса). В случае не проведения данного мероприятия – определяется по результатам опроса на официальном сайте Думы города-курорта Железноводска Ставропольского края и администрации города-курорта Железноводска Ставропольского края в сети Интернет (далее – официальный сайт в сети Интернет);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да/нет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7445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граждан и организаций, официально обратившихся с жалобами на проявления коррупции в администрацию города-курорта Железноводска Ставропольского края, её отраслевые (функциональные) органы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42976" y="214290"/>
            <a:ext cx="7858180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7158" y="1357298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214423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6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500174"/>
          <a:ext cx="8572500" cy="508093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4513"/>
                <a:gridCol w="96837"/>
                <a:gridCol w="4346575"/>
                <a:gridCol w="625475"/>
                <a:gridCol w="546100"/>
                <a:gridCol w="544513"/>
                <a:gridCol w="466725"/>
                <a:gridCol w="468312"/>
                <a:gridCol w="466725"/>
                <a:gridCol w="466725"/>
              </a:tblGrid>
              <a:tr h="2101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Едини-ца      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индикатора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420339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Подпрограмма 2:«Противодействие коррупции в сфере деятельности администрации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4483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совершенствование механизмов противодействия коррупции в администрации города-курорта Железноводска Ставропольского края, её отраслевых (функциональных) органах и структурных подразделениях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2101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10508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нормативных правовых актов города-курорта Железноводска Ставропольского края, регулирующих вопросы противодействия коррупции на муниципальной службе в соответствии с законодательством Российской Федерации, законодательством Ставропольского края;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4203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разработка, изготовление и распространение печатной продукции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антикоррупционного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содержания;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3402" marR="43402" marT="0" marB="0" anchor="ctr" horzOverflow="overflow"/>
                </a:tc>
              </a:tr>
              <a:tr h="6305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разработка и реализация планов мероприятий по противодействию коррупции в отраслевых (функциональных) органах администрации города-курорта Железноводска Ставропольского края;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10508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организация взаимодействия администрации города-курорта Железноводска Ставропольского края с организациями, общественными объединениями и населением города-курорта Железноводска Ставропольского края по вопросам противодействия коррупции (проведение «круглых столов»)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мероприятий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402" marR="43402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142852"/>
            <a:ext cx="7858180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000109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189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1243220"/>
          <a:ext cx="8572500" cy="55276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7188"/>
                <a:gridCol w="4630737"/>
                <a:gridCol w="625475"/>
                <a:gridCol w="101600"/>
                <a:gridCol w="444500"/>
                <a:gridCol w="544513"/>
                <a:gridCol w="466725"/>
                <a:gridCol w="468312"/>
                <a:gridCol w="466725"/>
                <a:gridCol w="466725"/>
              </a:tblGrid>
              <a:tr h="96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968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оптимизация и повышение качества предоставления государственных и муниципальных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органами местного самоуправления города-курорта Железноводска Ставропольского края,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удовлетворенных качеством государственных и муниципальных услуг, предоставляемых на базе многофункционального центра, от общего числа заявителей;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заявителей, использующих механизм получения государственных и муниципальных услуг в городе-курорте Железноводске Ставропольского края в электронной форме;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3402" marR="43402" marT="0" marB="0" anchor="ctr" horzOverflow="overflow"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граждан города-курорта Железноводска Ставропольского края, имеющих доступ к получению государственных и муниципальных услуг по принципу «одного окна» по месту пребывания, в том числе в многофункциональных центрах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1936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3«Снижение административных барьеров, оптимизация и повышение качества предоставляемых государственных и муниципальных услуг»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1936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3 Программы: проведение комплексной оптимизации и актуализации государственных и муниципальных услуг, предоставляемых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96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размещено сведений о муниципальных услугах, предоставляемых органами местного самоуправления города-курорта Железноводска Ставропольского края, в государственной информационной системе Ставропольского края «Региональный реестр государственных услуг (функций)» (далее соответственно - муниципальные услуги, региональный реестр);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проведенных совещаний, семинаров, «круглых столов», курсов повышения квалификации и конференций по вопросам оптимизации и повышения качества предоставления государственных и муниципальных услуг в городе-курорте Железноводске Ставропольского края;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меро-приятий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осуществление мониторинга предоставления муниципальных услуг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да/нет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71414"/>
            <a:ext cx="7858180" cy="928694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142985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421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1" y="1419626"/>
          <a:ext cx="8643937" cy="529431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9275"/>
                <a:gridCol w="96837"/>
                <a:gridCol w="4383088"/>
                <a:gridCol w="631825"/>
                <a:gridCol w="549275"/>
                <a:gridCol w="549275"/>
                <a:gridCol w="471487"/>
                <a:gridCol w="471488"/>
                <a:gridCol w="469900"/>
                <a:gridCol w="471487"/>
              </a:tblGrid>
              <a:tr h="182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Едини-ца       измере-ния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68263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36512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4 Программы: реализация права жителей города-курорта Железноводска Ставропольского края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доступ к средствам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1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1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выпущенных в эфир теле- радиопрограмм;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выпусков общественно-политического еженедельника «Железноводские ведомости»;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911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удовлетворенность населения деятельностью администрации города-курорта Железноводска Ставропольского края (по результатам социологического опроса).  В случае не проведения данного мероприятия – определяется по результатам опроса на официальном сайте в сети Интернет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1825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4:«Оказание услуг в сфере производства и выпуска средств массовой информации»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36512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4 Программы: реализация принципа информационной открытости органов местного самоуправления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1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</a:tr>
              <a:tr h="1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8.1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сюжетов в информационных выпусках на телевидении;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911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публикаций в общественно-политическом еженедельнике «Железноводские ведомости» о работе главы города-курорта Железноводска Ставропольского края, администрации города-курорта Железноводска Ставропольского края, Думы города-курорта Железноводска Ставропольского края;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  <a:tr h="58820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формирование положительного общественного мнения (по результатам социологического опроса).  В случае не проведения данного мероприятия – определяется по результатам опроса на официальном сайте в сети Интернет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2" marR="43402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71414"/>
            <a:ext cx="7858180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«Открытость и эффективность работы администрации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7575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071547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5237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3" y="1309695"/>
          <a:ext cx="8715405" cy="540545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5770"/>
                <a:gridCol w="2640445"/>
                <a:gridCol w="845717"/>
                <a:gridCol w="892522"/>
                <a:gridCol w="795685"/>
                <a:gridCol w="855401"/>
                <a:gridCol w="857014"/>
                <a:gridCol w="697232"/>
                <a:gridCol w="695619"/>
              </a:tblGrid>
              <a:tr h="214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</a:tr>
              <a:tr h="2587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1 Программы: создание условий для поддержки и развития молодежных инициатив, гражданского, патриотического и духовно-нравственного воспитания молодежи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1 Программы: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проведенных культурных мероприятий, направленных на создание условий для совершенствования досуга молодежи, профилактики потенциальных явлений в молодежной среде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1485" marR="41485" marT="0" marB="0" anchor="ctr" horzOverflow="overflow"/>
                </a:tc>
              </a:tr>
              <a:tr h="2143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 «Организация и осуществление мероприятий по работе с молодежью»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организация, развитие и внедрение различных форм досуга молодежи города-курорта Железноводска Ставропольского края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молодежи, задействованной в проведении мероприятий по реализации молодежной политики в городе-курорте Железноводске Ставропольского края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41485" marR="41485" marT="0" marB="0" anchor="ctr" horzOverflow="overflow"/>
                </a:tc>
              </a:tr>
              <a:tr h="2143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2 Программы: профилактика безнадзорности, беспризорности и предупреждение правонарушений, совершаемых несовершеннолетними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2 Программы: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</a:tr>
              <a:tr h="342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стоящих на ведомственных учетах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41485" marR="41485" marT="0" marB="0" anchor="ctr" horzOverflow="overflow"/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несовершеннолетних, воспитывающихся в семьях, находящихся в социально-опасном положении для предоставления адресной материальной помощи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</a:t>
                      </a:r>
                      <a:b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1485" marR="41485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71414"/>
            <a:ext cx="7858180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1142985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6260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460871"/>
          <a:ext cx="8643938" cy="51816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7188"/>
                <a:gridCol w="3571875"/>
                <a:gridCol w="846137"/>
                <a:gridCol w="654050"/>
                <a:gridCol w="714375"/>
                <a:gridCol w="642938"/>
                <a:gridCol w="642937"/>
                <a:gridCol w="523875"/>
                <a:gridCol w="119063"/>
                <a:gridCol w="571500"/>
              </a:tblGrid>
              <a:tr h="2000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Единица       измерения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68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2: «Комплексные меры по профилактике безнадзорности и правонарушений несовершеннолетних в городе-курорте Железноводске Ставропольского края»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2 Программы: создание комплексной системы профилактической, коррекционной и реабилитационной работы с детьми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решения задачи подпрограммы: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Снижение уровня подростковой преступности на территории города-курорта Железноводска Ставропольского края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1485" marR="41485" marT="0" marB="0" anchor="ctr" horzOverflow="overflow"/>
                </a:tc>
              </a:tr>
              <a:tr h="33655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Цель 3 Программы: формирование у жителей города-курорта Железноводска Ставропольского края установок и норм на здоровый образ жизни, негативного отношения к вредным привычкам (курение, алкоголь, наркомания)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 достижения цели 3 Программы: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профилактических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мероприя-тий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1485" marR="41485" marT="0" marB="0" anchor="ctr" horzOverflow="overflow"/>
                </a:tc>
              </a:tr>
              <a:tr h="2968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3: «Профилактика наркомании и противодействие злоупотреблению наркотическими средствами и их незаконному обороту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3 Программы: организация целенаправленной, системной профилактической работы с подростками, молодежью и их родителями по обеспечению их необходимым объемом информации в рамках проблемы злоупотребления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психоактивных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веществ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1485" marR="41485" marT="0" marB="0" anchor="ctr" horzOverflow="overflow"/>
                </a:tc>
              </a:tr>
              <a:tr h="369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вовлеченных в профилактические мероприятия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2600</a:t>
                      </a: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2700</a:t>
                      </a:r>
                    </a:p>
                  </a:txBody>
                  <a:tcPr marL="41485" marR="41485" marT="0" marB="0" anchor="ctr" horzOverflow="overflow"/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подростков и молодежи, занимающихся физической культурой и спортом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Кол-во</a:t>
                      </a:r>
                      <a:b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человек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10095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10100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10110</a:t>
                      </a: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10120</a:t>
                      </a: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10130</a:t>
                      </a:r>
                    </a:p>
                  </a:txBody>
                  <a:tcPr marL="41485" marR="41485" marT="0" marB="0" anchor="ctr" horzOverflow="overflow"/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Увеличение количества несовершеннолетних, добровольно прошедших тестирование на предмет немедицинского употребления наркотических веществ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проценты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1485" marR="4148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41485" marR="41485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1485" marR="41485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1485" marR="41485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71538" y="71414"/>
            <a:ext cx="7858180" cy="100013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«Молодежь города-курорта Железноводска Ставропольского края»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142875" y="142875"/>
            <a:ext cx="900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700" b="1" dirty="0">
              <a:solidFill>
                <a:srgbClr val="FF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428736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285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1928802"/>
          <a:ext cx="8358188" cy="44275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81050"/>
                <a:gridCol w="2230438"/>
                <a:gridCol w="574675"/>
                <a:gridCol w="814387"/>
                <a:gridCol w="814388"/>
                <a:gridCol w="741362"/>
                <a:gridCol w="666750"/>
                <a:gridCol w="868363"/>
                <a:gridCol w="866775"/>
              </a:tblGrid>
              <a:tr h="263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Еди-ница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11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I. Цель 1 «Повышение уровня благоустройства территорий города-курорта Железноводска Ставропольского края.»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достижения цели 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площади благоустроенных общественных территорий по отношению к общей площади  общественных территорий, нуждающихся в благоустройстве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площади благоустроенных дворовых территорий по отношению к общей площади  дворовых территорий, нуждающихся в благоустройстве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42976" y="214290"/>
            <a:ext cx="7858180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142984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8309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80" y="1500174"/>
          <a:ext cx="8572500" cy="52009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00100"/>
                <a:gridCol w="2287587"/>
                <a:gridCol w="588963"/>
                <a:gridCol w="836612"/>
                <a:gridCol w="836613"/>
                <a:gridCol w="758825"/>
                <a:gridCol w="684212"/>
                <a:gridCol w="136525"/>
                <a:gridCol w="754063"/>
                <a:gridCol w="889000"/>
              </a:tblGrid>
              <a:tr h="182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индикатора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Едини-ца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изме-рения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Значение индикатора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2018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2019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2020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2021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2022 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4605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I. Цель 1 «Повышение уровня благоустройства территорий города-курорта Железноводска Ставропольского края.»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26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Подпрограмма 1: «Современная городская среда в городе-курорте Железноводске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Задача 1 подпрограммы 1 Программы: «Организация мероприятий по благоустройству нуждающихся в благоустройстве общественных территорий и дворовых территорий многоквартирных домов города-курорта Железноводска Ставропольского края»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решения задачи подпрограммы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благоустроенных общественных территорий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благоустроенных  общественных территорий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0,67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25,59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благоустроенных общественных территорий по отношению к общему количеству  общественных территорий, нуждающихся в благоустройстве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благоустроенных дворовых территорий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ед.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Площадь благоустроенных дворовых территорий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кв. 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19 839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34 379,32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38 676,69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44 406,57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48 703,98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57 298,80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благоустроенных дворовых территорий по отношению к общему количеству  дворовых территорий, нуждающихся в благоустройстве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54,33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74,40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86,16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09" marR="45109" marT="0" marB="0" anchor="ctr" horzOverflow="overflow"/>
                </a:tc>
              </a:tr>
            </a:tbl>
          </a:graphicData>
        </a:graphic>
      </p:graphicFrame>
      <p:pic>
        <p:nvPicPr>
          <p:cNvPr id="8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858180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roza-ekb.ru/uploadedFiles/catalogimages/big/df57def971eafa96bc3a5a84c3cd680c_zheleznovodsk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2" y="-28558"/>
            <a:ext cx="9144032" cy="688655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88" y="1071547"/>
            <a:ext cx="8496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Перечень целевых индикаторов программы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9333" name="Rectangle 9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467629"/>
          <a:ext cx="8572560" cy="52475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00578"/>
                <a:gridCol w="2287518"/>
                <a:gridCol w="589306"/>
                <a:gridCol w="835968"/>
                <a:gridCol w="835968"/>
                <a:gridCol w="759825"/>
                <a:gridCol w="684217"/>
                <a:gridCol w="889590"/>
                <a:gridCol w="889590"/>
              </a:tblGrid>
              <a:tr h="16725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 </a:t>
                      </a:r>
                      <a:r>
                        <a:rPr lang="ru-RU" sz="1200" dirty="0" err="1"/>
                        <a:t>п</a:t>
                      </a:r>
                      <a:r>
                        <a:rPr lang="ru-RU" sz="1200" dirty="0"/>
                        <a:t>/</a:t>
                      </a:r>
                      <a:r>
                        <a:rPr lang="ru-RU" sz="1200" dirty="0" err="1"/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индикатора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Едини-ца </a:t>
                      </a:r>
                      <a:r>
                        <a:rPr lang="ru-RU" sz="1200" dirty="0" err="1" smtClean="0"/>
                        <a:t>изме-рения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Значение индикатора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2017 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2018 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2019 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2020 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2021 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2022 г.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</a:tr>
              <a:tr h="174744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I. Цель 1 «Повышение уровня благоустройства территорий города-курорта Железноводска Ставропольского края.»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232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Задача 2 подпрограммы 1 Программы: «Повышение уровня вовлеченности заинтересованных граждан, организаций в реализацию мероприятий по благоустройству нуждающихся в благоустройстве общественных территорий города-курорта Железноводска, а также дворовых территорий многоквартирных домов»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51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Показатели решения задачи подпрограммы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</a:tr>
              <a:tr h="11708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Доля населения, проживающего в жилом фонде с благоустроенными дворовыми территориями по отношению к общей численности населения муниципального образования города-курорта Железноводска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39,1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46,22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54,16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63,29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73,3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85,07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</a:tr>
              <a:tr h="8362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Площадь благоустроенных территорий общего пользования, приходящаяся на 1 жителя муниципального образования города-курорта Железноводска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кв. 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14,36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14,47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14,6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14,71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14,83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14,95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</a:tr>
              <a:tr h="8362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Объем трудового участия заинтересованных лиц в выполнении работ по благоустройству дворовых территорий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Кол-во </a:t>
                      </a:r>
                      <a:r>
                        <a:rPr lang="ru-RU" sz="1200" dirty="0" err="1" smtClean="0"/>
                        <a:t>суб-ботни-ков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</a:tr>
              <a:tr h="33451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Количество отремонтированных внутриквартальных сетей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</a:tr>
              <a:tr h="33451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3.5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Количество объектов прошедших инвентаризацию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шт.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7986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109" marR="45109" marT="0" marB="0" anchor="ctr"/>
                </a:tc>
              </a:tr>
            </a:tbl>
          </a:graphicData>
        </a:graphic>
      </p:graphicFrame>
      <p:pic>
        <p:nvPicPr>
          <p:cNvPr id="7" name="Picture 2" descr="C:\Users\AdmAccount\Desktop\круж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142976" y="142852"/>
            <a:ext cx="7858180" cy="857256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ctr">
            <a:flatTx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Муниципальная программа города-курорта Железноводска Ставропольского края «Формирование современной городской среды»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RfMevFAk2Iu7NMBA7h_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HOdLwmt0icgPu_BEzi2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vbI7zzaU2kzYqlxBxG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DHmp4.Q0S5C_AvqH0p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0ydx.d6kuBSHj4BQzHd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FJKF6FkiiBjC.x_Hs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VDIkm1Yk.UtmfRFq8I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WOKYEOr0.PAvG4kZIdD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IVQmUag0SpL4VOseeU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XrC3L60EuS6DbAzIxEO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8z15cxFE.TM.rznaFtL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.7AxrfGKkabxzI6BEb99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QlCvXbiEC7e3IcSMvXj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_XAqjsI0eYMS1xcKIw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bmFd6ls0CAMwK31nl0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o6DY8lkSmDE03Gayq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KvAPOzfkuau5um0iUnu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9x.cBw0WiuTu24k3qQ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i0HOs3QEa5UOfBU7DD4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H3yAHztEeX9wW.5YKPa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YqihVo00GmxSSRELyu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op4Apf0yIM68gn_Zjv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eyQOBXUyDbmhAgJ1B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jqlzlyJkqZJdfg_XUXW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RXpvIIsEaq.Tkq7jWx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_4o6wWDkKBtCH2IfY6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nGORevqUSFYKeh1O3DY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17343</TotalTime>
  <Words>14395</Words>
  <Application>Microsoft Office PowerPoint</Application>
  <PresentationFormat>Экран (4:3)</PresentationFormat>
  <Paragraphs>4086</Paragraphs>
  <Slides>105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105</vt:i4>
      </vt:variant>
    </vt:vector>
  </HeadingPairs>
  <TitlesOfParts>
    <vt:vector size="108" baseType="lpstr">
      <vt:lpstr>Тема Office</vt:lpstr>
      <vt:lpstr>Worksheet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</vt:vector>
  </TitlesOfParts>
  <Company>Финуправление г.Железноводск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ZhBrNG</dc:creator>
  <cp:lastModifiedBy>AdmAccount</cp:lastModifiedBy>
  <cp:revision>1940</cp:revision>
  <dcterms:created xsi:type="dcterms:W3CDTF">2014-11-25T07:29:51Z</dcterms:created>
  <dcterms:modified xsi:type="dcterms:W3CDTF">2019-01-30T08:00:18Z</dcterms:modified>
</cp:coreProperties>
</file>