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charts/chart16.xml" ContentType="application/vnd.openxmlformats-officedocument.drawingml.chart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81"/>
  </p:notesMasterIdLst>
  <p:handoutMasterIdLst>
    <p:handoutMasterId r:id="rId82"/>
  </p:handoutMasterIdLst>
  <p:sldIdLst>
    <p:sldId id="489" r:id="rId2"/>
    <p:sldId id="479" r:id="rId3"/>
    <p:sldId id="542" r:id="rId4"/>
    <p:sldId id="480" r:id="rId5"/>
    <p:sldId id="484" r:id="rId6"/>
    <p:sldId id="490" r:id="rId7"/>
    <p:sldId id="482" r:id="rId8"/>
    <p:sldId id="483" r:id="rId9"/>
    <p:sldId id="546" r:id="rId10"/>
    <p:sldId id="491" r:id="rId11"/>
    <p:sldId id="486" r:id="rId12"/>
    <p:sldId id="485" r:id="rId13"/>
    <p:sldId id="487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51" r:id="rId24"/>
    <p:sldId id="503" r:id="rId25"/>
    <p:sldId id="543" r:id="rId26"/>
    <p:sldId id="547" r:id="rId27"/>
    <p:sldId id="549" r:id="rId28"/>
    <p:sldId id="548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3" r:id="rId55"/>
    <p:sldId id="534" r:id="rId56"/>
    <p:sldId id="535" r:id="rId57"/>
    <p:sldId id="536" r:id="rId58"/>
    <p:sldId id="550" r:id="rId59"/>
    <p:sldId id="539" r:id="rId60"/>
    <p:sldId id="537" r:id="rId61"/>
    <p:sldId id="538" r:id="rId62"/>
    <p:sldId id="540" r:id="rId63"/>
    <p:sldId id="552" r:id="rId64"/>
    <p:sldId id="541" r:id="rId65"/>
    <p:sldId id="553" r:id="rId66"/>
    <p:sldId id="554" r:id="rId67"/>
    <p:sldId id="555" r:id="rId68"/>
    <p:sldId id="556" r:id="rId69"/>
    <p:sldId id="557" r:id="rId70"/>
    <p:sldId id="558" r:id="rId71"/>
    <p:sldId id="559" r:id="rId72"/>
    <p:sldId id="560" r:id="rId73"/>
    <p:sldId id="561" r:id="rId74"/>
    <p:sldId id="562" r:id="rId75"/>
    <p:sldId id="563" r:id="rId76"/>
    <p:sldId id="564" r:id="rId77"/>
    <p:sldId id="565" r:id="rId78"/>
    <p:sldId id="566" r:id="rId79"/>
    <p:sldId id="567" r:id="rId80"/>
  </p:sldIdLst>
  <p:sldSz cx="6858000" cy="9906000" type="A4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2FC9E"/>
    <a:srgbClr val="00FF99"/>
    <a:srgbClr val="FFCCFF"/>
    <a:srgbClr val="FF9999"/>
    <a:srgbClr val="FF7C80"/>
    <a:srgbClr val="00CC99"/>
    <a:srgbClr val="339966"/>
    <a:srgbClr val="66FF66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91" autoAdjust="0"/>
    <p:restoredTop sz="99243" autoAdjust="0"/>
  </p:normalViewPr>
  <p:slideViewPr>
    <p:cSldViewPr>
      <p:cViewPr>
        <p:scale>
          <a:sx n="72" d="100"/>
          <a:sy n="72" d="100"/>
        </p:scale>
        <p:origin x="-3450" y="-34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7752816657062E-2"/>
          <c:y val="4.0667411958647863E-2"/>
          <c:w val="0.87319367961077521"/>
          <c:h val="0.72926095424631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18000">
                  <a:srgbClr val="92D050"/>
                </a:gs>
                <a:gs pos="83000">
                  <a:srgbClr val="B2FC9E"/>
                </a:gs>
              </a:gsLst>
              <a:lin ang="5400000" scaled="0"/>
            </a:gra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4.1004754918529424E-2"/>
                  <c:y val="1.7380966533911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1905,9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9323151706554426E-3"/>
                  <c:y val="-5.6530303889055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1807,9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457443146916373E-2"/>
                  <c:y val="-5.0661238866744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1956,9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0457443146916373E-2"/>
                  <c:y val="2.53306194333724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0457443146916373E-2"/>
                  <c:y val="2.53306194333720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1871,3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1905.9</c:v>
                </c:pt>
                <c:pt idx="1">
                  <c:v>1807.9</c:v>
                </c:pt>
                <c:pt idx="2">
                  <c:v>1956.9</c:v>
                </c:pt>
                <c:pt idx="3">
                  <c:v>2067.6</c:v>
                </c:pt>
                <c:pt idx="4">
                  <c:v>1871.3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18000">
                  <a:srgbClr val="FF9999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3.5320649929395619E-3"/>
                  <c:y val="-4.13838197705520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1842,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396647642511212E-2"/>
                  <c:y val="-5.0661238866744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1866,2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9299374835463844E-2"/>
                  <c:y val="-7.5991858300115981E-3"/>
                </c:manualLayout>
              </c:layout>
              <c:showVal val="1"/>
            </c:dLbl>
            <c:dLbl>
              <c:idx val="3"/>
              <c:layout>
                <c:manualLayout>
                  <c:x val="4.0335852138106004E-2"/>
                  <c:y val="-2.53306194333720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2055,5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2866249890308605E-2"/>
                  <c:y val="-1.013224777334853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1842.29</c:v>
                </c:pt>
                <c:pt idx="1">
                  <c:v>1866.23</c:v>
                </c:pt>
                <c:pt idx="2">
                  <c:v>1956.9</c:v>
                </c:pt>
                <c:pt idx="3">
                  <c:v>2055.5</c:v>
                </c:pt>
                <c:pt idx="4">
                  <c:v>1871.3</c:v>
                </c:pt>
              </c:numCache>
            </c:numRef>
          </c:val>
        </c:ser>
        <c:gapDepth val="0"/>
        <c:shape val="cylinder"/>
        <c:axId val="164965760"/>
        <c:axId val="165758080"/>
        <c:axId val="0"/>
      </c:bar3DChart>
      <c:catAx>
        <c:axId val="164965760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65758080"/>
        <c:crosses val="autoZero"/>
        <c:auto val="1"/>
        <c:lblAlgn val="ctr"/>
        <c:lblOffset val="100"/>
        <c:tickLblSkip val="1"/>
        <c:tickMarkSkip val="1"/>
      </c:catAx>
      <c:valAx>
        <c:axId val="165758080"/>
        <c:scaling>
          <c:orientation val="minMax"/>
        </c:scaling>
        <c:delete val="1"/>
        <c:axPos val="l"/>
        <c:numFmt formatCode="General" sourceLinked="1"/>
        <c:tickLblPos val="none"/>
        <c:crossAx val="164965760"/>
        <c:crosses val="autoZero"/>
        <c:crossBetween val="between"/>
      </c:valAx>
      <c:spPr>
        <a:noFill/>
        <a:ln w="2539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spPr>
        <a:noFill/>
        <a:ln w="3079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0.18564448084402313"/>
                  <c:y val="-0.134325602353822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234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(63,1%)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4581547110781456"/>
                  <c:y val="4.8721346560031851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722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(36,9%)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1234.0999999999999</c:v>
                </c:pt>
                <c:pt idx="1">
                  <c:v>722.80000000000018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на отрасли социально-культурной сферы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14016608524576"/>
          <c:y val="0.12524476824641953"/>
        </c:manualLayout>
      </c:layout>
    </c:title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0.13120092365390518"/>
          <c:y val="0.10075764673259972"/>
          <c:w val="0.50702156517603758"/>
          <c:h val="0.880870123379729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534.29999999999995</c:v>
                </c:pt>
                <c:pt idx="1">
                  <c:v>620.29999999999995</c:v>
                </c:pt>
                <c:pt idx="2">
                  <c:v>59.6</c:v>
                </c:pt>
                <c:pt idx="3">
                  <c:v>19.899999999999999</c:v>
                </c:pt>
              </c:numCache>
            </c:numRef>
          </c:val>
        </c:ser>
        <c:shape val="cylinder"/>
        <c:axId val="172264064"/>
        <c:axId val="172265856"/>
        <c:axId val="0"/>
      </c:bar3DChart>
      <c:catAx>
        <c:axId val="1722640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2265856"/>
        <c:crosses val="autoZero"/>
        <c:auto val="1"/>
        <c:lblAlgn val="ctr"/>
        <c:lblOffset val="100"/>
        <c:tickLblSkip val="1"/>
        <c:tickMarkSkip val="1"/>
      </c:catAx>
      <c:valAx>
        <c:axId val="172265856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72264064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legend>
      <c:legendPos val="r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4063"/>
          <c:y val="3.437500000000001E-2"/>
          <c:w val="0.64375000000002325"/>
          <c:h val="0.965625000000025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80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911E-2"/>
          <c:w val="0.90537698500051578"/>
          <c:h val="0.90405710890605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0.17508506896384438"/>
                  <c:y val="7.9422182938519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7588933540860248"/>
                  <c:y val="-2.7448599007153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14,3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64366970820838"/>
                  <c:y val="-5.73026582713305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5.9</c:v>
                </c:pt>
                <c:pt idx="1">
                  <c:v>14.3</c:v>
                </c:pt>
                <c:pt idx="2">
                  <c:v>6.2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0"/>
              <c:layout>
                <c:manualLayout>
                  <c:x val="-3.2905475782088051E-2"/>
                  <c:y val="0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5.9229856407758366E-2"/>
                  <c:y val="8.8070343544797747E-7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01.01.2021</c:v>
                </c:pt>
                <c:pt idx="1">
                  <c:v>01.01.2022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12792</c:v>
                </c:pt>
                <c:pt idx="1">
                  <c:v>13617</c:v>
                </c:pt>
              </c:numCache>
            </c:numRef>
          </c:val>
        </c:ser>
        <c:gapWidth val="10"/>
        <c:overlap val="18"/>
        <c:axId val="182393856"/>
        <c:axId val="182399744"/>
      </c:barChart>
      <c:catAx>
        <c:axId val="1823938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2399744"/>
        <c:crosses val="autoZero"/>
        <c:auto val="1"/>
        <c:lblAlgn val="ctr"/>
        <c:lblOffset val="100"/>
      </c:catAx>
      <c:valAx>
        <c:axId val="182399744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82393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44058463279962E-2"/>
          <c:y val="7.3897400626126958E-2"/>
          <c:w val="0.95752561206404241"/>
          <c:h val="0.71624971884662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762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2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160,8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76,5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83,7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20,4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4"/>
              <c:layout>
                <c:manualLayout>
                  <c:x val="6.4267785814531631E-2"/>
                  <c:y val="2.4026788923713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5"/>
              <c:layout>
                <c:manualLayout>
                  <c:x val="2.7135287343913326E-2"/>
                  <c:y val="-5.33928642749190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
(отчет)</c:v>
                </c:pt>
                <c:pt idx="1">
                  <c:v>2020 
(отчет)</c:v>
                </c:pt>
                <c:pt idx="2">
                  <c:v>2021 
(оценка)</c:v>
                </c:pt>
                <c:pt idx="3">
                  <c:v>2022 
(проект)</c:v>
                </c:pt>
                <c:pt idx="4">
                  <c:v>2023 
(проект)</c:v>
                </c:pt>
                <c:pt idx="5">
                  <c:v>2024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160.80000000000001</c:v>
                </c:pt>
                <c:pt idx="1">
                  <c:v>76.5</c:v>
                </c:pt>
                <c:pt idx="2">
                  <c:v>83.7</c:v>
                </c:pt>
                <c:pt idx="3">
                  <c:v>20.399999999999999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marker val="1"/>
        <c:axId val="182727808"/>
        <c:axId val="182729344"/>
      </c:lineChart>
      <c:catAx>
        <c:axId val="18272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182729344"/>
        <c:crosses val="autoZero"/>
        <c:auto val="1"/>
        <c:lblAlgn val="ctr"/>
        <c:lblOffset val="100"/>
      </c:catAx>
      <c:valAx>
        <c:axId val="182729344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18272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897016386289901E-2"/>
          <c:y val="3.1040347118624904E-2"/>
          <c:w val="0.96310298361371061"/>
          <c:h val="0.87488495962977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Программная часть бюджета 94,9%</c:v>
                </c:pt>
                <c:pt idx="1">
                  <c:v>Непрограммная часть бюджета 5,1%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1858</c:v>
                </c:pt>
                <c:pt idx="1">
                  <c:v>98.9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7.6043245310486937E-2"/>
          <c:y val="0.71686137429859909"/>
          <c:w val="0.88481052576531039"/>
          <c:h val="0.1392242890605107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0.24596698570781914"/>
          <c:w val="0.54063597575798217"/>
          <c:h val="0.451858872793119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0,7 %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3,1 %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13,3 %</c:v>
                </c:pt>
                <c:pt idx="8">
                  <c:v>Культура 2,8 %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9,4 %</c:v>
                </c:pt>
                <c:pt idx="11">
                  <c:v>Развитие жилищно-коммунального хозяйства 6,2 %</c:v>
                </c:pt>
                <c:pt idx="12">
                  <c:v>Социальная поддержка населения 25,7%</c:v>
                </c:pt>
                <c:pt idx="13">
                  <c:v>Развитие образования 33,6 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1.0000000000000071E-4</c:v>
                </c:pt>
                <c:pt idx="1">
                  <c:v>1.0000000000000041E-3</c:v>
                </c:pt>
                <c:pt idx="2">
                  <c:v>7.0000000000000114E-3</c:v>
                </c:pt>
                <c:pt idx="3">
                  <c:v>7.0000000000000114E-3</c:v>
                </c:pt>
                <c:pt idx="4">
                  <c:v>3.1000000000000052E-2</c:v>
                </c:pt>
                <c:pt idx="5">
                  <c:v>1.0000000000000005E-2</c:v>
                </c:pt>
                <c:pt idx="6">
                  <c:v>1.0999999999999998E-2</c:v>
                </c:pt>
                <c:pt idx="7">
                  <c:v>0.13300000000000001</c:v>
                </c:pt>
                <c:pt idx="8">
                  <c:v>2.8000000000000001E-2</c:v>
                </c:pt>
                <c:pt idx="9">
                  <c:v>2.4E-2</c:v>
                </c:pt>
                <c:pt idx="10">
                  <c:v>9.4000000000000028E-2</c:v>
                </c:pt>
                <c:pt idx="11">
                  <c:v>6.2000000000000034E-2</c:v>
                </c:pt>
                <c:pt idx="12">
                  <c:v>0.25700000000000001</c:v>
                </c:pt>
                <c:pt idx="13">
                  <c:v>0.33600000000000202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276416777519067"/>
          <c:y val="0"/>
          <c:w val="0.42870266903352444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300" b="1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725123364098667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2.4627337426754094E-3"/>
                  <c:y val="-0.18431991977059106"/>
                </c:manualLayout>
              </c:layout>
              <c:showVal val="1"/>
            </c:dLbl>
            <c:dLbl>
              <c:idx val="1"/>
              <c:layout>
                <c:manualLayout>
                  <c:x val="2.7777509839289451E-3"/>
                  <c:y val="-0.12803184979582696"/>
                </c:manualLayout>
              </c:layout>
              <c:showVal val="1"/>
            </c:dLbl>
            <c:dLbl>
              <c:idx val="2"/>
              <c:layout>
                <c:manualLayout>
                  <c:x val="-1.3888754919644741E-3"/>
                  <c:y val="-8.6995266624805501E-2"/>
                </c:manualLayout>
              </c:layout>
              <c:showVal val="1"/>
            </c:dLbl>
            <c:dLbl>
              <c:idx val="3"/>
              <c:layout>
                <c:manualLayout>
                  <c:x val="3.6415193194498392E-3"/>
                  <c:y val="-7.8704361024344804E-2"/>
                </c:manualLayout>
              </c:layout>
              <c:showVal val="1"/>
            </c:dLbl>
            <c:dLbl>
              <c:idx val="4"/>
              <c:layout>
                <c:manualLayout>
                  <c:x val="7.5872337792599138E-4"/>
                  <c:y val="-7.036496182503963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01.01.2020 г.</c:v>
                </c:pt>
                <c:pt idx="1">
                  <c:v>на 01.01.2021 г.</c:v>
                </c:pt>
                <c:pt idx="2">
                  <c:v>на 01.01.2022 г.</c:v>
                </c:pt>
                <c:pt idx="3">
                  <c:v>на 01.01.2023 г.</c:v>
                </c:pt>
                <c:pt idx="4">
                  <c:v>на 01.01.2024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8.3000000000000007</c:v>
                </c:pt>
                <c:pt idx="1">
                  <c:v>0</c:v>
                </c:pt>
                <c:pt idx="2">
                  <c:v>12.1</c:v>
                </c:pt>
                <c:pt idx="3">
                  <c:v>12.1</c:v>
                </c:pt>
                <c:pt idx="4">
                  <c:v>0</c:v>
                </c:pt>
              </c:numCache>
            </c:numRef>
          </c:val>
        </c:ser>
        <c:axId val="190866560"/>
        <c:axId val="190868096"/>
        <c:axId val="190766592"/>
      </c:area3DChart>
      <c:catAx>
        <c:axId val="19086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0868096"/>
        <c:crosses val="autoZero"/>
        <c:auto val="1"/>
        <c:lblAlgn val="ctr"/>
        <c:lblOffset val="100"/>
      </c:catAx>
      <c:valAx>
        <c:axId val="19086809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90866560"/>
        <c:crosses val="autoZero"/>
        <c:crossBetween val="midCat"/>
      </c:valAx>
      <c:serAx>
        <c:axId val="190766592"/>
        <c:scaling>
          <c:orientation val="minMax"/>
        </c:scaling>
        <c:delete val="1"/>
        <c:axPos val="b"/>
        <c:tickLblPos val="none"/>
        <c:crossAx val="190868096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6596209300372349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1956,9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473291533002818E-2"/>
                  <c:y val="-2.5775516550734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5813067183817146E-3"/>
                  <c:y val="-2.7266676685918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1807.9</c:v>
                </c:pt>
                <c:pt idx="1">
                  <c:v>1956.9</c:v>
                </c:pt>
                <c:pt idx="2">
                  <c:v>2067.6</c:v>
                </c:pt>
                <c:pt idx="3">
                  <c:v>1871.3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2.9845679012345812E-2"/>
                  <c:y val="-2.7266698093149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1331,2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02469135802161E-2"/>
                  <c:y val="-2.9929562811222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8564814814814814E-2"/>
                  <c:y val="-2.4864312505344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5277777777777757E-2"/>
                  <c:y val="-4.4083397207784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1470,9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1331.2</c:v>
                </c:pt>
                <c:pt idx="1">
                  <c:v>1566.2</c:v>
                </c:pt>
                <c:pt idx="2">
                  <c:v>1677.2</c:v>
                </c:pt>
                <c:pt idx="3">
                  <c:v>1471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2.1013414989792981E-2"/>
                  <c:y val="-4.1290576670906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476,7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837367551278747E-2"/>
                  <c:y val="-3.4083419907491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3786089238845143E-2"/>
                  <c:y val="-3.4083419907491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677943034898542E-2"/>
                  <c:y val="-3.0059518630027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476.7</c:v>
                </c:pt>
                <c:pt idx="1">
                  <c:v>390.7</c:v>
                </c:pt>
                <c:pt idx="2">
                  <c:v>390.4</c:v>
                </c:pt>
                <c:pt idx="3">
                  <c:v>400.3</c:v>
                </c:pt>
              </c:numCache>
            </c:numRef>
          </c:val>
        </c:ser>
        <c:shape val="cylinder"/>
        <c:axId val="167361920"/>
        <c:axId val="165020800"/>
        <c:axId val="0"/>
      </c:bar3DChart>
      <c:catAx>
        <c:axId val="167361920"/>
        <c:scaling>
          <c:orientation val="minMax"/>
        </c:scaling>
        <c:axPos val="b"/>
        <c:tickLblPos val="nextTo"/>
        <c:crossAx val="165020800"/>
        <c:crosses val="autoZero"/>
        <c:auto val="1"/>
        <c:lblAlgn val="ctr"/>
        <c:lblOffset val="100"/>
      </c:catAx>
      <c:valAx>
        <c:axId val="165020800"/>
        <c:scaling>
          <c:orientation val="minMax"/>
        </c:scaling>
        <c:delete val="1"/>
        <c:axPos val="l"/>
        <c:numFmt formatCode="0.0" sourceLinked="1"/>
        <c:tickLblPos val="none"/>
        <c:crossAx val="167361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9592"/>
          <c:w val="0.77846996666312906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59726840057112451"/>
          <c:y val="0.20744682391579491"/>
          <c:w val="0.38145916738991492"/>
          <c:h val="0.657688219637780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0.49771354181248495"/>
          <c:y val="0.34231178036223914"/>
          <c:w val="0.38145916738991492"/>
          <c:h val="0.657688219637780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0832246975082491E-2"/>
          <c:y val="1.9959032074432863E-3"/>
          <c:w val="0.96740763552544395"/>
          <c:h val="0.62694177701880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marker val="1"/>
        <c:axId val="171256064"/>
        <c:axId val="171274240"/>
      </c:lineChart>
      <c:catAx>
        <c:axId val="171256064"/>
        <c:scaling>
          <c:orientation val="minMax"/>
        </c:scaling>
        <c:axPos val="b"/>
        <c:numFmt formatCode="General" sourceLinked="1"/>
        <c:majorTickMark val="none"/>
        <c:tickLblPos val="nextTo"/>
        <c:crossAx val="171274240"/>
        <c:crosses val="autoZero"/>
        <c:auto val="1"/>
        <c:lblAlgn val="ctr"/>
        <c:lblOffset val="100"/>
      </c:catAx>
      <c:valAx>
        <c:axId val="171274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1256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4275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67454068274E-2"/>
          <c:y val="2.5914268661589242E-2"/>
          <c:w val="0.94527132545931769"/>
          <c:h val="0.65884416240289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687.3</c:v>
                </c:pt>
                <c:pt idx="1">
                  <c:v>733.7</c:v>
                </c:pt>
                <c:pt idx="2">
                  <c:v>787</c:v>
                </c:pt>
                <c:pt idx="3">
                  <c:v>805.5</c:v>
                </c:pt>
                <c:pt idx="4">
                  <c:v>824.1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409.6</c:v>
                </c:pt>
                <c:pt idx="1">
                  <c:v>327.5</c:v>
                </c:pt>
                <c:pt idx="2">
                  <c:v>307.2</c:v>
                </c:pt>
                <c:pt idx="3">
                  <c:v>248</c:v>
                </c:pt>
                <c:pt idx="4">
                  <c:v>224.2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60.6</c:v>
                </c:pt>
                <c:pt idx="1">
                  <c:v>62.8</c:v>
                </c:pt>
                <c:pt idx="2">
                  <c:v>47.3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366.8</c:v>
                </c:pt>
                <c:pt idx="1">
                  <c:v>210.6</c:v>
                </c:pt>
                <c:pt idx="2">
                  <c:v>424.7</c:v>
                </c:pt>
                <c:pt idx="3">
                  <c:v>622.5</c:v>
                </c:pt>
                <c:pt idx="4">
                  <c:v>421.4</c:v>
                </c:pt>
              </c:numCache>
            </c:numRef>
          </c:val>
        </c:ser>
        <c:dLbls>
          <c:showVal val="1"/>
        </c:dLbls>
        <c:axId val="171763200"/>
        <c:axId val="171764736"/>
      </c:barChart>
      <c:catAx>
        <c:axId val="171763200"/>
        <c:scaling>
          <c:orientation val="minMax"/>
        </c:scaling>
        <c:axPos val="b"/>
        <c:majorTickMark val="none"/>
        <c:tickLblPos val="nextTo"/>
        <c:crossAx val="171764736"/>
        <c:crosses val="autoZero"/>
        <c:auto val="1"/>
        <c:lblAlgn val="ctr"/>
        <c:lblOffset val="100"/>
      </c:catAx>
      <c:valAx>
        <c:axId val="1717647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176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28872631591817"/>
          <c:y val="0.81394755426590004"/>
          <c:w val="0.78306855244990103"/>
          <c:h val="0.18605244573410587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showVal val="1"/>
            </c:dLbl>
            <c:dLbl>
              <c:idx val="1"/>
              <c:layout>
                <c:manualLayout>
                  <c:x val="2.0096553532361828E-2"/>
                  <c:y val="0.21032518307438094"/>
                </c:manualLayout>
              </c:layout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showVal val="1"/>
            </c:dLbl>
            <c:dLbl>
              <c:idx val="3"/>
              <c:layout>
                <c:manualLayout>
                  <c:x val="1.8550664799103243E-2"/>
                  <c:y val="0.23956336060847741"/>
                </c:manualLayout>
              </c:layout>
              <c:showVal val="1"/>
            </c:dLbl>
            <c:dLbl>
              <c:idx val="4"/>
              <c:layout>
                <c:manualLayout>
                  <c:x val="2.3188330998879049E-2"/>
                  <c:y val="0.21246010499442858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1842.3</c:v>
                </c:pt>
                <c:pt idx="1">
                  <c:v>1866.2</c:v>
                </c:pt>
                <c:pt idx="2">
                  <c:v>1956.9</c:v>
                </c:pt>
                <c:pt idx="3">
                  <c:v>2055.5</c:v>
                </c:pt>
                <c:pt idx="4">
                  <c:v>1871.3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72004480"/>
        <c:axId val="172006016"/>
        <c:axId val="0"/>
      </c:bar3DChart>
      <c:catAx>
        <c:axId val="17200448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006016"/>
        <c:crosses val="autoZero"/>
        <c:auto val="1"/>
        <c:lblAlgn val="ctr"/>
        <c:lblOffset val="100"/>
        <c:tickLblSkip val="1"/>
        <c:tickMarkSkip val="1"/>
      </c:catAx>
      <c:valAx>
        <c:axId val="172006016"/>
        <c:scaling>
          <c:orientation val="minMax"/>
          <c:min val="1500"/>
        </c:scaling>
        <c:delete val="1"/>
        <c:axPos val="l"/>
        <c:numFmt formatCode="General" sourceLinked="1"/>
        <c:tickLblPos val="none"/>
        <c:crossAx val="172004480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0.46154</cdr:x>
      <cdr:y>0.49305</cdr:y>
    </cdr:from>
    <cdr:to>
      <cdr:x>0.80769</cdr:x>
      <cdr:y>0.69884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714512" y="1143008"/>
          <a:ext cx="1285884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50,0 %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0.44828</cdr:y>
    </cdr:from>
    <cdr:to>
      <cdr:x>0.71451</cdr:x>
      <cdr:y>0.66069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143008" y="1006804"/>
          <a:ext cx="1409128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50,0</a:t>
          </a:r>
          <a:r>
            <a:rPr lang="ru-RU" sz="2000" dirty="0" smtClean="0"/>
            <a:t>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7DF-2472-481D-B079-56DD1661F17A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8C8-F97B-4B74-8C19-F96604D66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981200"/>
            <a:ext cx="5888736" cy="264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663441"/>
            <a:ext cx="5891022" cy="25315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9AA6-96EE-4D0E-9159-7E58DADB6FCE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0445-00CE-420A-B900-FBA46E6ABAD0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320803"/>
            <a:ext cx="1543050" cy="752810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320803"/>
            <a:ext cx="4514850" cy="752810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85B4-2388-41C9-9195-62B0BBE9CFC9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154268" y="281530"/>
            <a:ext cx="6549464" cy="9342945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234410" y="425470"/>
            <a:ext cx="6338861" cy="83209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331945" y="9172222"/>
            <a:ext cx="394779" cy="527402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9245" y="445284"/>
            <a:ext cx="5705818" cy="784766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1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96700"/>
            <a:ext cx="6172200" cy="84522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770-60F9-4071-860B-C1BE15C56A92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901952"/>
            <a:ext cx="5829300" cy="196799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906738"/>
            <a:ext cx="5829300" cy="218069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F7021-FE3D-4F38-BEB0-2748EC1EC33D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4891A-6423-4E56-BBDF-DA9CFAE9B2E0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79803"/>
            <a:ext cx="3030141" cy="95239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86317"/>
            <a:ext cx="3031331" cy="94588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632201"/>
            <a:ext cx="303014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632201"/>
            <a:ext cx="303133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5B58B-4843-4057-909D-2F022CB504BD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229350" cy="1651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D30E-45F3-410F-A06B-9D51EDCAAA18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DBED-B3A0-4A78-94EF-BB83DBAB978E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42953"/>
            <a:ext cx="2057400" cy="167851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421467"/>
            <a:ext cx="2057400" cy="6604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421467"/>
            <a:ext cx="3833813" cy="6604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F4FD8-33E4-438B-A889-2E8549C88AD6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600556"/>
            <a:ext cx="3943350" cy="5943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741889"/>
            <a:ext cx="116586" cy="224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107"/>
            <a:ext cx="1659636" cy="228600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86022"/>
            <a:ext cx="1657350" cy="3147907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FEFE-5D8E-41FE-A7D5-BCBF8F139BEA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9181396"/>
            <a:ext cx="457200" cy="527402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732636"/>
            <a:ext cx="3463290" cy="56794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8401757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6" y="8984193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10318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6" y="-10319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795693"/>
            <a:ext cx="6172200" cy="633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8BE009-9004-4004-A7BF-5F7BDBF905CB}" type="datetime1">
              <a:rPr lang="fr-FR" smtClean="0"/>
              <a:pPr>
                <a:defRPr/>
              </a:pPr>
              <a:t>20/01/2022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9181396"/>
            <a:ext cx="25146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9181396"/>
            <a:ext cx="571500" cy="52740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4262" y="292367"/>
            <a:ext cx="6885411" cy="93776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5.xls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tags" Target="../tags/tag5.xml"/><Relationship Id="rId7" Type="http://schemas.openxmlformats.org/officeDocument/2006/relationships/chart" Target="../charts/char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25.jpe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26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4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chart" Target="../charts/chart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8" y="452406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72" y="1881166"/>
            <a:ext cx="5888038" cy="5257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Думы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2023-2024 годов»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52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1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2" y="823914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города-курорта Железноводска Ставропольского края на 2022 год и плановый период 2023 и 2024 годов</a:t>
            </a:r>
          </a:p>
          <a:p>
            <a:pPr marL="177800" indent="-1778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Содействие достижению национальных целей развития посредством реализации муниципальных программ города-курорта Железноводска Ставропольского края, включающих в себя муниципальные  составляющие национальных проектов. При реализации интегрированных в структуру муниципальных программ национальных проектов, особое внимание будет сосредоточено на повышении качества управления муниципальными программами.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результативности бюджетных расходов.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этой целью необходимо проведение мероприятий: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безусловное исполнение принятых бюджетных обязательств;</a:t>
            </a:r>
          </a:p>
          <a:p>
            <a:pPr marL="269875" lvl="1" indent="-92075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обеспечение режима экономного и рационального использования бюджетных средств;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обеспечение соблюдения норматива формирования расходов;</a:t>
            </a:r>
          </a:p>
          <a:p>
            <a:pPr marL="17780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повышение качества оказания муниципальных и т.д.;</a:t>
            </a:r>
          </a:p>
          <a:p>
            <a:pPr marL="17780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инициативного бюджетирования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инициативного бюджетирования применяется в целях прямого вовлечения жителей города в решение приоритетных вопросов местного значения,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Сохранение высокого уровня открытости бюджетных данных, характеризующих прозрачность бюджетного процесса в городе-курорте Железноводске Ставропольского края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открытости и прозрачности бюджетного процесса необходимо продолжить работу по своевременному размещению информации на Едином портале бюджетной системы, официальном сайте Думы города, в средствах массовой информации.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информационных технологий в сфере управления муниципальными финансами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В целях развития информационных технологий в сфере управления  муниципальными финансами города будет осуществлено обеспечение перехода на новый качественный уровень управления муниципальными финансами.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города-курорта Железноводска Ставропольского края на 2022 год и плановый период 2023 и 2024 годов</a:t>
            </a:r>
          </a:p>
          <a:p>
            <a:pPr indent="358775"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продолжится реализация комплекса мер, направленных на формирование благоприятного инвестиционного климата и развитие конкурентоспособной экономики города.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Оценка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города-курорта Железноводска Ставропольского края от 08 мая 2020 г. № 345 «Об утверждении Порядка оценки налоговых расходов города-курорта Железноводска Ставропольского края» определены общие требования к оценке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управления муниципальными активами.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следует провести: </a:t>
            </a:r>
          </a:p>
          <a:p>
            <a:pPr marL="360363" lvl="1" indent="-182563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инвентаризацию объектов недвижимого имущества, находящегося в муниципальной собственности города-курорта Железноводска Ставропольского края;</a:t>
            </a:r>
          </a:p>
          <a:p>
            <a:pPr marL="360363" lvl="1" indent="-182563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мониторинг финансово-хозяйственной деятельности муниципальных предприятий с целью увеличения их финансового результата.</a:t>
            </a:r>
          </a:p>
          <a:p>
            <a:pPr marL="177800" lvl="1" algn="just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администрирования налоговых и неналоговых доходов.</a:t>
            </a:r>
          </a:p>
          <a:p>
            <a:pPr marL="177800" lvl="1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качества администрирования налоговых и неналоговых доходов бюджета города будет способствовать безусловное выполнение главными администраторами доходов бюджета города бюджетных полномочий в части обеспечения ими точности планирования и контроля за поступлением в бюджет города администрируемых налогов и сборов.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166654"/>
            <a:ext cx="5929354" cy="928694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города-курорта Железноводска Ставропольского края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Поддержание объема муниципального долга на оптимальном уровне, в рамках которого предполагается: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</a:p>
          <a:p>
            <a:pPr marL="188913" lvl="1" indent="-63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Минимизация стоимости обслуживания муниципального долга, в рамках которой предполагается: управление ликвидностью единого счета бюджета города;</a:t>
            </a:r>
          </a:p>
          <a:p>
            <a:pPr marL="360363" lvl="1" indent="-177800" algn="just">
              <a:buFont typeface="Arial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анализа процентных ставок  на рынке кредитов в целях минимизации расходов бюджета; </a:t>
            </a:r>
          </a:p>
          <a:p>
            <a:pPr marL="360363" lvl="1" indent="-177800" algn="just">
              <a:buFont typeface="Arial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заимствований в кредитных организациях.</a:t>
            </a:r>
          </a:p>
          <a:p>
            <a:pPr marL="188913" lvl="1" indent="-63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tabLst>
                <a:tab pos="90488" algn="l"/>
                <a:tab pos="360363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360363" lvl="1" indent="-17780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планирование графиков погашения долговых обязательств города-курорта Железноводска Ставропольского края.</a:t>
            </a:r>
          </a:p>
          <a:p>
            <a:pPr algn="just" eaLnBrk="1" hangingPunct="1">
              <a:defRPr/>
            </a:pP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0"/>
            <a:ext cx="5929354" cy="923928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города-курорта Железноводска Ставропольского края на 2022 год и плановый период 2023 и 2024 годов в сравнении с 2020 и 2021 годами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Object 92"/>
          <p:cNvGraphicFramePr>
            <a:graphicFrameLocks noChangeAspect="1"/>
          </p:cNvGraphicFramePr>
          <p:nvPr/>
        </p:nvGraphicFramePr>
        <p:xfrm>
          <a:off x="650815" y="5810256"/>
          <a:ext cx="5707143" cy="361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57826" y="6096008"/>
            <a:ext cx="1143008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18" y="2319978"/>
          <a:ext cx="5934852" cy="3418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428628"/>
                <a:gridCol w="428628"/>
                <a:gridCol w="642942"/>
                <a:gridCol w="571504"/>
                <a:gridCol w="357190"/>
                <a:gridCol w="500066"/>
                <a:gridCol w="500066"/>
                <a:gridCol w="428628"/>
                <a:gridCol w="428628"/>
                <a:gridCol w="428628"/>
                <a:gridCol w="362688"/>
              </a:tblGrid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2020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2021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+149,0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00702" y="1881166"/>
            <a:ext cx="1143008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238092"/>
            <a:ext cx="5929354" cy="9358378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45267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94" y="2809860"/>
          <a:ext cx="5786476" cy="6392894"/>
        </p:xfrm>
        <a:graphic>
          <a:graphicData uri="http://schemas.openxmlformats.org/drawingml/2006/table">
            <a:tbl>
              <a:tblPr/>
              <a:tblGrid>
                <a:gridCol w="1365598"/>
                <a:gridCol w="921022"/>
                <a:gridCol w="920996"/>
                <a:gridCol w="859620"/>
                <a:gridCol w="859620"/>
                <a:gridCol w="85962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476,7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390,4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400,3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334,3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411,6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329,8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338,0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348,0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186,3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169,8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175,7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29,6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41,6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42,6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43,1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88,3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164,9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71,9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по отменным 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56,3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65,1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60,9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52,4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52,3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41,5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46,1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94" y="2524108"/>
          <a:ext cx="5786476" cy="6835140"/>
        </p:xfrm>
        <a:graphic>
          <a:graphicData uri="http://schemas.openxmlformats.org/drawingml/2006/table">
            <a:tbl>
              <a:tblPr/>
              <a:tblGrid>
                <a:gridCol w="1365598"/>
                <a:gridCol w="921022"/>
                <a:gridCol w="920996"/>
                <a:gridCol w="859620"/>
                <a:gridCol w="859620"/>
                <a:gridCol w="85962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476,7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390,4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400,3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411,6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329,8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348,0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52,4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52,3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1524,3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334,6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1566,2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677,2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1470,9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409,6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307,2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248,0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224,2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366,8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210,6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424,7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622,5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421,4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687,3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733,7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787,0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824,1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Прочие безвозмездные поступления в бюджеты городских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-10,2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-4,3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905,9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1807,9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956,9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2067,6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1871,2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0" y="3309926"/>
          <a:ext cx="6858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" y="2881298"/>
          <a:ext cx="9429792" cy="5715040"/>
        </p:xfrm>
        <a:graphic>
          <a:graphicData uri="http://schemas.openxmlformats.org/presentationml/2006/ole">
            <p:oleObj spid="_x0000_s1026" name="Worksheet" r:id="rId3" imgW="6229425" imgH="320033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6" y="2095480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0" y="2881298"/>
          <a:ext cx="7429526" cy="3786214"/>
        </p:xfrm>
        <a:graphic>
          <a:graphicData uri="http://schemas.openxmlformats.org/presentationml/2006/ole">
            <p:oleObj spid="_x0000_s2051" name="Worksheet" r:id="rId3" imgW="8858160" imgH="33527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НДФЛ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356908" y="6305610"/>
            <a:ext cx="6387197" cy="236216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2022 году составят 165,9 млн. руб.,      в 2023 году – 169,8 млн. руб., 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2024 году – 175,7 млн. руб.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8" y="3595678"/>
          <a:ext cx="2571768" cy="232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612" y="5024438"/>
            <a:ext cx="1214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50,0 %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71612" y="1809728"/>
          <a:ext cx="3714776" cy="231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54915" y="5144368"/>
          <a:ext cx="2322634" cy="9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86124" y="4024306"/>
          <a:ext cx="3571876" cy="224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70" y="523844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ЖЕЛЕЗНОВОДСКЕ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широко известный бальнеологический курорт Кавказских Минеральных Вод, расположенный у подножия горы Железная, на высоте 570-650 м над уровнем моря, в долине небольших рек Джеймук и Кучук. На территории курорта находится свыше 20 углекислых сульфатно-гидрокарбонатных кальциево-натриевых минеральных источников (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др.), активно применяемых в лечении заболеваний органов пищеварения, почек, мочевыводящих путей и нарушений обмена веществ. Железноводские источники уникальны, так как кальциевые воды с высокой температурой крайне редко встречаются в природе. Температура некоторых минеральных источников превышает 50 градусов по Цельсию. В Европе нет подобных минеральных вод. Минеральные воды «Славяновская» и «Смирновская», помимо своих полезных свойств, по праву считаются одними из самых вкусных. Для лечения используется также иловая грязь Тамбуканского озера. Именно тут находится единственный на Кавказских Минеральных Водах лесопарк естественного происхождения, в котором произрастают растения степного, лесного и субальпийского поясов. Климат в Железноводске горно-степной, умеренно-сухой. Чистый ионизированный воздух и густые дубово-грабовые и буковые леса уберегают этот курорт от изнуряющего летнего зноя. Здесь проложено множество активных и экскурсионных маршрутов, знакомящих с уникальными достопримечательностями Кавказа. 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— самый маленький и тихий среди городов-курортов Кавказских Минеральных Вод. Население города  более пятидесяти тысяч человек, но, несмотря на небольшие размеры, это город имеет хорошо развитую инфраструктуру. 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Железноводск — самый большой по занимаемой территории город Кавказских Минеральных Вод (93 га). В административные границы Железноводска входят: курортный поселок Иноземцево, поселок Капельница, станция Бештау, хутор Р.Люксембург.</a:t>
            </a:r>
          </a:p>
          <a:p>
            <a:pPr indent="450850"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 — самый динамично развивающийся курорт Кавминвод.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город».В 2021 году  во  Всероссийском конкурсе  « Лучшая муниципальная  практика» город занял призовое место  с получением денежной премии  в размере 20 млн. руб., которая направлена на развитие города.    </a:t>
            </a:r>
          </a:p>
          <a:p>
            <a:pPr indent="4508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8" y="1166786"/>
            <a:ext cx="6357982" cy="621510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284" y="2872779"/>
            <a:ext cx="450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04" y="7239016"/>
            <a:ext cx="2500330" cy="200022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2022 году ниже уровня ожидаемых поступлений в 2021 году  на 95,6 млн. руб. 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86" y="7239016"/>
            <a:ext cx="3326770" cy="206309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году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уровня ожидаемых поступлений в 2021 году на 17,9 млн.руб. 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952736"/>
          <a:ext cx="72152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города-курорта Железноводска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636" y="180972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/>
        </p:nvGraphicFramePr>
        <p:xfrm>
          <a:off x="357166" y="2171700"/>
          <a:ext cx="6643734" cy="3495680"/>
        </p:xfrm>
        <a:graphic>
          <a:graphicData uri="http://schemas.openxmlformats.org/presentationml/2006/ole">
            <p:oleObj spid="_x0000_s4098" name="Worksheet" r:id="rId3" imgW="8581950" imgH="3324135" progId="Excel.Sheet.8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66" y="6238884"/>
            <a:ext cx="3214710" cy="26563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2021 году составят 48,5 млн. руб., в 2022 году - 47,2 млн. руб., в 2023 году - 46,2 млн. руб., в 2024 году - 46,1 млн.руб.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8" y="6238884"/>
            <a:ext cx="2571768" cy="272775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2021 году составят 16,5 млн. руб., в 2022 году – 13,7 млн. руб., в 2023 году – 6,1 млн. руб., в 2024 году - 6,1 млн.руб.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/>
        </p:nvGraphicFramePr>
        <p:xfrm>
          <a:off x="0" y="2311400"/>
          <a:ext cx="6654800" cy="3048000"/>
        </p:xfrm>
        <a:graphic>
          <a:graphicData uri="http://schemas.openxmlformats.org/presentationml/2006/ole">
            <p:oleObj spid="_x0000_s5123" name="Worksheet" r:id="rId3" imgW="4991220" imgH="2286000" progId="Excel.Sheet.8">
              <p:embed/>
            </p:oleObj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86322" y="252410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90" y="6667512"/>
            <a:ext cx="6464198" cy="18635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муниципальной собственности ожидаемые в 2022 году составят  47,2 млн. руб.,                  в 2023 году – 46,2 млн. руб., в 2024 году – 46,1 млн. 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003" y="736654"/>
            <a:ext cx="5094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безвозмездных поступлений в бюджет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города-курорта Железноводска Ставропольского края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855056"/>
          <a:ext cx="7536656" cy="707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по расходам бюджета города-курорта Железноводска на 2022 год составят 1 956,9 млн. рублей, на 2023 год – 2 055,5 млн. рублей, в том числе условно утвержденные расходы – 15,7 млн. рублей, и на 2024 год – 1 871,3 млн. рублей, в том числе условно утвержденные расходы – 31,2 млн. рублей.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в 2022 году возрастут на 90,7 млн. рублей относительно расходов 2021 года и увеличатся на 114,6 млн. рублей относительно расходов 2020 года, в 2023 году возрастут на 98,6 млн. рублей относительно уровня 2022 года, в 2024 году уменьшатся на 184,2 млн. рублей относительно уровня 2023 года. 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города-курорта Железноводска Ставропольского края за 2020-2024 года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2"/>
          <p:cNvGraphicFramePr>
            <a:graphicFrameLocks noChangeAspect="1"/>
          </p:cNvGraphicFramePr>
          <p:nvPr/>
        </p:nvGraphicFramePr>
        <p:xfrm>
          <a:off x="857232" y="5595942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636" y="5524504"/>
            <a:ext cx="1408793" cy="523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 sz="1000"/>
            </a:pP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9"/>
          <p:cNvGrpSpPr/>
          <p:nvPr/>
        </p:nvGrpSpPr>
        <p:grpSpPr>
          <a:xfrm rot="183112">
            <a:off x="1456726" y="5236717"/>
            <a:ext cx="2730101" cy="1124219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7" name="Стрелка вверх 6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 rot="1732608">
            <a:off x="4021543" y="5838021"/>
            <a:ext cx="1672436" cy="196925"/>
            <a:chOff x="1389359" y="3286222"/>
            <a:chExt cx="1435312" cy="285556"/>
          </a:xfrm>
          <a:solidFill>
            <a:srgbClr val="FFCCFF"/>
          </a:solidFill>
        </p:grpSpPr>
        <p:sp>
          <p:nvSpPr>
            <p:cNvPr id="10" name="Стрелка вверх 9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CCFF"/>
                  </a:gs>
                  <a:gs pos="2000">
                    <a:srgbClr val="FFCCFF"/>
                  </a:gs>
                </a:gsLst>
                <a:lin ang="10800000" scaled="1"/>
                <a:tileRect/>
              </a:gra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в 2022 году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Существенной расходной статьей традиционно остаются расходы на отрасли социальной сферы: в 2022 году на социальную политику запланировано 534,3 млн. рублей (27,3% от всех расходов бюджета города), на образование – 620,3 млн. рублей (31,7%), на культуру – 59,6 млн. рублей (3,0%), на физ.культуру и спорт – 19,9 млн.рублей (1,0%), что в общей сумме составляет 1 234,1 млн. рублей (63,1% от всех расходов бюджета города).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85860" y="3309926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00570" y="3309926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92"/>
          <p:cNvGraphicFramePr>
            <a:graphicFrameLocks noChangeAspect="1"/>
          </p:cNvGraphicFramePr>
          <p:nvPr/>
        </p:nvGraphicFramePr>
        <p:xfrm>
          <a:off x="1071546" y="6024570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00438" y="6953264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2022 году</a:t>
            </a:r>
          </a:p>
          <a:p>
            <a:pPr indent="4445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расходования средств краевого бюджета в 2022 году и плановом периоде 2023 и 2024 годов является достижение национальных целей развития на период до 2030 года, определенных Указом Президента РФ от 21.07.2020 № 474 «О национальных целях развития Российской Федерации на период до 2030 года»,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реализации региональных проектов, направленных на достижение соответствующих результатов реализации федеральных проектов, ориентированных на достижение целей и показателей национальных проектов.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ассигнований на эти цели в будущем году составит 422,6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3512" y="4524372"/>
            <a:ext cx="142876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357430" y="4881562"/>
            <a:ext cx="2357454" cy="714380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29198" y="4881562"/>
            <a:ext cx="1714512" cy="770965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43512" y="5810256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143512" y="6738950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14950" y="7881958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14950" y="8953528"/>
            <a:ext cx="1428760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357562" y="5881694"/>
            <a:ext cx="1474127" cy="357190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3357562" y="6810388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127,9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357562" y="7953396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224,3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429000" y="9024966"/>
            <a:ext cx="1474127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66,7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90" y="5810256"/>
            <a:ext cx="2962588" cy="50006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85728" y="5953132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6453198"/>
            <a:ext cx="2962588" cy="121444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214290" y="6524636"/>
            <a:ext cx="2843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5728" y="7953396"/>
            <a:ext cx="2891150" cy="50006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500042" y="8024834"/>
            <a:ext cx="24865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90" y="8596338"/>
            <a:ext cx="2962588" cy="114300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0" y="8667776"/>
            <a:ext cx="31294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«Финансовая поддержка семей при рождении детей»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из регионального (краевого) бюджета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00636" y="209548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2524108"/>
          <a:ext cx="6470672" cy="719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8"/>
                <a:gridCol w="1071570"/>
                <a:gridCol w="928694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26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85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музыкальных инструментов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3976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жилья молодым семьям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82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Комплектование книжных фондов 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676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3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Проведение антитеррористических мероприятий в образовательных организациях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429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Профилактика терроризма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Формирование современной городской среды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127,9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559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Итого: 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431,1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Ставропольского края в 2022 году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классифицируются по: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12-ти разделам бюджетной классификации;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главным распорядителям бюджетных средств;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14-ти муниципальным программам.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" y="1809750"/>
          <a:ext cx="7215213" cy="7567613"/>
        </p:xfrm>
        <a:graphic>
          <a:graphicData uri="http://schemas.openxmlformats.org/presentationml/2006/ole">
            <p:oleObj spid="_x0000_s7170" name="Worksheet" r:id="rId3" imgW="4396684" imgH="380246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70" y="523844"/>
            <a:ext cx="5518586" cy="871543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22" name="Picture 2" descr="https://stv24.tv/wp-content/uploads/2020/04/30/4b4943c2-73aa-4ecd-a749-b5869efbf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80967"/>
            <a:ext cx="5357850" cy="3687707"/>
          </a:xfrm>
          <a:prstGeom prst="rect">
            <a:avLst/>
          </a:prstGeom>
          <a:noFill/>
        </p:spPr>
      </p:pic>
      <p:pic>
        <p:nvPicPr>
          <p:cNvPr id="2" name="Picture 2" descr="https://sevkavportal.ru/media/k2/items/cache/f284d236d892725c37659398ed7f1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5953132"/>
            <a:ext cx="2714644" cy="3620656"/>
          </a:xfrm>
          <a:prstGeom prst="rect">
            <a:avLst/>
          </a:prstGeom>
          <a:noFill/>
        </p:spPr>
      </p:pic>
      <p:pic>
        <p:nvPicPr>
          <p:cNvPr id="55298" name="Picture 2" descr="https://zheleznovodsk.sutochno.ru/doc/images/galleries/180/zhelezn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491" y="4024306"/>
            <a:ext cx="3033467" cy="2039745"/>
          </a:xfrm>
          <a:prstGeom prst="rect">
            <a:avLst/>
          </a:prstGeom>
          <a:noFill/>
        </p:spPr>
      </p:pic>
      <p:pic>
        <p:nvPicPr>
          <p:cNvPr id="5" name="Picture 2" descr="В Курортном озере Железноводска замечена гигантская 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9" y="5905592"/>
            <a:ext cx="2765644" cy="3690878"/>
          </a:xfrm>
          <a:prstGeom prst="rect">
            <a:avLst/>
          </a:prstGeom>
          <a:noFill/>
        </p:spPr>
      </p:pic>
      <p:pic>
        <p:nvPicPr>
          <p:cNvPr id="3" name="Picture 2" descr="https://zheleznovodsk.sutochno.ru/doc/images/galleries/180/zhelez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722" y="4024306"/>
            <a:ext cx="2938117" cy="197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2023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5563" y="2314575"/>
          <a:ext cx="6659585" cy="6997700"/>
        </p:xfrm>
        <a:graphic>
          <a:graphicData uri="http://schemas.openxmlformats.org/presentationml/2006/ole">
            <p:oleObj spid="_x0000_s8195" name="Worksheet" r:id="rId3" imgW="4511004" imgH="36879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2024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-568325" y="1881166"/>
          <a:ext cx="7926415" cy="7207272"/>
        </p:xfrm>
        <a:graphic>
          <a:graphicData uri="http://schemas.openxmlformats.org/presentationml/2006/ole">
            <p:oleObj spid="_x0000_s9219" name="Worksheet" r:id="rId3" imgW="4282363" imgH="32384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городе-курорте Железноводске Ставропольского края осуществляют свою деятельность 29 муниципальных образовательных учреждений, в том числе: 15 дошкольных образовательных учреждений, 5 учреждений дополнительного образования детей, 9 общеобразовательных учреждений.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по отрасли связано  с выделением дополнительных средств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Федерации; а также  на строительство новой муниципальной общеобразовательной школы в жилом районе Капельница в 2023 году планируется  направить 266.5 млн. руб., в 2024 году 399,8 млн. руб.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/>
        </p:nvGraphicFramePr>
        <p:xfrm>
          <a:off x="285728" y="6167446"/>
          <a:ext cx="6858048" cy="3286148"/>
        </p:xfrm>
        <a:graphic>
          <a:graphicData uri="http://schemas.openxmlformats.org/presentationml/2006/ole">
            <p:oleObj spid="_x0000_s11266" name="Worksheet" r:id="rId3" imgW="4884436" imgH="2217456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6256" y="573881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8988" y="1381100"/>
            <a:ext cx="60690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образованию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8" y="1952604"/>
          <a:ext cx="5429288" cy="31892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0067"/>
                <a:gridCol w="1142983"/>
                <a:gridCol w="714380"/>
                <a:gridCol w="642966"/>
                <a:gridCol w="714380"/>
                <a:gridCol w="857256"/>
                <a:gridCol w="857256"/>
              </a:tblGrid>
              <a:tr h="5000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620,29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852,07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977,34</a:t>
                      </a:r>
                    </a:p>
                  </a:txBody>
                  <a:tcPr marL="7620" marR="7620" marT="7620" marB="0" anchor="ctr"/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259,08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259,28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247,78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244,09</a:t>
                      </a:r>
                    </a:p>
                  </a:txBody>
                  <a:tcPr marL="7620" marR="7620" marT="7620" marB="0" anchor="ctr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267,28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276,38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531,77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662,70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56,64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55,07</a:t>
                      </a:r>
                    </a:p>
                  </a:txBody>
                  <a:tcPr marL="7620" marR="7620" marT="7620" marB="0" anchor="ctr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5,38</a:t>
                      </a:r>
                    </a:p>
                  </a:txBody>
                  <a:tcPr marL="7620" marR="7620" marT="7620" marB="0" anchor="ctr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11,50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10,10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 городе-курорте Железноводске Ставропольского края действует 15 дошкольных образовательных учреждений - детских садов, в которых обучается 2 696 детей.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64187" y="1595414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/>
        </p:nvGraphicFramePr>
        <p:xfrm>
          <a:off x="207963" y="2382838"/>
          <a:ext cx="6359525" cy="1828800"/>
        </p:xfrm>
        <a:graphic>
          <a:graphicData uri="http://schemas.openxmlformats.org/presentationml/2006/ole">
            <p:oleObj spid="_x0000_s12291" name="Worksheet" r:id="rId3" imgW="5928446" imgH="17068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8" y="1881166"/>
          <a:ext cx="6429396" cy="33645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04121"/>
                <a:gridCol w="682353"/>
                <a:gridCol w="740263"/>
                <a:gridCol w="720541"/>
                <a:gridCol w="942215"/>
                <a:gridCol w="989042"/>
                <a:gridCol w="950861"/>
              </a:tblGrid>
              <a:tr h="109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5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Общеобразователь-ные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5 117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5 262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5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2 283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27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библиотечная централизованная система, Пушкинская галерея, Городской Дворец культуры.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6" y="3473459"/>
          <a:ext cx="5786478" cy="28368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2942"/>
                <a:gridCol w="1142980"/>
                <a:gridCol w="785846"/>
                <a:gridCol w="714380"/>
                <a:gridCol w="857256"/>
                <a:gridCol w="785818"/>
                <a:gridCol w="857256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45,95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40,58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5066" y="2825040"/>
            <a:ext cx="50071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1" indent="374650" algn="just"/>
            <a:r>
              <a:rPr lang="ru-RU" sz="1600" dirty="0" smtClean="0">
                <a:solidFill>
                  <a:schemeClr val="tx1"/>
                </a:solidFill>
              </a:rPr>
              <a:t>Увеличение объема расходов в 2022 связано с увеличением в 2022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 в 2021 году, а так же в связи с индексацией  с 01 октября 2021 года на 3,6 процента.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319089" y="4876800"/>
          <a:ext cx="6538912" cy="3505224"/>
        </p:xfrm>
        <a:graphic>
          <a:graphicData uri="http://schemas.openxmlformats.org/presentationml/2006/ole">
            <p:oleObj spid="_x0000_s14338" name="Worksheet" r:id="rId3" imgW="7078996" imgH="3208032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57694" y="4953000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Культуру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319089" y="2738422"/>
          <a:ext cx="6538912" cy="2357454"/>
        </p:xfrm>
        <a:graphic>
          <a:graphicData uri="http://schemas.openxmlformats.org/presentationml/2006/ole">
            <p:oleObj spid="_x0000_s15363" name="Worksheet" r:id="rId3" imgW="7078996" imgH="1897344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84" y="2166918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274" y="1381100"/>
            <a:ext cx="66307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2020-2024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70" y="1952604"/>
          <a:ext cx="5500726" cy="37475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21508"/>
                <a:gridCol w="1212080"/>
                <a:gridCol w="738180"/>
                <a:gridCol w="714380"/>
                <a:gridCol w="785818"/>
                <a:gridCol w="642942"/>
                <a:gridCol w="785818"/>
              </a:tblGrid>
              <a:tr h="5435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1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478,46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534,28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507,33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525,92</a:t>
                      </a:r>
                    </a:p>
                  </a:txBody>
                  <a:tcPr marL="7620" marR="7620" marT="7620" marB="0" anchor="ctr"/>
                </a:tc>
              </a:tr>
              <a:tr h="59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194,29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196,97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199,71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202,82</a:t>
                      </a:r>
                    </a:p>
                  </a:txBody>
                  <a:tcPr marL="7620" marR="7620" marT="7620" marB="0" anchor="ctr"/>
                </a:tc>
              </a:tr>
              <a:tr h="520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266,46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318,96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289,98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305,47</a:t>
                      </a:r>
                    </a:p>
                  </a:txBody>
                  <a:tcPr marL="7620" marR="7620" marT="7620" marB="0" anchor="ctr"/>
                </a:tc>
              </a:tr>
              <a:tr h="99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17,63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57232" y="5524504"/>
            <a:ext cx="5715040" cy="36433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8" y="5881694"/>
            <a:ext cx="3214710" cy="1262082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7" y="7453330"/>
            <a:ext cx="5357829" cy="1000108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93" y="5881694"/>
            <a:ext cx="2000243" cy="128587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увеличены в 2022 году в связи с  добавлением новых видов социальной поддержки граждан, в том числе: субвенция на осуществление ежемесячных выплат на детей в возрасте от 3 до 7 лет включительно субвенция на ежемесячную денежную выплату, назначаемую в случае рождения третьего ребенка или последующих детей до достижения ребенком возраста трех лет а так же 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ежемесячную выплату в связи с рождением (усыновлением) первого ребенка.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0" name="Object 12"/>
          <p:cNvGraphicFramePr>
            <a:graphicFrameLocks noGrp="1" noChangeAspect="1"/>
          </p:cNvGraphicFramePr>
          <p:nvPr/>
        </p:nvGraphicFramePr>
        <p:xfrm>
          <a:off x="928688" y="4378325"/>
          <a:ext cx="7078662" cy="3795713"/>
        </p:xfrm>
        <a:graphic>
          <a:graphicData uri="http://schemas.openxmlformats.org/presentationml/2006/ole">
            <p:oleObj spid="_x0000_s53250" name="Worksheet" r:id="rId3" imgW="7078996" imgH="4015656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29198" y="402430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4950" y="2309794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54277" name="Object 3"/>
          <p:cNvGraphicFramePr>
            <a:graphicFrameLocks noGrp="1" noChangeAspect="1"/>
          </p:cNvGraphicFramePr>
          <p:nvPr/>
        </p:nvGraphicFramePr>
        <p:xfrm>
          <a:off x="290513" y="2813050"/>
          <a:ext cx="6359525" cy="2201863"/>
        </p:xfrm>
        <a:graphic>
          <a:graphicData uri="http://schemas.openxmlformats.org/presentationml/2006/ole">
            <p:oleObj spid="_x0000_s54277" name="Worksheet" r:id="rId3" imgW="3497681" imgH="12115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меры социальной поддержки населения в 2022 году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642918" y="3024174"/>
          <a:ext cx="5786478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071810" y="4738686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460,6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643050" y="3667116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2"/>
          <p:cNvGrpSpPr/>
          <p:nvPr/>
        </p:nvGrpSpPr>
        <p:grpSpPr>
          <a:xfrm>
            <a:off x="214290" y="1381100"/>
            <a:ext cx="2214578" cy="2214578"/>
            <a:chOff x="103307" y="2564904"/>
            <a:chExt cx="2092429" cy="1512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259,8</a:t>
              </a:r>
              <a:endParaRPr lang="ru-RU" dirty="0"/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4000504" y="5087326"/>
            <a:ext cx="1294434" cy="1294434"/>
            <a:chOff x="4151784" y="3429000"/>
            <a:chExt cx="1440160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33%</a:t>
              </a:r>
            </a:p>
          </p:txBody>
        </p:sp>
        <p:grpSp>
          <p:nvGrpSpPr>
            <p:cNvPr id="1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2" name="Группа 13"/>
          <p:cNvGrpSpPr/>
          <p:nvPr/>
        </p:nvGrpSpPr>
        <p:grpSpPr>
          <a:xfrm>
            <a:off x="928670" y="7810520"/>
            <a:ext cx="2081846" cy="1540800"/>
            <a:chOff x="171004" y="4754736"/>
            <a:chExt cx="2268000" cy="1540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47,4</a:t>
              </a:r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07463" y="7917677"/>
            <a:ext cx="1285884" cy="500066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4"/>
          <p:cNvGrpSpPr/>
          <p:nvPr/>
        </p:nvGrpSpPr>
        <p:grpSpPr>
          <a:xfrm>
            <a:off x="2714620" y="6667512"/>
            <a:ext cx="962918" cy="825642"/>
            <a:chOff x="5189125" y="5555686"/>
            <a:chExt cx="952507" cy="8256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10%</a:t>
              </a: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3" name="Группа 45"/>
          <p:cNvGrpSpPr/>
          <p:nvPr/>
        </p:nvGrpSpPr>
        <p:grpSpPr>
          <a:xfrm>
            <a:off x="4348201" y="1309662"/>
            <a:ext cx="2509799" cy="2246084"/>
            <a:chOff x="132904" y="4754736"/>
            <a:chExt cx="2081088" cy="15121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2904" y="4856460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149,5</a:t>
              </a:r>
              <a:endParaRPr lang="ru-RU" dirty="0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4857760" y="3597266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2"/>
          <p:cNvGrpSpPr/>
          <p:nvPr/>
        </p:nvGrpSpPr>
        <p:grpSpPr>
          <a:xfrm>
            <a:off x="2000240" y="4810124"/>
            <a:ext cx="1009476" cy="1285884"/>
            <a:chOff x="6763979" y="3789040"/>
            <a:chExt cx="1060216" cy="10670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56%</a:t>
              </a:r>
            </a:p>
          </p:txBody>
        </p:sp>
        <p:grpSp>
          <p:nvGrpSpPr>
            <p:cNvPr id="4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7" name="Группа 39"/>
          <p:cNvGrpSpPr/>
          <p:nvPr/>
        </p:nvGrpSpPr>
        <p:grpSpPr>
          <a:xfrm>
            <a:off x="4429132" y="7953396"/>
            <a:ext cx="2081089" cy="1309824"/>
            <a:chOff x="132904" y="4754735"/>
            <a:chExt cx="2081088" cy="151216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1004" y="4754735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3,9</a:t>
              </a:r>
              <a:endParaRPr lang="ru-RU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3786190" y="7881958"/>
            <a:ext cx="928694" cy="357190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23"/>
          <p:cNvGrpSpPr/>
          <p:nvPr/>
        </p:nvGrpSpPr>
        <p:grpSpPr>
          <a:xfrm>
            <a:off x="3643314" y="7054170"/>
            <a:ext cx="433119" cy="470598"/>
            <a:chOff x="6096001" y="5805265"/>
            <a:chExt cx="577492" cy="470598"/>
          </a:xfrm>
        </p:grpSpPr>
        <p:sp>
          <p:nvSpPr>
            <p:cNvPr id="53" name="Овал 5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инвалидов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инвалидов в 2022 году и плановом периоде 2023-2024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85728" y="3524240"/>
          <a:ext cx="6357982" cy="3714776"/>
        </p:xfrm>
        <a:graphic>
          <a:graphicData uri="http://schemas.openxmlformats.org/drawingml/2006/table">
            <a:tbl>
              <a:tblPr/>
              <a:tblGrid>
                <a:gridCol w="1643074"/>
                <a:gridCol w="857256"/>
                <a:gridCol w="793564"/>
                <a:gridCol w="842624"/>
                <a:gridCol w="689420"/>
                <a:gridCol w="817664"/>
                <a:gridCol w="714380"/>
              </a:tblGrid>
              <a:tr h="817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расходов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00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11,11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отдельных категорий граждан (ветеранов, пенсионеров и других категорий населения) в 2022 году и плановом период е 2023-2024 гг.</a:t>
            </a: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3167050"/>
          <a:ext cx="6215107" cy="5338321"/>
        </p:xfrm>
        <a:graphic>
          <a:graphicData uri="http://schemas.openxmlformats.org/drawingml/2006/table">
            <a:tbl>
              <a:tblPr/>
              <a:tblGrid>
                <a:gridCol w="1357322"/>
                <a:gridCol w="1214446"/>
                <a:gridCol w="685771"/>
                <a:gridCol w="742990"/>
                <a:gridCol w="714380"/>
                <a:gridCol w="714380"/>
                <a:gridCol w="785818"/>
              </a:tblGrid>
              <a:tr h="1802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и труженикам тыла;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2759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56803,4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Ставропольского края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1983человека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40583,25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73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1655,18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семьям погибших ветеранов боевых действий;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926,16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77,80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280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1085,63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2595546"/>
          <a:ext cx="6215084" cy="5319722"/>
        </p:xfrm>
        <a:graphic>
          <a:graphicData uri="http://schemas.openxmlformats.org/drawingml/2006/table">
            <a:tbl>
              <a:tblPr/>
              <a:tblGrid>
                <a:gridCol w="1214424"/>
                <a:gridCol w="928694"/>
                <a:gridCol w="1000132"/>
                <a:gridCol w="642942"/>
                <a:gridCol w="100013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2510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30382,44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629 человека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1646.85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213 человека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месяц 15109,46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3198.48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3326,75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3326,63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2214565"/>
          <a:ext cx="5929354" cy="4429129"/>
        </p:xfrm>
        <a:graphic>
          <a:graphicData uri="http://schemas.openxmlformats.org/drawingml/2006/table">
            <a:tbl>
              <a:tblPr/>
              <a:tblGrid>
                <a:gridCol w="1428760"/>
                <a:gridCol w="785818"/>
                <a:gridCol w="642942"/>
                <a:gridCol w="642942"/>
                <a:gridCol w="100013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субсидии на оплату жилого помещения и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коммунальных услуг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1103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33984,03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36085,10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35239,92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528 заявителей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выплата-5000,00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4131,62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4296,88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4468,76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49"/>
          <a:ext cx="5929354" cy="7235859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ежемесячного пособия на ребенка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1375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17287,17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17995,98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18704,790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выплата многодетным семьям;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521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700,00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16232,15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17308,05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18453,56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ежегодного социального пособия на проезд учащимся (студентам)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1402,53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29,54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30,72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31,95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214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месяц 10621,00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19299,22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23344,02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25795,31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1964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7082,85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33297,94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34683,44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34683,44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2022 год и плановый период 2023-2024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49"/>
          <a:ext cx="5929354" cy="4926052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112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18886,32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денежных средств на содержание ребенка опекуну (попечителю);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47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879,22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3879,88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3879,26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4184,67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единовременных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пособий усыновителям.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разовая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выплата 150,0тыс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физической культуре и спорту в 2020-2024 годах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18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32" y="3881430"/>
          <a:ext cx="5500726" cy="2638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066"/>
                <a:gridCol w="1364822"/>
                <a:gridCol w="778318"/>
                <a:gridCol w="857256"/>
                <a:gridCol w="714380"/>
                <a:gridCol w="642942"/>
                <a:gridCol w="642942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19,90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17,68</a:t>
                      </a:r>
                    </a:p>
                  </a:txBody>
                  <a:tcPr marL="7620" marR="7620" marT="762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15,36</a:t>
                      </a:r>
                    </a:p>
                  </a:txBody>
                  <a:tcPr marL="7620" marR="7620" marT="762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доходы, поступающие в бюджет города Железноводска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70" y="2952736"/>
            <a:ext cx="1000132" cy="4714908"/>
          </a:xfrm>
          <a:prstGeom prst="roundRect">
            <a:avLst>
              <a:gd name="adj" fmla="val 1051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ГОРОДА ЖЕЛЕЗНОВОДСКА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92" y="2952736"/>
            <a:ext cx="4143404" cy="92869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92075" indent="-92075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92" y="4095744"/>
            <a:ext cx="4143404" cy="1143008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государственная пошлина 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акцизы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92" y="5381628"/>
            <a:ext cx="4143404" cy="228601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диный налог на вмененный доход для отдельных видов деятельности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налог, взимаемый в связи с применением патентной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 единый сельскохозяйственный налог</a:t>
            </a: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18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322" name="Object 12"/>
          <p:cNvGraphicFramePr>
            <a:graphicFrameLocks noGrp="1" noChangeAspect="1"/>
          </p:cNvGraphicFramePr>
          <p:nvPr/>
        </p:nvGraphicFramePr>
        <p:xfrm>
          <a:off x="430213" y="1593850"/>
          <a:ext cx="6234112" cy="2755900"/>
        </p:xfrm>
        <a:graphic>
          <a:graphicData uri="http://schemas.openxmlformats.org/presentationml/2006/ole">
            <p:oleObj spid="_x0000_s57346" name="Worksheet" r:id="rId3" imgW="7078996" imgH="3825144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14818" y="180972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/>
        </p:nvGraphicFramePr>
        <p:xfrm>
          <a:off x="720725" y="6802438"/>
          <a:ext cx="5846763" cy="2009775"/>
        </p:xfrm>
        <a:graphic>
          <a:graphicData uri="http://schemas.openxmlformats.org/presentationml/2006/ole">
            <p:oleObj spid="_x0000_s57347" name="Worksheet" r:id="rId4" imgW="7071432" imgH="2568024" progId="Excel.Sheet.8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86388" y="6381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8604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работников  муниципальных учреждений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383263371"/>
              </p:ext>
            </p:extLst>
          </p:nvPr>
        </p:nvGraphicFramePr>
        <p:xfrm>
          <a:off x="214290" y="3881430"/>
          <a:ext cx="52149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00100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86388" y="145253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pSp>
        <p:nvGrpSpPr>
          <p:cNvPr id="25" name="Группа 23"/>
          <p:cNvGrpSpPr/>
          <p:nvPr/>
        </p:nvGrpSpPr>
        <p:grpSpPr>
          <a:xfrm>
            <a:off x="753274" y="2024042"/>
            <a:ext cx="5035967" cy="2357454"/>
            <a:chOff x="4000529" y="1245520"/>
            <a:chExt cx="5035967" cy="2040181"/>
          </a:xfrm>
        </p:grpSpPr>
        <p:sp>
          <p:nvSpPr>
            <p:cNvPr id="26" name="Скругленный прямоугольник 25"/>
            <p:cNvSpPr/>
            <p:nvPr>
              <p:custDataLst>
                <p:tags r:id="rId5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91700" y="1245520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4747429" y="2852935"/>
              <a:ext cx="785818" cy="432766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632720"/>
              </p:ext>
            </p:extLst>
          </p:nvPr>
        </p:nvGraphicFramePr>
        <p:xfrm>
          <a:off x="785794" y="2309794"/>
          <a:ext cx="4944688" cy="1500198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643074"/>
                <a:gridCol w="857499"/>
                <a:gridCol w="816837"/>
                <a:gridCol w="838855"/>
                <a:gridCol w="788423"/>
              </a:tblGrid>
              <a:tr h="57223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964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1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26 250,6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Группа 19"/>
          <p:cNvGrpSpPr/>
          <p:nvPr/>
        </p:nvGrpSpPr>
        <p:grpSpPr>
          <a:xfrm>
            <a:off x="1281371" y="5524505"/>
            <a:ext cx="4812367" cy="2619007"/>
            <a:chOff x="4355976" y="1818105"/>
            <a:chExt cx="4680518" cy="2619007"/>
          </a:xfrm>
        </p:grpSpPr>
        <p:grpSp>
          <p:nvGrpSpPr>
            <p:cNvPr id="31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33" name="Прямоугольник 32"/>
              <p:cNvSpPr/>
              <p:nvPr>
                <p:custDataLst>
                  <p:tags r:id="rId3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34" name="Скругленный прямоугольник 33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5" name="Диаграмма 34"/>
              <p:cNvGraphicFramePr/>
              <p:nvPr>
                <p:extLst>
                  <p:ext uri="{D42A27DB-BD31-4B8C-83A1-F6EECF244321}">
                    <p14:modId xmlns:p14="http://schemas.microsoft.com/office/powerpoint/2010/main" xmlns="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7760478" y="2030967"/>
              <a:ext cx="1067312" cy="641587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19"/>
          <p:cNvGrpSpPr/>
          <p:nvPr/>
        </p:nvGrpSpPr>
        <p:grpSpPr>
          <a:xfrm>
            <a:off x="357167" y="8023411"/>
            <a:ext cx="5786477" cy="1501621"/>
            <a:chOff x="2800477" y="2069295"/>
            <a:chExt cx="6236017" cy="2367817"/>
          </a:xfrm>
        </p:grpSpPr>
        <p:grpSp>
          <p:nvGrpSpPr>
            <p:cNvPr id="37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39" name="Прямоугольник 38"/>
              <p:cNvSpPr/>
              <p:nvPr>
                <p:custDataLst>
                  <p:tags r:id="rId1"/>
                </p:custDataLst>
              </p:nvPr>
            </p:nvSpPr>
            <p:spPr>
              <a:xfrm>
                <a:off x="5910417" y="3364525"/>
                <a:ext cx="5556969" cy="734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</a:rPr>
                  <a:t>Индексация оплаты труда работников бюджетной сферы  размере 3,6%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Скругленный прямоугольник 39"/>
              <p:cNvSpPr/>
              <p:nvPr>
                <p:custDataLst>
                  <p:tags r:id="rId2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2800477" y="2069295"/>
              <a:ext cx="1506644" cy="1710626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-392933" y="6774669"/>
            <a:ext cx="2071702" cy="571504"/>
          </a:xfrm>
          <a:prstGeom prst="line">
            <a:avLst/>
          </a:prstGeom>
          <a:ln w="47625" cap="rnd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1107505" y="4520952"/>
            <a:ext cx="30963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29200" y="156862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8" name="Скругленный прямоугольник 17"/>
          <p:cNvSpPr/>
          <p:nvPr>
            <p:custDataLst>
              <p:tags r:id="rId1"/>
            </p:custDataLst>
          </p:nvPr>
        </p:nvSpPr>
        <p:spPr>
          <a:xfrm>
            <a:off x="332656" y="3440832"/>
            <a:ext cx="1895163" cy="115212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2"/>
            </p:custDataLst>
          </p:nvPr>
        </p:nvSpPr>
        <p:spPr>
          <a:xfrm>
            <a:off x="332657" y="3575061"/>
            <a:ext cx="1895162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>
            <p:custDataLst>
              <p:tags r:id="rId3"/>
            </p:custDataLst>
          </p:nvPr>
        </p:nvSpPr>
        <p:spPr>
          <a:xfrm>
            <a:off x="404664" y="4016896"/>
            <a:ext cx="1683378" cy="391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36,3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>
            <p:custDataLst>
              <p:tags r:id="rId4"/>
            </p:custDataLst>
          </p:nvPr>
        </p:nvSpPr>
        <p:spPr>
          <a:xfrm>
            <a:off x="4509120" y="3368824"/>
            <a:ext cx="2060848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4509120" y="3476836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общественных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  города</a:t>
            </a:r>
            <a:endParaRPr lang="ru-RU" sz="1500" b="1" dirty="0"/>
          </a:p>
        </p:txBody>
      </p:sp>
      <p:sp>
        <p:nvSpPr>
          <p:cNvPr id="28" name="Скругленный прямоугольник 27"/>
          <p:cNvSpPr/>
          <p:nvPr>
            <p:custDataLst>
              <p:tags r:id="rId6"/>
            </p:custDataLst>
          </p:nvPr>
        </p:nvSpPr>
        <p:spPr>
          <a:xfrm>
            <a:off x="4667386" y="4239760"/>
            <a:ext cx="1683378" cy="25738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15,9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0648" y="4953000"/>
            <a:ext cx="194421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0648" y="5025008"/>
            <a:ext cx="1944216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 </a:t>
            </a:r>
            <a:endParaRPr lang="ru-RU" sz="15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4663" y="5745088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9,2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5144" y="4880992"/>
            <a:ext cx="180020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3246" y="5662494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4,7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20888" y="5817096"/>
            <a:ext cx="208823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20888" y="5817096"/>
            <a:ext cx="20882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по благоустройству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26861" y="6589670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1,5</a:t>
            </a:r>
            <a:endParaRPr lang="ru-RU" b="1" dirty="0"/>
          </a:p>
        </p:txBody>
      </p:sp>
      <p:grpSp>
        <p:nvGrpSpPr>
          <p:cNvPr id="37" name="Группа 8"/>
          <p:cNvGrpSpPr/>
          <p:nvPr/>
        </p:nvGrpSpPr>
        <p:grpSpPr>
          <a:xfrm>
            <a:off x="2621413" y="3414688"/>
            <a:ext cx="159967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38" name="Скругленный прямоугольник 37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249,9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>
            <a:off x="3429000" y="4520952"/>
            <a:ext cx="36004" cy="129614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276872" y="3224808"/>
            <a:ext cx="360040" cy="64807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204864" y="4232920"/>
            <a:ext cx="504056" cy="72008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6" idx="1"/>
          </p:cNvCxnSpPr>
          <p:nvPr/>
        </p:nvCxnSpPr>
        <p:spPr>
          <a:xfrm>
            <a:off x="4077072" y="3296816"/>
            <a:ext cx="432048" cy="710323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149080" y="4304928"/>
            <a:ext cx="504056" cy="79208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3" descr="http://www.saratovmer.ru/files/data/images/NEWS/2018/3147746dd9635b3444e7565294fd95c6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3AE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8481392"/>
            <a:ext cx="6858000" cy="170080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>
            <p:custDataLst>
              <p:tags r:id="rId7"/>
            </p:custDataLst>
          </p:nvPr>
        </p:nvSpPr>
        <p:spPr>
          <a:xfrm>
            <a:off x="2348880" y="2144689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>
            <p:custDataLst>
              <p:tags r:id="rId8"/>
            </p:custDataLst>
          </p:nvPr>
        </p:nvSpPr>
        <p:spPr>
          <a:xfrm>
            <a:off x="332656" y="7185248"/>
            <a:ext cx="2327211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>
            <p:custDataLst>
              <p:tags r:id="rId9"/>
            </p:custDataLst>
          </p:nvPr>
        </p:nvSpPr>
        <p:spPr>
          <a:xfrm>
            <a:off x="4293096" y="7185248"/>
            <a:ext cx="216024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>
            <p:custDataLst>
              <p:tags r:id="rId10"/>
            </p:custDataLst>
          </p:nvPr>
        </p:nvSpPr>
        <p:spPr>
          <a:xfrm>
            <a:off x="2564904" y="2720753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46,1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>
            <p:custDataLst>
              <p:tags r:id="rId11"/>
            </p:custDataLst>
          </p:nvPr>
        </p:nvSpPr>
        <p:spPr>
          <a:xfrm>
            <a:off x="908720" y="797733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127,9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>
            <p:custDataLst>
              <p:tags r:id="rId12"/>
            </p:custDataLst>
          </p:nvPr>
        </p:nvSpPr>
        <p:spPr>
          <a:xfrm>
            <a:off x="4365104" y="797733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8,3</a:t>
            </a:r>
            <a:endParaRPr lang="ru-RU" b="1" dirty="0"/>
          </a:p>
        </p:txBody>
      </p:sp>
      <p:sp>
        <p:nvSpPr>
          <p:cNvPr id="52" name="Прямоугольник 51"/>
          <p:cNvSpPr/>
          <p:nvPr>
            <p:custDataLst>
              <p:tags r:id="rId13"/>
            </p:custDataLst>
          </p:nvPr>
        </p:nvSpPr>
        <p:spPr>
          <a:xfrm>
            <a:off x="2204864" y="2144688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53" name="Прямоугольник 52"/>
          <p:cNvSpPr/>
          <p:nvPr>
            <p:custDataLst>
              <p:tags r:id="rId14"/>
            </p:custDataLst>
          </p:nvPr>
        </p:nvSpPr>
        <p:spPr>
          <a:xfrm>
            <a:off x="260648" y="7329264"/>
            <a:ext cx="244827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«Аллеи любви» ( 2очередь)</a:t>
            </a:r>
            <a:endParaRPr lang="ru-RU" sz="1500" b="1" dirty="0"/>
          </a:p>
        </p:txBody>
      </p:sp>
      <p:sp>
        <p:nvSpPr>
          <p:cNvPr id="54" name="Прямоугольник 53"/>
          <p:cNvSpPr/>
          <p:nvPr>
            <p:custDataLst>
              <p:tags r:id="rId15"/>
            </p:custDataLst>
          </p:nvPr>
        </p:nvSpPr>
        <p:spPr>
          <a:xfrm>
            <a:off x="4293096" y="7329264"/>
            <a:ext cx="216024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</a:t>
            </a:r>
            <a:endParaRPr lang="ru-RU" sz="15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1988840" y="4376936"/>
            <a:ext cx="864096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005064" y="4376936"/>
            <a:ext cx="1008112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841776" y="4953000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Ручная уборка города</a:t>
            </a:r>
            <a:endParaRPr lang="ru-RU" sz="15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92696" y="34448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Благоустройство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на 2022 год</a:t>
            </a:r>
            <a:endParaRPr lang="ru-RU" alt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908720" y="1712640"/>
            <a:ext cx="2670126" cy="12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48680" y="272480"/>
            <a:ext cx="5929354" cy="89905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города-курорта Железноводска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157192" y="1280592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8" name="Скругленный прямоугольник 57"/>
          <p:cNvSpPr/>
          <p:nvPr>
            <p:custDataLst>
              <p:tags r:id="rId1"/>
            </p:custDataLst>
          </p:nvPr>
        </p:nvSpPr>
        <p:spPr>
          <a:xfrm>
            <a:off x="620688" y="4808984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"/>
            </p:custDataLst>
          </p:nvPr>
        </p:nvSpPr>
        <p:spPr>
          <a:xfrm>
            <a:off x="548680" y="5385048"/>
            <a:ext cx="1584176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Прямая соединительная линия 60"/>
          <p:cNvCxnSpPr>
            <a:endCxn id="62" idx="0"/>
          </p:cNvCxnSpPr>
          <p:nvPr>
            <p:custDataLst>
              <p:tags r:id="rId3"/>
            </p:custDataLst>
          </p:nvPr>
        </p:nvCxnSpPr>
        <p:spPr>
          <a:xfrm>
            <a:off x="1340768" y="5961112"/>
            <a:ext cx="36004" cy="28803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>
            <p:custDataLst>
              <p:tags r:id="rId4"/>
            </p:custDataLst>
          </p:nvPr>
        </p:nvSpPr>
        <p:spPr>
          <a:xfrm>
            <a:off x="620688" y="6249144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5"/>
            </p:custDataLst>
          </p:nvPr>
        </p:nvSpPr>
        <p:spPr>
          <a:xfrm>
            <a:off x="476672" y="7545288"/>
            <a:ext cx="961184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Скругленный прямоугольник 63"/>
          <p:cNvSpPr/>
          <p:nvPr>
            <p:custDataLst>
              <p:tags r:id="rId6"/>
            </p:custDataLst>
          </p:nvPr>
        </p:nvSpPr>
        <p:spPr>
          <a:xfrm>
            <a:off x="1412776" y="7545288"/>
            <a:ext cx="1008111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23,8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Скругленный прямоугольник 64"/>
          <p:cNvSpPr/>
          <p:nvPr>
            <p:custDataLst>
              <p:tags r:id="rId7"/>
            </p:custDataLst>
          </p:nvPr>
        </p:nvSpPr>
        <p:spPr>
          <a:xfrm>
            <a:off x="4797152" y="214468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8"/>
            </p:custDataLst>
          </p:nvPr>
        </p:nvSpPr>
        <p:spPr>
          <a:xfrm>
            <a:off x="4653136" y="2648744"/>
            <a:ext cx="1800200" cy="57606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60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многодетных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stCxn id="66" idx="2"/>
            <a:endCxn id="78" idx="0"/>
          </p:cNvCxnSpPr>
          <p:nvPr>
            <p:custDataLst>
              <p:tags r:id="rId9"/>
            </p:custDataLst>
          </p:nvPr>
        </p:nvCxnSpPr>
        <p:spPr>
          <a:xfrm>
            <a:off x="5553236" y="3224808"/>
            <a:ext cx="0" cy="21602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736" y="1424608"/>
            <a:ext cx="1664507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46"/>
          <p:cNvGrpSpPr/>
          <p:nvPr>
            <p:custDataLst>
              <p:tags r:id="rId11"/>
            </p:custDataLst>
          </p:nvPr>
        </p:nvGrpSpPr>
        <p:grpSpPr>
          <a:xfrm>
            <a:off x="1772816" y="8697416"/>
            <a:ext cx="2386176" cy="467436"/>
            <a:chOff x="537999" y="5954425"/>
            <a:chExt cx="2386176" cy="467436"/>
          </a:xfrm>
        </p:grpSpPr>
        <p:sp>
          <p:nvSpPr>
            <p:cNvPr id="73" name="Овал 72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TextBox 73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5" name="Группа 52"/>
          <p:cNvGrpSpPr/>
          <p:nvPr>
            <p:custDataLst>
              <p:tags r:id="rId12"/>
            </p:custDataLst>
          </p:nvPr>
        </p:nvGrpSpPr>
        <p:grpSpPr>
          <a:xfrm>
            <a:off x="4005064" y="7905328"/>
            <a:ext cx="2376264" cy="467436"/>
            <a:chOff x="537999" y="5954425"/>
            <a:chExt cx="2016225" cy="467436"/>
          </a:xfrm>
        </p:grpSpPr>
        <p:sp>
          <p:nvSpPr>
            <p:cNvPr id="76" name="Овал 75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TextBox 76"/>
            <p:cNvSpPr txBox="1"/>
            <p:nvPr>
              <p:custDataLst>
                <p:tags r:id="rId30"/>
              </p:custDataLst>
            </p:nvPr>
          </p:nvSpPr>
          <p:spPr>
            <a:xfrm>
              <a:off x="898040" y="5954425"/>
              <a:ext cx="1656184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8" name="Скругленный прямоугольник 77"/>
          <p:cNvSpPr/>
          <p:nvPr>
            <p:custDataLst>
              <p:tags r:id="rId13"/>
            </p:custDataLst>
          </p:nvPr>
        </p:nvSpPr>
        <p:spPr>
          <a:xfrm>
            <a:off x="4797152" y="3440832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47,3</a:t>
            </a:r>
          </a:p>
        </p:txBody>
      </p:sp>
      <p:sp>
        <p:nvSpPr>
          <p:cNvPr id="79" name="Скругленный прямоугольник 78"/>
          <p:cNvSpPr/>
          <p:nvPr>
            <p:custDataLst>
              <p:tags r:id="rId14"/>
            </p:custDataLst>
          </p:nvPr>
        </p:nvSpPr>
        <p:spPr>
          <a:xfrm>
            <a:off x="4581128" y="4592960"/>
            <a:ext cx="954938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2,4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Скругленный прямоугольник 79"/>
          <p:cNvSpPr/>
          <p:nvPr>
            <p:custDataLst>
              <p:tags r:id="rId15"/>
            </p:custDataLst>
          </p:nvPr>
        </p:nvSpPr>
        <p:spPr>
          <a:xfrm>
            <a:off x="5517232" y="4592960"/>
            <a:ext cx="1008112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44,9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Скругленный прямоугольник 82"/>
          <p:cNvSpPr/>
          <p:nvPr>
            <p:custDataLst>
              <p:tags r:id="rId16"/>
            </p:custDataLst>
          </p:nvPr>
        </p:nvSpPr>
        <p:spPr>
          <a:xfrm>
            <a:off x="2708920" y="358484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</a:t>
            </a:r>
          </a:p>
        </p:txBody>
      </p:sp>
      <p:sp>
        <p:nvSpPr>
          <p:cNvPr id="84" name="Скругленный прямоугольник 83"/>
          <p:cNvSpPr/>
          <p:nvPr>
            <p:custDataLst>
              <p:tags r:id="rId17"/>
            </p:custDataLst>
          </p:nvPr>
        </p:nvSpPr>
        <p:spPr>
          <a:xfrm>
            <a:off x="2420888" y="4088904"/>
            <a:ext cx="1944216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многодетные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>
            <p:custDataLst>
              <p:tags r:id="rId18"/>
            </p:custDataLst>
          </p:nvPr>
        </p:nvCxnSpPr>
        <p:spPr>
          <a:xfrm>
            <a:off x="3506138" y="4728430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>
            <p:custDataLst>
              <p:tags r:id="rId19"/>
            </p:custDataLst>
          </p:nvPr>
        </p:nvSpPr>
        <p:spPr>
          <a:xfrm>
            <a:off x="2648882" y="4946985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87" name="Скругленный прямоугольник 86"/>
          <p:cNvSpPr/>
          <p:nvPr>
            <p:custDataLst>
              <p:tags r:id="rId20"/>
            </p:custDataLst>
          </p:nvPr>
        </p:nvSpPr>
        <p:spPr>
          <a:xfrm>
            <a:off x="2348880" y="6177137"/>
            <a:ext cx="1071570" cy="36004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0,5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Скругленный прямоугольник 87"/>
          <p:cNvSpPr/>
          <p:nvPr>
            <p:custDataLst>
              <p:tags r:id="rId21"/>
            </p:custDataLst>
          </p:nvPr>
        </p:nvSpPr>
        <p:spPr>
          <a:xfrm>
            <a:off x="3429000" y="6177137"/>
            <a:ext cx="1071570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4,2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Прямая соединительная линия 40"/>
          <p:cNvCxnSpPr>
            <a:endCxn id="79" idx="0"/>
          </p:cNvCxnSpPr>
          <p:nvPr>
            <p:custDataLst>
              <p:tags r:id="rId22"/>
            </p:custDataLst>
          </p:nvPr>
        </p:nvCxnSpPr>
        <p:spPr>
          <a:xfrm flipH="1">
            <a:off x="5058597" y="4160912"/>
            <a:ext cx="134600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80" idx="0"/>
          </p:cNvCxnSpPr>
          <p:nvPr>
            <p:custDataLst>
              <p:tags r:id="rId23"/>
            </p:custDataLst>
          </p:nvPr>
        </p:nvCxnSpPr>
        <p:spPr>
          <a:xfrm>
            <a:off x="5841268" y="4160912"/>
            <a:ext cx="180020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>
            <p:custDataLst>
              <p:tags r:id="rId24"/>
            </p:custDataLst>
          </p:nvPr>
        </p:nvCxnSpPr>
        <p:spPr>
          <a:xfrm flipH="1">
            <a:off x="2924944" y="5673080"/>
            <a:ext cx="98595" cy="432048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25"/>
            </p:custDataLst>
          </p:nvPr>
        </p:nvCxnSpPr>
        <p:spPr>
          <a:xfrm flipH="1">
            <a:off x="980728" y="6969224"/>
            <a:ext cx="98596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>
            <p:custDataLst>
              <p:tags r:id="rId26"/>
            </p:custDataLst>
          </p:nvPr>
        </p:nvCxnSpPr>
        <p:spPr>
          <a:xfrm>
            <a:off x="3789040" y="5601072"/>
            <a:ext cx="180020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64" idx="0"/>
          </p:cNvCxnSpPr>
          <p:nvPr>
            <p:custDataLst>
              <p:tags r:id="rId27"/>
            </p:custDataLst>
          </p:nvPr>
        </p:nvCxnSpPr>
        <p:spPr>
          <a:xfrm>
            <a:off x="1772816" y="6969224"/>
            <a:ext cx="144016" cy="576064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58" idx="2"/>
            <a:endCxn id="59" idx="0"/>
          </p:cNvCxnSpPr>
          <p:nvPr>
            <p:custDataLst>
              <p:tags r:id="rId28"/>
            </p:custDataLst>
          </p:nvPr>
        </p:nvCxnSpPr>
        <p:spPr>
          <a:xfrm>
            <a:off x="1340768" y="5226297"/>
            <a:ext cx="0" cy="158751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2022-2024 годах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1"/>
          <p:cNvGrpSpPr/>
          <p:nvPr/>
        </p:nvGrpSpPr>
        <p:grpSpPr>
          <a:xfrm>
            <a:off x="4293096" y="4376936"/>
            <a:ext cx="2232248" cy="1584181"/>
            <a:chOff x="6749673" y="5742968"/>
            <a:chExt cx="2232248" cy="652152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6749673" y="5742968"/>
              <a:ext cx="2232248" cy="32605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Прочие объекты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495017" y="6101403"/>
              <a:ext cx="756000" cy="293717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1,6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5" name="Группа 3"/>
          <p:cNvGrpSpPr/>
          <p:nvPr/>
        </p:nvGrpSpPr>
        <p:grpSpPr>
          <a:xfrm>
            <a:off x="476672" y="4376936"/>
            <a:ext cx="2160240" cy="1605431"/>
            <a:chOff x="6749680" y="1793534"/>
            <a:chExt cx="2250000" cy="727191"/>
          </a:xfrm>
        </p:grpSpPr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6749680" y="1793534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458051" y="2197365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666,3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2636912" y="2864768"/>
            <a:ext cx="1505024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667,9</a:t>
            </a:r>
            <a:endParaRPr lang="ru-RU" sz="2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64" y="4376936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Образование  2023-2024  годы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93096" y="4376942"/>
            <a:ext cx="223224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Прочие объекты 2022 год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29200" y="2216696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32" name="Picture 2" descr="http://www.planetakartinok.ru/_ph/121/2/7955740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0" y="6767084"/>
            <a:ext cx="3138036" cy="29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https://otvet.imgsmail.ru/download/u_89091af776a2af79086fe592fa56cf31_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9" y="6423310"/>
            <a:ext cx="2450291" cy="224446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>
            <p:custDataLst>
              <p:tags r:id="rId1"/>
            </p:custDataLst>
          </p:nvPr>
        </p:nvCxnSpPr>
        <p:spPr>
          <a:xfrm flipH="1">
            <a:off x="2420888" y="3656856"/>
            <a:ext cx="530644" cy="720080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2"/>
            </p:custDataLst>
          </p:nvPr>
        </p:nvCxnSpPr>
        <p:spPr>
          <a:xfrm>
            <a:off x="3861048" y="3656856"/>
            <a:ext cx="648072" cy="720080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дорожного фонда города-курорта Железноводска  на 202 год и плановый период 2022 и 20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http://www.zabedu.ru/files/org/1285/59d4cfb7325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33320"/>
            <a:ext cx="6858000" cy="1712640"/>
          </a:xfrm>
          <a:prstGeom prst="rect">
            <a:avLst/>
          </a:prstGeom>
          <a:noFill/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57192" y="228870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aphicFrame>
        <p:nvGraphicFramePr>
          <p:cNvPr id="6" name="Диаграмма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0" y="2288704"/>
          <a:ext cx="66693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620688" y="200472"/>
            <a:ext cx="5929354" cy="13526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дорожного фонда города-курорта Железноводска 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73216" y="2144688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4293096" y="5169026"/>
            <a:ext cx="936106" cy="295232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988841" y="5169024"/>
            <a:ext cx="1296143" cy="144016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>
            <p:custDataLst>
              <p:tags r:id="rId1"/>
            </p:custDataLst>
          </p:nvPr>
        </p:nvSpPr>
        <p:spPr>
          <a:xfrm>
            <a:off x="235249" y="4323044"/>
            <a:ext cx="2131735" cy="12407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>
            <p:custDataLst>
              <p:tags r:id="rId2"/>
            </p:custDataLst>
          </p:nvPr>
        </p:nvSpPr>
        <p:spPr>
          <a:xfrm>
            <a:off x="286049" y="4406335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49" name="Скругленный прямоугольник 48"/>
          <p:cNvSpPr/>
          <p:nvPr>
            <p:custDataLst>
              <p:tags r:id="rId3"/>
            </p:custDataLst>
          </p:nvPr>
        </p:nvSpPr>
        <p:spPr>
          <a:xfrm>
            <a:off x="404664" y="5097016"/>
            <a:ext cx="1790911" cy="33694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>
            <p:custDataLst>
              <p:tags r:id="rId4"/>
            </p:custDataLst>
          </p:nvPr>
        </p:nvSpPr>
        <p:spPr>
          <a:xfrm>
            <a:off x="2929531" y="3958292"/>
            <a:ext cx="2857520" cy="109597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>
            <p:custDataLst>
              <p:tags r:id="rId5"/>
            </p:custDataLst>
          </p:nvPr>
        </p:nvSpPr>
        <p:spPr>
          <a:xfrm>
            <a:off x="2924944" y="3930707"/>
            <a:ext cx="288032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города</a:t>
            </a:r>
            <a:endParaRPr lang="ru-RU" sz="1400" b="1" dirty="0"/>
          </a:p>
        </p:txBody>
      </p:sp>
      <p:sp>
        <p:nvSpPr>
          <p:cNvPr id="52" name="Скругленный прямоугольник 51"/>
          <p:cNvSpPr/>
          <p:nvPr>
            <p:custDataLst>
              <p:tags r:id="rId6"/>
            </p:custDataLst>
          </p:nvPr>
        </p:nvSpPr>
        <p:spPr>
          <a:xfrm>
            <a:off x="3501008" y="4592960"/>
            <a:ext cx="1683378" cy="33126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0648" y="6537177"/>
            <a:ext cx="1899592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05276" y="6537176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42652" y="7163945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10,0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6" name="Группа 8"/>
          <p:cNvGrpSpPr/>
          <p:nvPr/>
        </p:nvGrpSpPr>
        <p:grpSpPr>
          <a:xfrm>
            <a:off x="3417913" y="2852027"/>
            <a:ext cx="1897635" cy="648072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" name="Скругленный прямоугольник 56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20,4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 flipV="1">
            <a:off x="2204864" y="3230158"/>
            <a:ext cx="1102741" cy="100276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21750" y="3656775"/>
            <a:ext cx="0" cy="2880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>
            <p:custDataLst>
              <p:tags r:id="rId7"/>
            </p:custDataLst>
          </p:nvPr>
        </p:nvSpPr>
        <p:spPr>
          <a:xfrm>
            <a:off x="2276872" y="8121352"/>
            <a:ext cx="2039179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>
            <p:custDataLst>
              <p:tags r:id="rId8"/>
            </p:custDataLst>
          </p:nvPr>
        </p:nvSpPr>
        <p:spPr>
          <a:xfrm>
            <a:off x="2433056" y="8786490"/>
            <a:ext cx="1683378" cy="2774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9"/>
            </p:custDataLst>
          </p:nvPr>
        </p:nvSpPr>
        <p:spPr>
          <a:xfrm>
            <a:off x="2204864" y="8049344"/>
            <a:ext cx="206600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содержание светофоров и дорожных знаков</a:t>
            </a:r>
            <a:endParaRPr lang="ru-RU" sz="1400" b="1" dirty="0"/>
          </a:p>
        </p:txBody>
      </p:sp>
      <p:sp>
        <p:nvSpPr>
          <p:cNvPr id="65" name="Скругленный прямоугольник 64"/>
          <p:cNvSpPr/>
          <p:nvPr>
            <p:custDataLst>
              <p:tags r:id="rId10"/>
            </p:custDataLst>
          </p:nvPr>
        </p:nvSpPr>
        <p:spPr>
          <a:xfrm>
            <a:off x="2346202" y="6561701"/>
            <a:ext cx="2020177" cy="983587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>
            <p:custDataLst>
              <p:tags r:id="rId11"/>
            </p:custDataLst>
          </p:nvPr>
        </p:nvSpPr>
        <p:spPr>
          <a:xfrm>
            <a:off x="2420888" y="6465168"/>
            <a:ext cx="1910993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дорожная разметка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 с применением термопластика</a:t>
            </a:r>
            <a:endParaRPr lang="ru-RU" sz="1400" b="1" dirty="0"/>
          </a:p>
        </p:txBody>
      </p:sp>
      <p:sp>
        <p:nvSpPr>
          <p:cNvPr id="67" name="Скругленный прямоугольник 66"/>
          <p:cNvSpPr/>
          <p:nvPr>
            <p:custDataLst>
              <p:tags r:id="rId12"/>
            </p:custDataLst>
          </p:nvPr>
        </p:nvSpPr>
        <p:spPr>
          <a:xfrm>
            <a:off x="2492896" y="7185248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284984" y="5194425"/>
            <a:ext cx="369755" cy="141475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13"/>
            </p:custDataLst>
          </p:nvPr>
        </p:nvSpPr>
        <p:spPr>
          <a:xfrm>
            <a:off x="4653136" y="8121352"/>
            <a:ext cx="2003683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>
            <p:custDataLst>
              <p:tags r:id="rId14"/>
            </p:custDataLst>
          </p:nvPr>
        </p:nvSpPr>
        <p:spPr>
          <a:xfrm>
            <a:off x="4653136" y="8188199"/>
            <a:ext cx="194421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текущий ремонт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  <a:endParaRPr lang="ru-RU" sz="1400" b="1" dirty="0"/>
          </a:p>
        </p:txBody>
      </p:sp>
      <p:sp>
        <p:nvSpPr>
          <p:cNvPr id="71" name="Скругленный прямоугольник 70"/>
          <p:cNvSpPr/>
          <p:nvPr>
            <p:custDataLst>
              <p:tags r:id="rId15"/>
            </p:custDataLst>
          </p:nvPr>
        </p:nvSpPr>
        <p:spPr>
          <a:xfrm>
            <a:off x="4797152" y="8769424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5,0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301208" y="5169024"/>
            <a:ext cx="288032" cy="295232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1071546" y="1523976"/>
          <a:ext cx="5072098" cy="685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0042" y="309530"/>
            <a:ext cx="5786478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муниципальных программ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072074" y="209548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92217" y="2295519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2022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143248" y="2381232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2023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143512" y="2381232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2024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85794" y="2952736"/>
            <a:ext cx="1511300" cy="2017711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1 858,0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2928934" y="2738422"/>
            <a:ext cx="1439862" cy="214314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1 970,1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143512" y="3024174"/>
            <a:ext cx="1439862" cy="1792294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1 788,0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14357" y="5167314"/>
            <a:ext cx="1285884" cy="71438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98,9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000372" y="5167314"/>
            <a:ext cx="1214446" cy="71438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85,4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86388" y="5167314"/>
            <a:ext cx="1143008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83,3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1" name="AutoShape 15"/>
          <p:cNvSpPr>
            <a:spLocks/>
          </p:cNvSpPr>
          <p:nvPr/>
        </p:nvSpPr>
        <p:spPr bwMode="auto">
          <a:xfrm>
            <a:off x="542930" y="2728906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9155" y="3524239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94,9%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9155" y="5303845"/>
            <a:ext cx="43088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5,1,%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357430" y="338136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95,8%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5992" y="5310190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572008" y="3309926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500570" y="5238752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500042" y="5095876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/>
          </p:cNvSpPr>
          <p:nvPr/>
        </p:nvSpPr>
        <p:spPr bwMode="auto">
          <a:xfrm>
            <a:off x="4929198" y="3024174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2786058" y="5238752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500073" y="7453331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3" name="Содержимое 5"/>
          <p:cNvSpPr>
            <a:spLocks/>
          </p:cNvSpPr>
          <p:nvPr/>
        </p:nvSpPr>
        <p:spPr bwMode="auto">
          <a:xfrm>
            <a:off x="1357298" y="7524768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500042" y="8239148"/>
            <a:ext cx="720725" cy="47625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5" name="AutoShape 31"/>
          <p:cNvSpPr>
            <a:spLocks/>
          </p:cNvSpPr>
          <p:nvPr/>
        </p:nvSpPr>
        <p:spPr bwMode="auto">
          <a:xfrm>
            <a:off x="2714620" y="2809860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" name="AutoShape 32"/>
          <p:cNvSpPr>
            <a:spLocks/>
          </p:cNvSpPr>
          <p:nvPr/>
        </p:nvSpPr>
        <p:spPr bwMode="auto">
          <a:xfrm>
            <a:off x="5000636" y="5167314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" name="Содержимое 5"/>
          <p:cNvSpPr>
            <a:spLocks/>
          </p:cNvSpPr>
          <p:nvPr/>
        </p:nvSpPr>
        <p:spPr bwMode="auto">
          <a:xfrm>
            <a:off x="1357298" y="8310586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071810" y="6096008"/>
            <a:ext cx="1071570" cy="428628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15,6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428868" y="602457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1,0%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5286388" y="6024570"/>
            <a:ext cx="1000132" cy="357190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31,2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71" name="AutoShape 26"/>
          <p:cNvSpPr>
            <a:spLocks/>
          </p:cNvSpPr>
          <p:nvPr/>
        </p:nvSpPr>
        <p:spPr bwMode="auto">
          <a:xfrm>
            <a:off x="2857496" y="609600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2" name="AutoShape 26"/>
          <p:cNvSpPr>
            <a:spLocks/>
          </p:cNvSpPr>
          <p:nvPr/>
        </p:nvSpPr>
        <p:spPr bwMode="auto">
          <a:xfrm>
            <a:off x="5072074" y="6024570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500570" y="5953132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00042" y="9024966"/>
            <a:ext cx="719137" cy="357184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75" name="Содержимое 5"/>
          <p:cNvSpPr>
            <a:spLocks/>
          </p:cNvSpPr>
          <p:nvPr/>
        </p:nvSpPr>
        <p:spPr bwMode="auto">
          <a:xfrm>
            <a:off x="1428736" y="9024966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2022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66" y="1452538"/>
          <a:ext cx="6203444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8" y="380968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бюджета– это выплачиваемые из бюджета денежные средства, которые направляются на финансовое обеспечение задач и функций государственной власти и органов местного самоуправления. </a:t>
            </a:r>
          </a:p>
          <a:p>
            <a:pPr indent="45085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могут быть детализированы: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главным распорядителям бюджетных средств;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расходов.</a:t>
            </a: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превышения расходов бюджета над его доходами;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>
              <a:buFont typeface="Arial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8" y="4667248"/>
            <a:ext cx="3643338" cy="500066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7" y="5310190"/>
            <a:ext cx="5357829" cy="500066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8" y="6667512"/>
            <a:ext cx="5357849" cy="57150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9" y="7381892"/>
            <a:ext cx="3643337" cy="500066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2022 год и плановый период 2023 и 2024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5" y="2095480"/>
          <a:ext cx="6286521" cy="65747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0265"/>
                <a:gridCol w="571480"/>
                <a:gridCol w="642942"/>
                <a:gridCol w="571504"/>
                <a:gridCol w="571504"/>
                <a:gridCol w="642942"/>
                <a:gridCol w="714380"/>
                <a:gridCol w="571504"/>
              </a:tblGrid>
              <a:tr h="1779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Наименование муниципальной программы 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055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«Культура города-курорта Железноводска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055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641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226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«Молодежь города-курорта Железноводска Ставропольского края»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65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 в городе-курорте Железноводске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9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7826" y="1381100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 в городе-курорте Железноводске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предоставление доступного и качественного образования в общеобразовательных учреждениях, дошкольных образовательных учреждениях.</a:t>
            </a:r>
          </a:p>
          <a:p>
            <a:pPr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94" y="4024306"/>
          <a:ext cx="5857916" cy="51586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«Социальная поддержка населения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труда и социальной защиты населения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56" y="5310190"/>
          <a:ext cx="5857916" cy="36267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реконструированных учреждений культуры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  <a:tr h="269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воспитывающихся в замещающих семьях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нуждающихся в определении в семью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«Управление имуществом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94" y="4595810"/>
          <a:ext cx="5857916" cy="47349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43340"/>
                <a:gridCol w="428626"/>
                <a:gridCol w="500066"/>
                <a:gridCol w="428628"/>
                <a:gridCol w="428628"/>
                <a:gridCol w="42862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/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69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в соответствие с планом работы управления имущественных отношений администрации 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физической культуры и спорта города-курорта Железноводска Ставропольского края»</a:t>
            </a:r>
          </a:p>
          <a:p>
            <a:pPr algn="ctr">
              <a:lnSpc>
                <a:spcPts val="2400"/>
              </a:lnSpc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 и приобщения всех слоев населения города-курорта Железноводска Ставропольского края к систематическим занятиям физической культурой и спортом, в том числе и профессиональным спортом.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>
              <a:buFontTx/>
              <a:buChar char="-"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физической культуре, спорту и туризму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8" y="3893104"/>
          <a:ext cx="6000792" cy="53068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43272"/>
                <a:gridCol w="642942"/>
                <a:gridCol w="500066"/>
                <a:gridCol w="571504"/>
                <a:gridCol w="571504"/>
                <a:gridCol w="571504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3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спортсме­нов, получивших спор­тивный разряд на ко­личество населения, занимающихся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городских мероприятий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всероссийских и краевых мероприятий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инвалидов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устойчивого развития города-курорта Железноводска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совершенствование организационных и нормативно-правовых механизмов в сфере градостроительства.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 архитектуры и градостроительства администрации города-курорта Железноводска Ставропольского края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42" y="4238620"/>
          <a:ext cx="6143668" cy="50353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57454"/>
                <a:gridCol w="785818"/>
                <a:gridCol w="785818"/>
                <a:gridCol w="714380"/>
                <a:gridCol w="714380"/>
                <a:gridCol w="785818"/>
              </a:tblGrid>
              <a:tr h="266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42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генерального плана городского округа города-курорта Железноводска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97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5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служащих, повысивших квалификацию в области градостроительной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98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оцифрованных архивных топографических материалов (планшетов М 1:500)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улучшивших жилищные условия, в  том числе с помощью ипотечных жилищных кредитов (займов)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3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не имеющих детей или имеющих одного или двух детей, а также неполных молодых семей края, состоящих из одного молодого родителя и одного или двух детей, получивших свидетельства (извещения) о праве на получение социальной выплаты на приобретение (строительство) жилого помещения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2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имеющих трех и более детей, получивших извещения о праве на получение социальной выплаты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«Культура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мероприятий. 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4024306"/>
          <a:ext cx="6143668" cy="34593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1768"/>
                <a:gridCol w="928694"/>
                <a:gridCol w="714380"/>
                <a:gridCol w="642942"/>
                <a:gridCol w="642942"/>
                <a:gridCol w="642942"/>
              </a:tblGrid>
              <a:tr h="185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9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централизованной библиотечной системы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экземпляров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новых поступлений в библиотечный фонд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благоприятных условий для развития малого и среднего  предпринимательства в городе-курорте Железноводске 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устойчивое развитие конкурентоспособной санаторно-курортной и туристско-рекреационной сферы в городе-курорте Железноводске Ставропольского края;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города–курорта Железноводска Ставропольского края (отдел по экономике, торговле, инвестициям, курорту и туризму  администрации города-курорта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8" y="4452934"/>
          <a:ext cx="6357983" cy="52928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9"/>
                <a:gridCol w="642942"/>
                <a:gridCol w="500066"/>
                <a:gridCol w="500066"/>
                <a:gridCol w="571504"/>
                <a:gridCol w="500066"/>
              </a:tblGrid>
              <a:tr h="165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преды-дущ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2 681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559,4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614,4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1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763,0</a:t>
                      </a: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койко-мест в коллективных средствах размещения              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 smtClean="0">
                <a:solidFill>
                  <a:schemeClr val="tx1"/>
                </a:solidFill>
              </a:rPr>
              <a:t>повышение уровня комплексного благоустройства территории города-курорта Железноводска Ставропольского края;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формирование в городе-курорте Железноводске Ставропольского края условий для повышения эффективности использования энергетических ресурсов;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создание условий для осуществления управления городским хозяйством и нормативно-правового регулирования в сфере жилищно-коммунального хозяйства;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повышение эффективности использования, охраны, защиты и воспроизводства лесов, расположенных на землях лесного фонда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 городского хозяйства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310058"/>
          <a:ext cx="6357983" cy="54292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46921"/>
                <a:gridCol w="386935"/>
                <a:gridCol w="497488"/>
                <a:gridCol w="442219"/>
                <a:gridCol w="442210"/>
                <a:gridCol w="442210"/>
              </a:tblGrid>
              <a:tr h="153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8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204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57 263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8 458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189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57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148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940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Общая площадь улиц и проездов, находящихся на территории муниципального образования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потребления электрической энергии на 1 кв. метр освещаемой территории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кВт/ч/кв.м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14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кВт/ч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обеспечение безопасности дорожного движения в городе-курорте Железноводске Ставропольского края;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санитарно-эпидемиологического благополучия на территории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dirty="0" smtClean="0"/>
              <a:t>)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881430"/>
          <a:ext cx="6143677" cy="57388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66441"/>
                <a:gridCol w="356831"/>
                <a:gridCol w="515535"/>
                <a:gridCol w="407802"/>
                <a:gridCol w="408961"/>
                <a:gridCol w="388107"/>
              </a:tblGrid>
              <a:tr h="169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изме-рения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4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5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4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4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0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33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4" y="6738950"/>
            <a:ext cx="1428760" cy="2214578"/>
          </a:xfrm>
          <a:prstGeom prst="roundRect">
            <a:avLst>
              <a:gd name="adj" fmla="val 1051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2" y="6738950"/>
            <a:ext cx="2571768" cy="571504"/>
          </a:xfrm>
          <a:prstGeom prst="round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2" y="7524768"/>
            <a:ext cx="2571792" cy="571504"/>
          </a:xfrm>
          <a:prstGeom prst="round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2" y="8310598"/>
            <a:ext cx="2571768" cy="57149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0" y="6810388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14620" y="7596206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0" y="8382024"/>
            <a:ext cx="857256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безопасности населения, защита жизни и здоровья граждан, их прав и свобод;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профилактика правонарушений и преступлений на территории города-курорта Железноводска Ставропольского края;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условий для привлечения казаков Железноводского городского казачьего общества Ставропольского окружного казачьего общества (далее - ЖГКО СОКО ТВКО) к несению государственной и иной службы.</a:t>
            </a:r>
          </a:p>
          <a:p>
            <a:pPr algn="just">
              <a:lnSpc>
                <a:spcPts val="12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профилактика террористических и экстремистских проявлений на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территории города-курорта Железноводска Ставропольского края противодействия терроризму и экстремизму, совершенствования системы муниципального  управления в кризисных ситуациях в городе курорте Железноводске Ставропольского края, совершенствование системы обеспечения безопасности населения города-курорта Железноводска Ставропольского края.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2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города-курорта Железноводска Ставропольского края - отдел по мобилизационной подготовке и чрезвычайным ситуациям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42" y="4381496"/>
          <a:ext cx="6143646" cy="53853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43405"/>
                <a:gridCol w="571504"/>
                <a:gridCol w="421579"/>
                <a:gridCol w="302147"/>
                <a:gridCol w="302147"/>
                <a:gridCol w="402864"/>
              </a:tblGrid>
              <a:tr h="1508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15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 совершенных преступлений 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пре-дыд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7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14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5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высококвалифицированного кадрового состава муниципальной службы, обеспечивающего эффективность муниципального управления;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реализация антикоррупционной политики, внедрение в практику администрации, ее отраслевых (функциональных) органов профилактических мер, направленных на недопущение создания условий, порождающих коррупцию;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оптимизация и повышение качества предоставления государственных и муниципальных услуг в городе-курорте Железноводске Ставропольского края;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права жителей города на доступ к средствам массовой информации.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города-курорта Железноводска Ставропольского края, соисполнителями Программы являются: управление культуры администрации города-курорта Железноводска Ставропольского края.</a:t>
            </a: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4238620"/>
          <a:ext cx="6215113" cy="531021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32090"/>
                <a:gridCol w="487951"/>
                <a:gridCol w="323768"/>
                <a:gridCol w="323768"/>
                <a:gridCol w="323768"/>
                <a:gridCol w="323768"/>
              </a:tblGrid>
              <a:tr h="1409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46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004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выпущенных в эфир теле- радиопрограмм;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создание условий для поддержки и развития молодежных инициатив, гражданского, патриотического и духовно-нравственного воспитания молодежи;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- профилактика безнадзорности, беспризорности и предупреждение правонарушений, совершаемых несовершеннолетними;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</a:r>
          </a:p>
          <a:p>
            <a:pPr algn="just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культуры администрация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095744"/>
          <a:ext cx="6357983" cy="50720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7053"/>
                <a:gridCol w="625376"/>
                <a:gridCol w="416917"/>
                <a:gridCol w="364803"/>
                <a:gridCol w="416917"/>
                <a:gridCol w="416917"/>
              </a:tblGrid>
              <a:tr h="262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    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3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3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5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1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повышение уровня благоустройства нуждающихся в благоустройстве территорий города-курорта Железноводска Ставропольского края.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ctr">
              <a:lnSpc>
                <a:spcPts val="1000"/>
              </a:lnSpc>
            </a:pP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3452802"/>
          <a:ext cx="6286556" cy="51673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44971"/>
                <a:gridCol w="474162"/>
                <a:gridCol w="533432"/>
                <a:gridCol w="533432"/>
                <a:gridCol w="474162"/>
                <a:gridCol w="474162"/>
                <a:gridCol w="474162"/>
                <a:gridCol w="478073"/>
              </a:tblGrid>
              <a:tr h="1721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Еди-ница изме-рения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6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048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вовлеченных в реализацию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3 940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5 250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6 550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8 750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10 920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13 110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541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18,96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+3 620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+4 950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+5 350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+7 350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+10 320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12 410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Железноводске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+200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+800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+14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+120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+300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+400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+500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+600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+700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города-курорта Железноводска Ставропольского края «Управление финансами в городе-курорте Железноводске Ставропольского края»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обеспечение долгосрочной сбалансированности и устойчивости бюджета города, повышение качества управления финансами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 осуществление управленческой деятельности в сфере управления финансами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Финансовое управление администрации города-курорта Железноводска Ставропольского края </a:t>
            </a:r>
          </a:p>
          <a:p>
            <a:pPr indent="360363" algn="just">
              <a:lnSpc>
                <a:spcPts val="1500"/>
              </a:lnSpc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7" y="3738548"/>
          <a:ext cx="6215105" cy="59839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1672"/>
                <a:gridCol w="939492"/>
                <a:gridCol w="722687"/>
                <a:gridCol w="650418"/>
                <a:gridCol w="650418"/>
                <a:gridCol w="650418"/>
              </a:tblGrid>
              <a:tr h="148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налоговых и неналоговых доходов бюджета города (в сопоставимых условиях) к предыдущему году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покрытия расходов бюджета города собственными средствами без привлечения заемных средств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0,75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0,90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объема недоимки по налогам и сборам, зачисляемым в бюджет  города-курорта Железноводска Ставропольского края 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города-курорта Железноводска Ставропольского края по качеству управления муниципальными финансами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в общем объеме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оценка качества финансового менеджмента, осуществляемого главными  распорядителями бюджетных средств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показателей утвержденного бюджета города на очередной финансовый год от показателей бюджетного прогноза, сформированного в предшествующем периоде: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налоговым и неналоговым доходам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7,00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расходам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78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фактического объема доходов бюджета города без учета безвозмездных поступлений от параметров первоначально утвержденного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13,00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недоимки по налогам, зачисляемым в бюджет города, к сумме налоговых доходов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20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города (за исключением поступлений налоговых доходов по дополнительным нормативам отчислений) в общем объеме собственных доходов бюджета города (без учета субвенций)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расходов бюджета города, формируемых в рамках муниципальных программ, в общем объеме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61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просроченной кредиторской задолженности, сложившейся по расходам бюджета города, к общему объему расходов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809596"/>
          <a:ext cx="6286543" cy="88626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105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26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достижения целевых значений показателей, предусмотренных в дорожной карте города-курорта Железноводска Ставропольского края, по соотношению средней заработной платы работников учреждений культуры и педагогических работников муниципальных учреждений дополнительного образования детей к средней заработной плате в Ставропольском крае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города на содержание работников органов местного самоуправления в расчете на одного жителя муниципального образования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рублей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1194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1196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параметров бюджетного прогноза города-курорта Железноводска  Ставропольского края на долгосрочный период в соответствие с решением о бюджете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117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муниципальных учреждений города, функции которых по ведению  бюджетного (бухгалтерского) учета и составлению бюджетной (бухгалтерской)  отчетности передаются муниципальному бюджетному учреждению «Учетный центр»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сумм взысканных административных штрафов и общей суммы наложенных административных  штрафов за нарушение бюджетного законодательства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26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муниципального долга города-курорта Железноводска  Ставропольского края (далее - муниципальный долг) к общему объему доходов бюджета города без учета безвозмездных поступлений (безвозмездных поступлений и (или) поступлений налоговых доходов по дополнительным нормативам отчислений от налога на доходы физических лиц)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0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на обслуживание муниципального долга в общем объеме расходов бюджета города,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6,00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5,50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14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Годовая сумма платежей по погашению и обслуживанию муниципального долга, возникшего по состоянию на  1 января очередного финансового года, без учета платежей, направляемых на досрочное погашение долговых обязательств со сроками погашения после       1 января года, следующего за очередным финансовым годом, к общему объему налоговых и неналоговых доходов бюджета города и дотаций из бюджетов бюджетной системы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10,80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10,60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10,30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города-курорта Железноводска  Ставропольского края в группе муниципальных образований с высокой долговой устойчивостью по результатам оценки долговой устойчивости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количества проверок, по результатам которых приняты меры, и количества проверок, по результатам которых выявлены нарушения законодательства Российской Федерации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0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размещение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информации об исполнении бюджета города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217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отражения показателей, отраженных в информационном отчете «Бюджет для граждан», размещенном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Интернет, в составе показателей, определенных методическими рекомендациями по представлению бюджетов субъектов Российской Федерации и местных бюджетов и отчетов об их исполнении в доступной для граждан форме, утвержденными приказом Министерства финансов Российской Федерации от      22 сентября 2015 г. № 145н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собираемости по земельному налогу (отношение объема поступившего земельного налога к объему начисленного земельного налога)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90,00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92,00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94,00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95,00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9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процентное своевременное предоставление отраслевыми (функциональными) органами администрации города-курорта Железноводска Ставропольского края отчетности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реестра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обоснований бюджетных ассигнований на очередной финансовый год и плановый период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6"/>
          <a:ext cx="6178446" cy="7929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036"/>
                <a:gridCol w="1303600"/>
                <a:gridCol w="1170655"/>
                <a:gridCol w="615295"/>
                <a:gridCol w="428628"/>
                <a:gridCol w="597227"/>
                <a:gridCol w="474343"/>
                <a:gridCol w="602660"/>
                <a:gridCol w="718002"/>
              </a:tblGrid>
              <a:tr h="5349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48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82">
                <a:tc gridSpan="9"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первая. Программная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города-курорта </a:t>
                      </a: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Железноводска Ставропольского края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– управление образования администрации города-курорта Железноводска Ставропольского края)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482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Cтроительство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объекта «Средняя 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общеобразова-тельная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школа на 500 мест в жилом районе Капельница, города-курорта Железноводска, Ставропольского края»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администра-ции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города-курорта Железноводска Ставропольского края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266 518 869,00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399 778 303,00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мест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234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2 665 189,00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3 997 783,00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263 853 680,00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395 780 520,00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266 518 869,00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399 778 303,00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2 665 189,00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3 997 783,00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Ставропольского края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263 853 680,00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395 780 520,00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714356" y="309530"/>
            <a:ext cx="5929354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7"/>
          <a:ext cx="6215106" cy="83620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626"/>
                <a:gridCol w="1311335"/>
                <a:gridCol w="1177601"/>
                <a:gridCol w="618946"/>
                <a:gridCol w="431171"/>
                <a:gridCol w="600771"/>
                <a:gridCol w="477158"/>
                <a:gridCol w="606236"/>
                <a:gridCol w="722262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6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933">
                <a:tc gridSpan="9">
                  <a:txBody>
                    <a:bodyPr/>
                    <a:lstStyle/>
                    <a:p>
                      <a:pPr algn="ctr"/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благоустроен-ного жилого помещения в муниципальную собственность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города-курорта     Железновод-ска Ставропольского края - код 601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квартира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8726">
                <a:tc gridSpan="2"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13029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01537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строительство (реконструкцию,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техничес-кое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перевооружение) дорожных объектов муниципальной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собствен-ности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- код 620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остановоч-ных пункта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6528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8267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Итого по части первой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266,5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399,8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0961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1 600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2, 7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6593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263, 8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395,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428604" y="309530"/>
            <a:ext cx="6215106" cy="89297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04" y="1523977"/>
          <a:ext cx="6215106" cy="51073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626"/>
                <a:gridCol w="1311335"/>
                <a:gridCol w="204989"/>
                <a:gridCol w="972612"/>
                <a:gridCol w="618946"/>
                <a:gridCol w="431171"/>
                <a:gridCol w="600771"/>
                <a:gridCol w="477158"/>
                <a:gridCol w="606236"/>
                <a:gridCol w="722262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6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01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вторая.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Непрограммная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82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   отсутствуют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182">
                <a:tc gridSpan="3"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части второй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3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по городской адресной инвестиционной программе: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266,5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399,8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3750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2, 7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2942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263, 8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395,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858000" cy="9916552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32876" y="2476483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809208">
            <a:off x="2496163" y="2442806"/>
            <a:ext cx="3945442" cy="22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46" y="206342"/>
            <a:ext cx="5411429" cy="144463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33" y="7223141"/>
            <a:ext cx="6643734" cy="2476517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планируется погашение банковского кредита в сумме в сумме 12,1 млн. рублей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01.01.2023 г.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01.01.2024 г.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муниципальному внутреннему долгу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18681561"/>
              </p:ext>
            </p:extLst>
          </p:nvPr>
        </p:nvGraphicFramePr>
        <p:xfrm>
          <a:off x="188640" y="1832654"/>
          <a:ext cx="6375842" cy="577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бюджета города-курорта Железноводска Ставропольского края основывается на:</a:t>
            </a: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в Российской федерации;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города-курорта Железноводска Ставропольского края.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5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42" y="0"/>
            <a:ext cx="6357958" cy="952503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42" y="2666984"/>
          <a:ext cx="6072230" cy="65722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0410"/>
                <a:gridCol w="845500"/>
                <a:gridCol w="768637"/>
                <a:gridCol w="768637"/>
                <a:gridCol w="691773"/>
                <a:gridCol w="691773"/>
                <a:gridCol w="845500"/>
              </a:tblGrid>
              <a:tr h="547994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solidFill>
                      <a:schemeClr val="accent3"/>
                    </a:solidFill>
                  </a:tcPr>
                </a:tc>
              </a:tr>
              <a:tr h="547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</a:p>
                  </a:txBody>
                  <a:tcPr marL="68580" marR="68580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3498,98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3642,44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3826,75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4099,21</a:t>
                      </a:r>
                    </a:p>
                  </a:txBody>
                  <a:tcPr marL="60158" marR="60158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102,94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103,93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105,69</a:t>
                      </a:r>
                    </a:p>
                  </a:txBody>
                  <a:tcPr marL="60158" marR="60158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3589,00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3447,20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3561,60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3642,00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3738,00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8859,00</a:t>
                      </a:r>
                    </a:p>
                  </a:txBody>
                  <a:tcPr marL="68580" marR="68580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/>
                </a:tc>
              </a:tr>
              <a:tr h="6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30 907,00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32053,00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34516,89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37258,02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39095,17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41398,99</a:t>
                      </a:r>
                    </a:p>
                  </a:txBody>
                  <a:tcPr marL="60158" marR="60158" marT="0" marB="0" anchor="ctr" horzOverflow="overflow"/>
                </a:tc>
              </a:tr>
              <a:tr h="101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33,72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21,48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21,50</a:t>
                      </a:r>
                    </a:p>
                  </a:txBody>
                  <a:tcPr marL="60158" marR="60158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29546</TotalTime>
  <Words>10894</Words>
  <Application>Microsoft Office PowerPoint</Application>
  <PresentationFormat>Лист A4 (210x297 мм)</PresentationFormat>
  <Paragraphs>3393</Paragraphs>
  <Slides>79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1" baseType="lpstr">
      <vt:lpstr>Поток</vt:lpstr>
      <vt:lpstr>Worksheet</vt:lpstr>
      <vt:lpstr>БЮДЖЕТ ДЛЯ ГРАЖДАН   по решению Думы города-курорта Железноводска Ставропольского края  «О бюджете города-курорта Железноводска Ставропольского края  на 2022 год и плановый период 2023-2024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User3</cp:lastModifiedBy>
  <cp:revision>4207</cp:revision>
  <dcterms:created xsi:type="dcterms:W3CDTF">2014-11-25T07:29:51Z</dcterms:created>
  <dcterms:modified xsi:type="dcterms:W3CDTF">2022-01-20T07:21:11Z</dcterms:modified>
</cp:coreProperties>
</file>