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olors4.xml" ContentType="application/vnd.ms-office.chartcolorstyle+xml"/>
  <Override PartName="/ppt/charts/colors5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0" r:id="rId5"/>
    <p:sldId id="260" r:id="rId6"/>
    <p:sldId id="269" r:id="rId7"/>
    <p:sldId id="261" r:id="rId8"/>
    <p:sldId id="263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A65D"/>
    <a:srgbClr val="ADCB4E"/>
    <a:srgbClr val="A3CA52"/>
    <a:srgbClr val="76B06B"/>
    <a:srgbClr val="969696"/>
    <a:srgbClr val="86B453"/>
    <a:srgbClr val="497B63"/>
    <a:srgbClr val="5A94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724470173003438"/>
          <c:y val="7.3571908448530288E-2"/>
          <c:w val="0.83875039489223224"/>
          <c:h val="0.626884699434280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5.0739127696903654E-17"/>
                  <c:y val="1.8186368028365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59229001876098"/>
                      <c:h val="9.19320903833851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E9B-4C38-A013-ADFBC6530A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финансирования, рублей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49891719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9B-4C38-A013-ADFBC6530A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8.302862264667794E-3"/>
                  <c:y val="4.546592007091210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824669263871719"/>
                      <c:h val="0.146491194468480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E9B-4C38-A013-ADFBC6530A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финансирования, рублей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45472460.890000001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E9B-4C38-A013-ADFBC6530AD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2890203586528463E-2"/>
                  <c:y val="3.02300972371328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78028643349353"/>
                      <c:h val="9.64786823904763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E9B-4C38-A013-ADFBC6530A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финансирования, рублей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45081584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E9B-4C38-A013-ADFBC6530AD4}"/>
            </c:ext>
          </c:extLst>
        </c:ser>
        <c:dLbls/>
        <c:gapWidth val="219"/>
        <c:overlap val="-27"/>
        <c:axId val="78622720"/>
        <c:axId val="78624256"/>
      </c:barChart>
      <c:catAx>
        <c:axId val="78622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624256"/>
        <c:crosses val="autoZero"/>
        <c:auto val="1"/>
        <c:lblAlgn val="ctr"/>
        <c:lblOffset val="100"/>
      </c:catAx>
      <c:valAx>
        <c:axId val="78624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one"/>
        <c:crossAx val="7862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финансирования, рублей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A7-4632-B81C-B3F58ED13B50}"/>
            </c:ext>
          </c:extLst>
        </c:ser>
        <c:dLbls/>
        <c:gapWidth val="219"/>
        <c:overlap val="-27"/>
        <c:axId val="78254848"/>
        <c:axId val="78256384"/>
      </c:barChart>
      <c:catAx>
        <c:axId val="78254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56384"/>
        <c:crosses val="autoZero"/>
        <c:auto val="1"/>
        <c:lblAlgn val="ctr"/>
        <c:lblOffset val="100"/>
      </c:catAx>
      <c:valAx>
        <c:axId val="78256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one"/>
        <c:crossAx val="7825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финансирования, рублей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33210281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34-4D5E-BCA4-3309360534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финансирования, рублей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32108146.109999999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34-4D5E-BCA4-33093605343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финансирования, рублей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31467903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34-4D5E-BCA4-33093605343F}"/>
            </c:ext>
          </c:extLst>
        </c:ser>
        <c:dLbls/>
        <c:gapWidth val="219"/>
        <c:overlap val="-27"/>
        <c:axId val="79663488"/>
        <c:axId val="79665024"/>
      </c:barChart>
      <c:catAx>
        <c:axId val="79663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665024"/>
        <c:crosses val="autoZero"/>
        <c:auto val="1"/>
        <c:lblAlgn val="ctr"/>
        <c:lblOffset val="100"/>
      </c:catAx>
      <c:valAx>
        <c:axId val="796650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66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Лист1!$C$1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финансирования, рублей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3508010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34-4D5E-BCA4-33093605343F}"/>
            </c:ext>
          </c:extLst>
        </c:ser>
        <c:dLbls/>
        <c:gapWidth val="219"/>
        <c:overlap val="-27"/>
        <c:axId val="80842112"/>
        <c:axId val="80848000"/>
      </c:barChart>
      <c:catAx>
        <c:axId val="808421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848000"/>
        <c:crosses val="autoZero"/>
        <c:auto val="1"/>
        <c:lblAlgn val="ctr"/>
        <c:lblOffset val="100"/>
      </c:catAx>
      <c:valAx>
        <c:axId val="808480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one"/>
        <c:crossAx val="8084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финансирования, рублей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837903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4F-4D83-9CEE-2B17D7815A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финансирования, рублей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791620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44F-4D83-9CEE-2B17D7815A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финансирования, рублей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765750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44F-4D83-9CEE-2B17D7815ABF}"/>
            </c:ext>
          </c:extLst>
        </c:ser>
        <c:dLbls/>
        <c:gapWidth val="219"/>
        <c:overlap val="-27"/>
        <c:axId val="80972800"/>
        <c:axId val="80741120"/>
      </c:barChart>
      <c:catAx>
        <c:axId val="80972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741120"/>
        <c:crosses val="autoZero"/>
        <c:auto val="1"/>
        <c:lblAlgn val="ctr"/>
        <c:lblOffset val="100"/>
      </c:catAx>
      <c:valAx>
        <c:axId val="80741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one"/>
        <c:crossAx val="8097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финансирования, рублей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1942182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BF-4AEF-ADF4-20AF2A11CF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финансирования, рублей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1834918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BBF-4AEF-ADF4-20AF2A11CF8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финансирования, рублей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1774951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BBF-4AEF-ADF4-20AF2A11CF84}"/>
            </c:ext>
          </c:extLst>
        </c:ser>
        <c:dLbls/>
        <c:gapWidth val="219"/>
        <c:overlap val="-27"/>
        <c:axId val="83129088"/>
        <c:axId val="83130624"/>
      </c:barChart>
      <c:catAx>
        <c:axId val="83129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130624"/>
        <c:crosses val="autoZero"/>
        <c:auto val="1"/>
        <c:lblAlgn val="ctr"/>
        <c:lblOffset val="100"/>
      </c:catAx>
      <c:valAx>
        <c:axId val="83130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12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7249FB-CAFA-45E3-9C08-450FC9A983B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6AD74F-A319-481A-9F5E-D72759294771}">
      <dgm:prSet custT="1"/>
      <dgm:spPr>
        <a:solidFill>
          <a:schemeClr val="accent1">
            <a:hueOff val="0"/>
            <a:satOff val="0"/>
            <a:lumOff val="0"/>
            <a:alpha val="72000"/>
          </a:schemeClr>
        </a:solidFill>
        <a:ln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a:ln>
      </dgm:spPr>
      <dgm:t>
        <a:bodyPr/>
        <a:lstStyle/>
        <a:p>
          <a:pPr algn="l"/>
          <a:r>
            <a:rPr lang="ru-RU" sz="3200" dirty="0">
              <a:latin typeface="Bahnschrift Condensed" panose="020B0502040204020203" pitchFamily="34" charset="0"/>
            </a:rPr>
            <a:t>Не учтенные потребности:</a:t>
          </a:r>
        </a:p>
      </dgm:t>
    </dgm:pt>
    <dgm:pt modelId="{627542C3-3E31-4034-9E1B-74DAE685D7A0}" type="parTrans" cxnId="{AC4B01A6-DCC3-40D9-A5C1-F75A1C4E575F}">
      <dgm:prSet/>
      <dgm:spPr/>
      <dgm:t>
        <a:bodyPr/>
        <a:lstStyle/>
        <a:p>
          <a:endParaRPr lang="ru-RU"/>
        </a:p>
      </dgm:t>
    </dgm:pt>
    <dgm:pt modelId="{9ED0D149-3DAE-4642-AFBE-3C3B4FBC85C6}" type="sibTrans" cxnId="{AC4B01A6-DCC3-40D9-A5C1-F75A1C4E575F}">
      <dgm:prSet/>
      <dgm:spPr/>
      <dgm:t>
        <a:bodyPr/>
        <a:lstStyle/>
        <a:p>
          <a:endParaRPr lang="ru-RU"/>
        </a:p>
      </dgm:t>
    </dgm:pt>
    <dgm:pt modelId="{B77D435B-6B34-4726-B7AA-EFB9759ADA7E}">
      <dgm:prSet/>
      <dgm:spPr>
        <a:solidFill>
          <a:schemeClr val="accent1">
            <a:tint val="40000"/>
            <a:hueOff val="0"/>
            <a:satOff val="0"/>
            <a:lumOff val="0"/>
            <a:alpha val="4600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28000"/>
            </a:schemeClr>
          </a:solidFill>
        </a:ln>
      </dgm:spPr>
      <dgm:t>
        <a:bodyPr/>
        <a:lstStyle/>
        <a:p>
          <a:r>
            <a:rPr lang="ru-RU" b="0" dirty="0">
              <a:latin typeface="Bahnschrift Light" panose="020B0502040204020203" pitchFamily="34" charset="0"/>
              <a:cs typeface="Times New Roman" panose="02020603050405020304" pitchFamily="18" charset="0"/>
            </a:rPr>
            <a:t>Потребность ИДШИ в замене окон;</a:t>
          </a:r>
        </a:p>
      </dgm:t>
    </dgm:pt>
    <dgm:pt modelId="{D6BB7190-25F7-40AA-B06F-AF5B85B7E04C}" type="parTrans" cxnId="{44271649-1D82-4237-BDE9-6FED65E43E40}">
      <dgm:prSet/>
      <dgm:spPr/>
      <dgm:t>
        <a:bodyPr/>
        <a:lstStyle/>
        <a:p>
          <a:endParaRPr lang="ru-RU"/>
        </a:p>
      </dgm:t>
    </dgm:pt>
    <dgm:pt modelId="{727E6034-207D-4CC3-B0A2-9811F91876AE}" type="sibTrans" cxnId="{44271649-1D82-4237-BDE9-6FED65E43E40}">
      <dgm:prSet/>
      <dgm:spPr/>
      <dgm:t>
        <a:bodyPr/>
        <a:lstStyle/>
        <a:p>
          <a:endParaRPr lang="ru-RU"/>
        </a:p>
      </dgm:t>
    </dgm:pt>
    <dgm:pt modelId="{0B0485DA-B034-4728-B0F6-CB3C61E4DDDF}">
      <dgm:prSet/>
      <dgm:spPr>
        <a:solidFill>
          <a:schemeClr val="accent1">
            <a:tint val="40000"/>
            <a:hueOff val="0"/>
            <a:satOff val="0"/>
            <a:lumOff val="0"/>
            <a:alpha val="4600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28000"/>
            </a:schemeClr>
          </a:solidFill>
        </a:ln>
      </dgm:spPr>
      <dgm:t>
        <a:bodyPr/>
        <a:lstStyle/>
        <a:p>
          <a:r>
            <a:rPr lang="ru-RU" b="0" dirty="0">
              <a:latin typeface="Bahnschrift Light" panose="020B0502040204020203" pitchFamily="34" charset="0"/>
              <a:cs typeface="Times New Roman" panose="02020603050405020304" pitchFamily="18" charset="0"/>
            </a:rPr>
            <a:t>Потребность в информатизации библиотек.</a:t>
          </a:r>
        </a:p>
      </dgm:t>
    </dgm:pt>
    <dgm:pt modelId="{5ECB2321-341F-4C08-B6B5-1F7529C8EFA5}" type="parTrans" cxnId="{22DFF580-AEAC-4E4E-B9D0-0AE161BC1467}">
      <dgm:prSet/>
      <dgm:spPr/>
      <dgm:t>
        <a:bodyPr/>
        <a:lstStyle/>
        <a:p>
          <a:endParaRPr lang="ru-RU"/>
        </a:p>
      </dgm:t>
    </dgm:pt>
    <dgm:pt modelId="{FCD7A1D7-0E7A-45ED-824F-AD3DA0F3C1A6}" type="sibTrans" cxnId="{22DFF580-AEAC-4E4E-B9D0-0AE161BC1467}">
      <dgm:prSet/>
      <dgm:spPr/>
      <dgm:t>
        <a:bodyPr/>
        <a:lstStyle/>
        <a:p>
          <a:endParaRPr lang="ru-RU"/>
        </a:p>
      </dgm:t>
    </dgm:pt>
    <dgm:pt modelId="{3D60A764-5E6C-4F6E-9FAC-00D0BD3D9D71}">
      <dgm:prSet/>
      <dgm:spPr>
        <a:solidFill>
          <a:schemeClr val="accent1">
            <a:tint val="40000"/>
            <a:hueOff val="0"/>
            <a:satOff val="0"/>
            <a:lumOff val="0"/>
            <a:alpha val="4600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28000"/>
            </a:schemeClr>
          </a:solidFill>
        </a:ln>
      </dgm:spPr>
      <dgm:t>
        <a:bodyPr/>
        <a:lstStyle/>
        <a:p>
          <a:r>
            <a:rPr lang="ru-RU" b="0" dirty="0">
              <a:latin typeface="Bahnschrift Light" panose="020B0502040204020203" pitchFamily="34" charset="0"/>
              <a:cs typeface="Times New Roman" panose="02020603050405020304" pitchFamily="18" charset="0"/>
            </a:rPr>
            <a:t>Потребность ДМШ в замене окон;</a:t>
          </a:r>
        </a:p>
      </dgm:t>
    </dgm:pt>
    <dgm:pt modelId="{255C4938-9577-4537-B4F3-6188E279C6F8}" type="parTrans" cxnId="{977E4C3B-9616-4C65-87DE-B219C3EC1788}">
      <dgm:prSet/>
      <dgm:spPr/>
      <dgm:t>
        <a:bodyPr/>
        <a:lstStyle/>
        <a:p>
          <a:endParaRPr lang="ru-RU"/>
        </a:p>
      </dgm:t>
    </dgm:pt>
    <dgm:pt modelId="{23648DE1-660D-4F29-B359-9EF1C3712C9D}" type="sibTrans" cxnId="{977E4C3B-9616-4C65-87DE-B219C3EC1788}">
      <dgm:prSet/>
      <dgm:spPr/>
      <dgm:t>
        <a:bodyPr/>
        <a:lstStyle/>
        <a:p>
          <a:endParaRPr lang="ru-RU"/>
        </a:p>
      </dgm:t>
    </dgm:pt>
    <dgm:pt modelId="{C8C618ED-24FF-4029-A535-698A14517C79}">
      <dgm:prSet/>
      <dgm:spPr/>
      <dgm:t>
        <a:bodyPr/>
        <a:lstStyle/>
        <a:p>
          <a:r>
            <a:rPr lang="ru-RU" b="0" dirty="0">
              <a:latin typeface="Bahnschrift Light" panose="020B0502040204020203" pitchFamily="34" charset="0"/>
              <a:cs typeface="Times New Roman" panose="02020603050405020304" pitchFamily="18" charset="0"/>
            </a:rPr>
            <a:t>Потребность дополнительного финансирования на комплектование книжного фонда и подписки на периодические издания;</a:t>
          </a:r>
        </a:p>
      </dgm:t>
    </dgm:pt>
    <dgm:pt modelId="{3882FD11-A006-4D89-B44F-EC2795401AA2}" type="parTrans" cxnId="{FC96FBDD-E05E-477A-A731-CA389658B773}">
      <dgm:prSet/>
      <dgm:spPr/>
      <dgm:t>
        <a:bodyPr/>
        <a:lstStyle/>
        <a:p>
          <a:endParaRPr lang="ru-RU"/>
        </a:p>
      </dgm:t>
    </dgm:pt>
    <dgm:pt modelId="{8ACFBB87-D0ED-4F24-9938-AE5014272427}" type="sibTrans" cxnId="{FC96FBDD-E05E-477A-A731-CA389658B773}">
      <dgm:prSet/>
      <dgm:spPr/>
      <dgm:t>
        <a:bodyPr/>
        <a:lstStyle/>
        <a:p>
          <a:endParaRPr lang="ru-RU"/>
        </a:p>
      </dgm:t>
    </dgm:pt>
    <dgm:pt modelId="{A0208E7E-33E9-4118-83F8-693AF75110CF}">
      <dgm:prSet/>
      <dgm:spPr>
        <a:solidFill>
          <a:schemeClr val="accent1">
            <a:tint val="40000"/>
            <a:hueOff val="0"/>
            <a:satOff val="0"/>
            <a:lumOff val="0"/>
            <a:alpha val="4600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28000"/>
            </a:schemeClr>
          </a:solidFill>
        </a:ln>
      </dgm:spPr>
      <dgm:t>
        <a:bodyPr/>
        <a:lstStyle/>
        <a:p>
          <a:r>
            <a:rPr lang="ru-RU" b="0" dirty="0">
              <a:latin typeface="Bahnschrift Light" panose="020B0502040204020203" pitchFamily="34" charset="0"/>
              <a:cs typeface="Times New Roman" panose="02020603050405020304" pitchFamily="18" charset="0"/>
            </a:rPr>
            <a:t>Необходимость переноса щитовой в ИДШИ;</a:t>
          </a:r>
        </a:p>
      </dgm:t>
    </dgm:pt>
    <dgm:pt modelId="{B5A31728-2774-4329-A160-387559E33759}" type="parTrans" cxnId="{4DC2ED43-5CCF-4C4A-8D41-8F26BF2C7874}">
      <dgm:prSet/>
      <dgm:spPr/>
      <dgm:t>
        <a:bodyPr/>
        <a:lstStyle/>
        <a:p>
          <a:endParaRPr lang="ru-RU"/>
        </a:p>
      </dgm:t>
    </dgm:pt>
    <dgm:pt modelId="{762A76D1-737D-47E4-A580-62EF2B415FD7}" type="sibTrans" cxnId="{4DC2ED43-5CCF-4C4A-8D41-8F26BF2C7874}">
      <dgm:prSet/>
      <dgm:spPr/>
      <dgm:t>
        <a:bodyPr/>
        <a:lstStyle/>
        <a:p>
          <a:endParaRPr lang="ru-RU"/>
        </a:p>
      </dgm:t>
    </dgm:pt>
    <dgm:pt modelId="{0576180C-1905-4BF4-A8E0-5E3896A81C2C}">
      <dgm:prSet/>
      <dgm:spPr>
        <a:solidFill>
          <a:schemeClr val="accent1">
            <a:tint val="40000"/>
            <a:hueOff val="0"/>
            <a:satOff val="0"/>
            <a:lumOff val="0"/>
            <a:alpha val="4600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28000"/>
            </a:schemeClr>
          </a:solidFill>
        </a:ln>
      </dgm:spPr>
      <dgm:t>
        <a:bodyPr/>
        <a:lstStyle/>
        <a:p>
          <a:r>
            <a:rPr lang="ru-RU" b="0" dirty="0">
              <a:latin typeface="Bahnschrift Light" panose="020B0502040204020203" pitchFamily="34" charset="0"/>
              <a:cs typeface="Times New Roman" panose="02020603050405020304" pitchFamily="18" charset="0"/>
            </a:rPr>
            <a:t>Потребность на приобретение мебели в ДМШ;</a:t>
          </a:r>
        </a:p>
      </dgm:t>
    </dgm:pt>
    <dgm:pt modelId="{0EB731E7-7EED-4D05-AC0A-1715F23848EB}" type="parTrans" cxnId="{D7B421FC-243A-41FF-AE39-4B3491250E26}">
      <dgm:prSet/>
      <dgm:spPr/>
      <dgm:t>
        <a:bodyPr/>
        <a:lstStyle/>
        <a:p>
          <a:endParaRPr lang="ru-RU"/>
        </a:p>
      </dgm:t>
    </dgm:pt>
    <dgm:pt modelId="{FCA5B484-3972-4D0D-BD9C-4FA3223E927C}" type="sibTrans" cxnId="{D7B421FC-243A-41FF-AE39-4B3491250E26}">
      <dgm:prSet/>
      <dgm:spPr/>
      <dgm:t>
        <a:bodyPr/>
        <a:lstStyle/>
        <a:p>
          <a:endParaRPr lang="ru-RU"/>
        </a:p>
      </dgm:t>
    </dgm:pt>
    <dgm:pt modelId="{B27877F9-C33B-496E-8C02-203C77138C89}" type="pres">
      <dgm:prSet presAssocID="{E17249FB-CAFA-45E3-9C08-450FC9A983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215F1A-4E11-479C-A18D-467856564386}" type="pres">
      <dgm:prSet presAssocID="{D46AD74F-A319-481A-9F5E-D72759294771}" presName="composite" presStyleCnt="0"/>
      <dgm:spPr/>
    </dgm:pt>
    <dgm:pt modelId="{7B07071B-6AF9-47B3-86F0-5507266B0E75}" type="pres">
      <dgm:prSet presAssocID="{D46AD74F-A319-481A-9F5E-D72759294771}" presName="parTx" presStyleLbl="alignNode1" presStyleIdx="0" presStyleCnt="1" custScaleY="118014" custLinFactNeighborX="-478" custLinFactNeighborY="-8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0FB99-26DE-40BD-A4FD-A26CC805AB59}" type="pres">
      <dgm:prSet presAssocID="{D46AD74F-A319-481A-9F5E-D7275929477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7E4C3B-9616-4C65-87DE-B219C3EC1788}" srcId="{D46AD74F-A319-481A-9F5E-D72759294771}" destId="{3D60A764-5E6C-4F6E-9FAC-00D0BD3D9D71}" srcOrd="1" destOrd="0" parTransId="{255C4938-9577-4537-B4F3-6188E279C6F8}" sibTransId="{23648DE1-660D-4F29-B359-9EF1C3712C9D}"/>
    <dgm:cxn modelId="{48050938-B8BB-4BED-B98A-E1ED22E53D22}" type="presOf" srcId="{C8C618ED-24FF-4029-A535-698A14517C79}" destId="{5210FB99-26DE-40BD-A4FD-A26CC805AB59}" srcOrd="0" destOrd="4" presId="urn:microsoft.com/office/officeart/2005/8/layout/hList1"/>
    <dgm:cxn modelId="{D7B421FC-243A-41FF-AE39-4B3491250E26}" srcId="{D46AD74F-A319-481A-9F5E-D72759294771}" destId="{0576180C-1905-4BF4-A8E0-5E3896A81C2C}" srcOrd="3" destOrd="0" parTransId="{0EB731E7-7EED-4D05-AC0A-1715F23848EB}" sibTransId="{FCA5B484-3972-4D0D-BD9C-4FA3223E927C}"/>
    <dgm:cxn modelId="{4DC2ED43-5CCF-4C4A-8D41-8F26BF2C7874}" srcId="{D46AD74F-A319-481A-9F5E-D72759294771}" destId="{A0208E7E-33E9-4118-83F8-693AF75110CF}" srcOrd="2" destOrd="0" parTransId="{B5A31728-2774-4329-A160-387559E33759}" sibTransId="{762A76D1-737D-47E4-A580-62EF2B415FD7}"/>
    <dgm:cxn modelId="{44271649-1D82-4237-BDE9-6FED65E43E40}" srcId="{D46AD74F-A319-481A-9F5E-D72759294771}" destId="{B77D435B-6B34-4726-B7AA-EFB9759ADA7E}" srcOrd="0" destOrd="0" parTransId="{D6BB7190-25F7-40AA-B06F-AF5B85B7E04C}" sibTransId="{727E6034-207D-4CC3-B0A2-9811F91876AE}"/>
    <dgm:cxn modelId="{C28489BA-CDC2-4CDC-932B-30557EA4448E}" type="presOf" srcId="{D46AD74F-A319-481A-9F5E-D72759294771}" destId="{7B07071B-6AF9-47B3-86F0-5507266B0E75}" srcOrd="0" destOrd="0" presId="urn:microsoft.com/office/officeart/2005/8/layout/hList1"/>
    <dgm:cxn modelId="{FB8ED01A-4E19-4ACF-B773-6C73C2951F0C}" type="presOf" srcId="{A0208E7E-33E9-4118-83F8-693AF75110CF}" destId="{5210FB99-26DE-40BD-A4FD-A26CC805AB59}" srcOrd="0" destOrd="2" presId="urn:microsoft.com/office/officeart/2005/8/layout/hList1"/>
    <dgm:cxn modelId="{D3E4F063-7D8B-46A1-A681-4E54BD3F20F7}" type="presOf" srcId="{3D60A764-5E6C-4F6E-9FAC-00D0BD3D9D71}" destId="{5210FB99-26DE-40BD-A4FD-A26CC805AB59}" srcOrd="0" destOrd="1" presId="urn:microsoft.com/office/officeart/2005/8/layout/hList1"/>
    <dgm:cxn modelId="{ECAB7CEF-185B-44CF-9292-248F10A624E2}" type="presOf" srcId="{0576180C-1905-4BF4-A8E0-5E3896A81C2C}" destId="{5210FB99-26DE-40BD-A4FD-A26CC805AB59}" srcOrd="0" destOrd="3" presId="urn:microsoft.com/office/officeart/2005/8/layout/hList1"/>
    <dgm:cxn modelId="{AC4B01A6-DCC3-40D9-A5C1-F75A1C4E575F}" srcId="{E17249FB-CAFA-45E3-9C08-450FC9A983B5}" destId="{D46AD74F-A319-481A-9F5E-D72759294771}" srcOrd="0" destOrd="0" parTransId="{627542C3-3E31-4034-9E1B-74DAE685D7A0}" sibTransId="{9ED0D149-3DAE-4642-AFBE-3C3B4FBC85C6}"/>
    <dgm:cxn modelId="{8F87F1F2-BB8F-4F76-9261-73380AA61D97}" type="presOf" srcId="{B77D435B-6B34-4726-B7AA-EFB9759ADA7E}" destId="{5210FB99-26DE-40BD-A4FD-A26CC805AB59}" srcOrd="0" destOrd="0" presId="urn:microsoft.com/office/officeart/2005/8/layout/hList1"/>
    <dgm:cxn modelId="{82650571-8C21-4216-BCBA-F566CB8FBA85}" type="presOf" srcId="{E17249FB-CAFA-45E3-9C08-450FC9A983B5}" destId="{B27877F9-C33B-496E-8C02-203C77138C89}" srcOrd="0" destOrd="0" presId="urn:microsoft.com/office/officeart/2005/8/layout/hList1"/>
    <dgm:cxn modelId="{22DFF580-AEAC-4E4E-B9D0-0AE161BC1467}" srcId="{D46AD74F-A319-481A-9F5E-D72759294771}" destId="{0B0485DA-B034-4728-B0F6-CB3C61E4DDDF}" srcOrd="5" destOrd="0" parTransId="{5ECB2321-341F-4C08-B6B5-1F7529C8EFA5}" sibTransId="{FCD7A1D7-0E7A-45ED-824F-AD3DA0F3C1A6}"/>
    <dgm:cxn modelId="{FC96FBDD-E05E-477A-A731-CA389658B773}" srcId="{D46AD74F-A319-481A-9F5E-D72759294771}" destId="{C8C618ED-24FF-4029-A535-698A14517C79}" srcOrd="4" destOrd="0" parTransId="{3882FD11-A006-4D89-B44F-EC2795401AA2}" sibTransId="{8ACFBB87-D0ED-4F24-9938-AE5014272427}"/>
    <dgm:cxn modelId="{3B3A7E23-CCB0-4B68-BCD6-6BA5CC4D730B}" type="presOf" srcId="{0B0485DA-B034-4728-B0F6-CB3C61E4DDDF}" destId="{5210FB99-26DE-40BD-A4FD-A26CC805AB59}" srcOrd="0" destOrd="5" presId="urn:microsoft.com/office/officeart/2005/8/layout/hList1"/>
    <dgm:cxn modelId="{1D197970-C446-461F-ABE8-CF440D4EFC04}" type="presParOf" srcId="{B27877F9-C33B-496E-8C02-203C77138C89}" destId="{3D215F1A-4E11-479C-A18D-467856564386}" srcOrd="0" destOrd="0" presId="urn:microsoft.com/office/officeart/2005/8/layout/hList1"/>
    <dgm:cxn modelId="{D2770190-7945-4776-93BE-D4F7FF1DD1B2}" type="presParOf" srcId="{3D215F1A-4E11-479C-A18D-467856564386}" destId="{7B07071B-6AF9-47B3-86F0-5507266B0E75}" srcOrd="0" destOrd="0" presId="urn:microsoft.com/office/officeart/2005/8/layout/hList1"/>
    <dgm:cxn modelId="{40156802-678C-4A4E-829E-59CD951E0425}" type="presParOf" srcId="{3D215F1A-4E11-479C-A18D-467856564386}" destId="{5210FB99-26DE-40BD-A4FD-A26CC805AB5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26-C976-4539-9412-23E3A7EC88C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E6C0-0F82-4BC7-B3C2-9C1B66E5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059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26-C976-4539-9412-23E3A7EC88C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E6C0-0F82-4BC7-B3C2-9C1B66E5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67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26-C976-4539-9412-23E3A7EC88C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E6C0-0F82-4BC7-B3C2-9C1B66E5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38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26-C976-4539-9412-23E3A7EC88C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E6C0-0F82-4BC7-B3C2-9C1B66E5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8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26-C976-4539-9412-23E3A7EC88C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E6C0-0F82-4BC7-B3C2-9C1B66E5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976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26-C976-4539-9412-23E3A7EC88C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E6C0-0F82-4BC7-B3C2-9C1B66E5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2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26-C976-4539-9412-23E3A7EC88C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E6C0-0F82-4BC7-B3C2-9C1B66E5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94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26-C976-4539-9412-23E3A7EC88C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E6C0-0F82-4BC7-B3C2-9C1B66E5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61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26-C976-4539-9412-23E3A7EC88C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E6C0-0F82-4BC7-B3C2-9C1B66E5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461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26-C976-4539-9412-23E3A7EC88C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E6C0-0F82-4BC7-B3C2-9C1B66E5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80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26-C976-4539-9412-23E3A7EC88C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E6C0-0F82-4BC7-B3C2-9C1B66E5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171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1D726-C976-4539-9412-23E3A7EC88C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5E6C0-0F82-4BC7-B3C2-9C1B66E5E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26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DA76008-891A-436F-8151-5074EC80D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7E99F-7E89-4730-A79D-64DB03479FB3}"/>
              </a:ext>
            </a:extLst>
          </p:cNvPr>
          <p:cNvSpPr txBox="1"/>
          <p:nvPr/>
        </p:nvSpPr>
        <p:spPr>
          <a:xfrm>
            <a:off x="1426587" y="1873718"/>
            <a:ext cx="6290825" cy="2349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ru-RU" sz="4400" b="1" dirty="0">
                <a:latin typeface="Bahnschrift SemiLight Condensed" panose="020B0502040204020203" pitchFamily="34" charset="0"/>
              </a:rPr>
              <a:t>ДОКЛАД</a:t>
            </a:r>
          </a:p>
          <a:p>
            <a:pPr algn="ctr">
              <a:lnSpc>
                <a:spcPts val="4400"/>
              </a:lnSpc>
            </a:pPr>
            <a:r>
              <a:rPr lang="ru-RU" sz="4400" dirty="0">
                <a:latin typeface="Bahnschrift SemiLight Condensed" panose="020B0502040204020203" pitchFamily="34" charset="0"/>
              </a:rPr>
              <a:t>о бюджете на 2021 год </a:t>
            </a:r>
          </a:p>
          <a:p>
            <a:pPr algn="ctr">
              <a:lnSpc>
                <a:spcPts val="4400"/>
              </a:lnSpc>
            </a:pPr>
            <a:r>
              <a:rPr lang="ru-RU" sz="4400" dirty="0">
                <a:latin typeface="Bahnschrift SemiLight Condensed" panose="020B0502040204020203" pitchFamily="34" charset="0"/>
              </a:rPr>
              <a:t>и плановый период </a:t>
            </a:r>
            <a:endParaRPr lang="ru-RU" sz="4400" dirty="0" smtClean="0">
              <a:latin typeface="Bahnschrift SemiLight Condensed" panose="020B0502040204020203" pitchFamily="34" charset="0"/>
            </a:endParaRPr>
          </a:p>
          <a:p>
            <a:pPr algn="ctr">
              <a:lnSpc>
                <a:spcPts val="4400"/>
              </a:lnSpc>
            </a:pPr>
            <a:r>
              <a:rPr lang="ru-RU" sz="4400" dirty="0" smtClean="0">
                <a:latin typeface="Bahnschrift SemiLight Condensed" panose="020B0502040204020203" pitchFamily="34" charset="0"/>
              </a:rPr>
              <a:t>2022 </a:t>
            </a:r>
            <a:r>
              <a:rPr lang="ru-RU" sz="4400" dirty="0">
                <a:latin typeface="Bahnschrift SemiLight Condensed" panose="020B0502040204020203" pitchFamily="34" charset="0"/>
              </a:rPr>
              <a:t>и 2023 годов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3577515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B72202C-0620-4229-A8ED-D9B9D68BF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868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607479-F1A4-49F1-9088-A00C91B15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18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39B5ED2-FC17-4840-9733-F3F0C3624E11}"/>
              </a:ext>
            </a:extLst>
          </p:cNvPr>
          <p:cNvSpPr/>
          <p:nvPr/>
        </p:nvSpPr>
        <p:spPr>
          <a:xfrm>
            <a:off x="308011" y="522713"/>
            <a:ext cx="8527978" cy="622835"/>
          </a:xfrm>
          <a:prstGeom prst="rect">
            <a:avLst/>
          </a:prstGeom>
          <a:gradFill flip="none" rotWithShape="1">
            <a:gsLst>
              <a:gs pos="14000">
                <a:schemeClr val="accent4">
                  <a:tint val="64000"/>
                  <a:alpha val="71000"/>
                  <a:lumMod val="90000"/>
                </a:schemeClr>
              </a:gs>
              <a:gs pos="100000">
                <a:schemeClr val="accent4">
                  <a:tint val="92000"/>
                  <a:alpha val="100000"/>
                  <a:lumMod val="110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учреждений культуры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E04A496-6313-4678-B6C8-1F3BE2DFD190}"/>
              </a:ext>
            </a:extLst>
          </p:cNvPr>
          <p:cNvSpPr/>
          <p:nvPr/>
        </p:nvSpPr>
        <p:spPr>
          <a:xfrm>
            <a:off x="1856501" y="1489828"/>
            <a:ext cx="5120640" cy="606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культуры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CE22186-6363-4CCC-9D2B-CF77FA1FDACD}"/>
              </a:ext>
            </a:extLst>
          </p:cNvPr>
          <p:cNvSpPr/>
          <p:nvPr/>
        </p:nvSpPr>
        <p:spPr>
          <a:xfrm>
            <a:off x="975377" y="2453498"/>
            <a:ext cx="2754019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культуры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487EBC5-F5E7-4F14-9E95-898D0C14A1CE}"/>
              </a:ext>
            </a:extLst>
          </p:cNvPr>
          <p:cNvSpPr/>
          <p:nvPr/>
        </p:nvSpPr>
        <p:spPr>
          <a:xfrm>
            <a:off x="6673498" y="2488743"/>
            <a:ext cx="2327563" cy="64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4180084-85B0-4C95-9A9F-8B3487846955}"/>
              </a:ext>
            </a:extLst>
          </p:cNvPr>
          <p:cNvSpPr/>
          <p:nvPr/>
        </p:nvSpPr>
        <p:spPr>
          <a:xfrm>
            <a:off x="4569483" y="3307072"/>
            <a:ext cx="894462" cy="6400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ЦМП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E5DC126-4AA4-4CE3-B848-E417A3FA3335}"/>
              </a:ext>
            </a:extLst>
          </p:cNvPr>
          <p:cNvSpPr/>
          <p:nvPr/>
        </p:nvSpPr>
        <p:spPr>
          <a:xfrm>
            <a:off x="5665120" y="3307072"/>
            <a:ext cx="773073" cy="64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ТРС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9AEDBBC-8774-4C8F-8B6E-EC52E0B2546D}"/>
              </a:ext>
            </a:extLst>
          </p:cNvPr>
          <p:cNvSpPr/>
          <p:nvPr/>
        </p:nvSpPr>
        <p:spPr>
          <a:xfrm>
            <a:off x="2559033" y="4168231"/>
            <a:ext cx="720973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ГДК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20A851C-FD4E-43F3-86D6-10C8933B0C3B}"/>
              </a:ext>
            </a:extLst>
          </p:cNvPr>
          <p:cNvSpPr/>
          <p:nvPr/>
        </p:nvSpPr>
        <p:spPr>
          <a:xfrm>
            <a:off x="3982539" y="4168231"/>
            <a:ext cx="1442646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Пушкинская галерея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E886F48-74E2-40DD-A3FB-A3EF57A1B799}"/>
              </a:ext>
            </a:extLst>
          </p:cNvPr>
          <p:cNvSpPr/>
          <p:nvPr/>
        </p:nvSpPr>
        <p:spPr>
          <a:xfrm>
            <a:off x="378911" y="4182052"/>
            <a:ext cx="1477590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ЖЦБС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 филиалов)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B8CAB7F-B328-4CC6-B22E-DA54DB001FB4}"/>
              </a:ext>
            </a:extLst>
          </p:cNvPr>
          <p:cNvSpPr/>
          <p:nvPr/>
        </p:nvSpPr>
        <p:spPr>
          <a:xfrm>
            <a:off x="6533181" y="3307072"/>
            <a:ext cx="946779" cy="64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ИДШИ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59D671F-A8D0-4091-B784-62F9E55BCC55}"/>
              </a:ext>
            </a:extLst>
          </p:cNvPr>
          <p:cNvSpPr/>
          <p:nvPr/>
        </p:nvSpPr>
        <p:spPr>
          <a:xfrm>
            <a:off x="7516852" y="3307072"/>
            <a:ext cx="779628" cy="64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ДМШ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7988639-6D7C-46EF-A45A-6E5C6BBF87B9}"/>
              </a:ext>
            </a:extLst>
          </p:cNvPr>
          <p:cNvSpPr/>
          <p:nvPr/>
        </p:nvSpPr>
        <p:spPr>
          <a:xfrm>
            <a:off x="8327828" y="3307072"/>
            <a:ext cx="750800" cy="64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ДХШ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1627F3B-6A85-44C8-9CE0-54AB270AFBD6}"/>
              </a:ext>
            </a:extLst>
          </p:cNvPr>
          <p:cNvSpPr/>
          <p:nvPr/>
        </p:nvSpPr>
        <p:spPr>
          <a:xfrm>
            <a:off x="4138705" y="2488232"/>
            <a:ext cx="1430182" cy="64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C9A7929-99F6-4274-B6C8-4724677B4491}"/>
              </a:ext>
            </a:extLst>
          </p:cNvPr>
          <p:cNvSpPr/>
          <p:nvPr/>
        </p:nvSpPr>
        <p:spPr>
          <a:xfrm>
            <a:off x="5665120" y="2488743"/>
            <a:ext cx="771683" cy="64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108E488D-DD9D-4FE5-AC81-80E455E1A629}"/>
              </a:ext>
            </a:extLst>
          </p:cNvPr>
          <p:cNvSpPr/>
          <p:nvPr/>
        </p:nvSpPr>
        <p:spPr>
          <a:xfrm>
            <a:off x="2960503" y="5109395"/>
            <a:ext cx="969818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28621E1-E89F-41AA-B56B-3DEF18F880FD}"/>
              </a:ext>
            </a:extLst>
          </p:cNvPr>
          <p:cNvSpPr/>
          <p:nvPr/>
        </p:nvSpPr>
        <p:spPr>
          <a:xfrm>
            <a:off x="4231955" y="5109395"/>
            <a:ext cx="969819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Машук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C1E62C9-5815-47AC-93D7-E5C7DD7DDFEE}"/>
              </a:ext>
            </a:extLst>
          </p:cNvPr>
          <p:cNvSpPr/>
          <p:nvPr/>
        </p:nvSpPr>
        <p:spPr>
          <a:xfrm>
            <a:off x="1737467" y="5101176"/>
            <a:ext cx="969818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ГДК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C6F34EB3-EA38-458E-ACC1-AFEA4887732C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2352387" y="2096657"/>
            <a:ext cx="2064434" cy="3568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C4A1DB5B-4B12-4AFD-BBBE-6CF067EE4F57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>
            <a:off x="4416821" y="2096657"/>
            <a:ext cx="436975" cy="3915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78462C5B-0E4B-43AF-BDF6-2C99FE0EA992}"/>
              </a:ext>
            </a:extLst>
          </p:cNvPr>
          <p:cNvCxnSpPr>
            <a:cxnSpLocks/>
            <a:stCxn id="7" idx="2"/>
            <a:endCxn id="19" idx="0"/>
          </p:cNvCxnSpPr>
          <p:nvPr/>
        </p:nvCxnSpPr>
        <p:spPr>
          <a:xfrm>
            <a:off x="4416821" y="2096657"/>
            <a:ext cx="1634141" cy="3920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CA7C7CCB-9AA2-4696-86C7-D2C62B6B208B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4416821" y="2096657"/>
            <a:ext cx="3420459" cy="3920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B9673DE1-6622-483C-B9FD-53E24EDE454C}"/>
              </a:ext>
            </a:extLst>
          </p:cNvPr>
          <p:cNvCxnSpPr>
            <a:cxnSpLocks/>
            <a:stCxn id="19" idx="2"/>
            <a:endCxn id="11" idx="0"/>
          </p:cNvCxnSpPr>
          <p:nvPr/>
        </p:nvCxnSpPr>
        <p:spPr>
          <a:xfrm>
            <a:off x="6050962" y="3128823"/>
            <a:ext cx="695" cy="1782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97AC9A5B-646E-4B9A-B953-84902BF3FAC0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 flipH="1">
            <a:off x="7006571" y="3128823"/>
            <a:ext cx="830709" cy="1782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4CC84226-DC4C-496C-9DFD-2AD98227408F}"/>
              </a:ext>
            </a:extLst>
          </p:cNvPr>
          <p:cNvCxnSpPr>
            <a:cxnSpLocks/>
            <a:stCxn id="9" idx="2"/>
            <a:endCxn id="16" idx="0"/>
          </p:cNvCxnSpPr>
          <p:nvPr/>
        </p:nvCxnSpPr>
        <p:spPr>
          <a:xfrm>
            <a:off x="7837280" y="3128823"/>
            <a:ext cx="69386" cy="1782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xmlns="" id="{64E2ED54-6096-445B-BD14-1899DC49FB08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>
            <a:off x="7837280" y="3128823"/>
            <a:ext cx="865948" cy="1782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xmlns="" id="{FCBFE44D-2DA1-4758-913A-5C519A609787}"/>
              </a:ext>
            </a:extLst>
          </p:cNvPr>
          <p:cNvCxnSpPr>
            <a:cxnSpLocks/>
            <a:stCxn id="12" idx="2"/>
            <a:endCxn id="22" idx="0"/>
          </p:cNvCxnSpPr>
          <p:nvPr/>
        </p:nvCxnSpPr>
        <p:spPr>
          <a:xfrm flipH="1">
            <a:off x="2222376" y="4808311"/>
            <a:ext cx="697144" cy="2928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xmlns="" id="{9BEE747D-47D5-457C-9DD3-004384639663}"/>
              </a:ext>
            </a:extLst>
          </p:cNvPr>
          <p:cNvCxnSpPr>
            <a:cxnSpLocks/>
            <a:stCxn id="12" idx="2"/>
            <a:endCxn id="20" idx="0"/>
          </p:cNvCxnSpPr>
          <p:nvPr/>
        </p:nvCxnSpPr>
        <p:spPr>
          <a:xfrm>
            <a:off x="2919520" y="4808311"/>
            <a:ext cx="525892" cy="3010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xmlns="" id="{7A299C8D-9C44-4FC9-8C51-D65FC6674465}"/>
              </a:ext>
            </a:extLst>
          </p:cNvPr>
          <p:cNvCxnSpPr>
            <a:cxnSpLocks/>
            <a:stCxn id="12" idx="2"/>
            <a:endCxn id="21" idx="0"/>
          </p:cNvCxnSpPr>
          <p:nvPr/>
        </p:nvCxnSpPr>
        <p:spPr>
          <a:xfrm>
            <a:off x="2919520" y="4808311"/>
            <a:ext cx="1797345" cy="3010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xmlns="" id="{3816CCF7-8D06-436A-9FBC-7E4517F4A63F}"/>
              </a:ext>
            </a:extLst>
          </p:cNvPr>
          <p:cNvCxnSpPr>
            <a:cxnSpLocks/>
            <a:stCxn id="18" idx="2"/>
            <a:endCxn id="10" idx="0"/>
          </p:cNvCxnSpPr>
          <p:nvPr/>
        </p:nvCxnSpPr>
        <p:spPr>
          <a:xfrm>
            <a:off x="4853796" y="3128312"/>
            <a:ext cx="162918" cy="1787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E342CFAA-7B4F-4DC6-A665-0BCC0487C5F2}"/>
              </a:ext>
            </a:extLst>
          </p:cNvPr>
          <p:cNvSpPr/>
          <p:nvPr/>
        </p:nvSpPr>
        <p:spPr>
          <a:xfrm>
            <a:off x="2905283" y="3305929"/>
            <a:ext cx="1326672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досуовые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46275C29-F0BC-49E7-8504-D3273CB91D66}"/>
              </a:ext>
            </a:extLst>
          </p:cNvPr>
          <p:cNvSpPr/>
          <p:nvPr/>
        </p:nvSpPr>
        <p:spPr>
          <a:xfrm>
            <a:off x="336245" y="3305929"/>
            <a:ext cx="1578760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Библиотечное обслуживание</a:t>
            </a:r>
          </a:p>
        </p:txBody>
      </p: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xmlns="" id="{5BCB00DC-6A64-457C-B8BF-FA72FB85575D}"/>
              </a:ext>
            </a:extLst>
          </p:cNvPr>
          <p:cNvCxnSpPr>
            <a:cxnSpLocks/>
            <a:stCxn id="8" idx="2"/>
            <a:endCxn id="64" idx="0"/>
          </p:cNvCxnSpPr>
          <p:nvPr/>
        </p:nvCxnSpPr>
        <p:spPr>
          <a:xfrm>
            <a:off x="2352387" y="3093578"/>
            <a:ext cx="1216232" cy="2123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xmlns="" id="{E3401E86-BB03-4986-95EF-1A64092BF071}"/>
              </a:ext>
            </a:extLst>
          </p:cNvPr>
          <p:cNvCxnSpPr>
            <a:cxnSpLocks/>
            <a:stCxn id="8" idx="2"/>
            <a:endCxn id="77" idx="0"/>
          </p:cNvCxnSpPr>
          <p:nvPr/>
        </p:nvCxnSpPr>
        <p:spPr>
          <a:xfrm flipH="1">
            <a:off x="1125625" y="3093578"/>
            <a:ext cx="1226762" cy="2123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>
            <a:extLst>
              <a:ext uri="{FF2B5EF4-FFF2-40B4-BE49-F238E27FC236}">
                <a16:creationId xmlns:a16="http://schemas.microsoft.com/office/drawing/2014/main" xmlns="" id="{4B46BFF4-CD1C-4692-8A11-304BACD4D969}"/>
              </a:ext>
            </a:extLst>
          </p:cNvPr>
          <p:cNvCxnSpPr>
            <a:cxnSpLocks/>
            <a:stCxn id="64" idx="2"/>
            <a:endCxn id="12" idx="0"/>
          </p:cNvCxnSpPr>
          <p:nvPr/>
        </p:nvCxnSpPr>
        <p:spPr>
          <a:xfrm flipH="1">
            <a:off x="2919520" y="3946009"/>
            <a:ext cx="649099" cy="2222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>
            <a:extLst>
              <a:ext uri="{FF2B5EF4-FFF2-40B4-BE49-F238E27FC236}">
                <a16:creationId xmlns:a16="http://schemas.microsoft.com/office/drawing/2014/main" xmlns="" id="{990EBEA6-2BD9-47BF-A4D2-16B617800532}"/>
              </a:ext>
            </a:extLst>
          </p:cNvPr>
          <p:cNvCxnSpPr>
            <a:cxnSpLocks/>
            <a:stCxn id="64" idx="2"/>
            <a:endCxn id="13" idx="0"/>
          </p:cNvCxnSpPr>
          <p:nvPr/>
        </p:nvCxnSpPr>
        <p:spPr>
          <a:xfrm>
            <a:off x="3568619" y="3946009"/>
            <a:ext cx="1135243" cy="2222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>
            <a:extLst>
              <a:ext uri="{FF2B5EF4-FFF2-40B4-BE49-F238E27FC236}">
                <a16:creationId xmlns:a16="http://schemas.microsoft.com/office/drawing/2014/main" xmlns="" id="{E7C2D2E7-3631-4D07-8650-B22B69B568E5}"/>
              </a:ext>
            </a:extLst>
          </p:cNvPr>
          <p:cNvCxnSpPr>
            <a:cxnSpLocks/>
            <a:stCxn id="77" idx="2"/>
            <a:endCxn id="14" idx="0"/>
          </p:cNvCxnSpPr>
          <p:nvPr/>
        </p:nvCxnSpPr>
        <p:spPr>
          <a:xfrm flipH="1">
            <a:off x="1117706" y="3946009"/>
            <a:ext cx="7919" cy="2360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640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607479-F1A4-49F1-9088-A00C91B15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3998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2534295-B5DD-4D2E-8963-D87BC94E33FB}"/>
              </a:ext>
            </a:extLst>
          </p:cNvPr>
          <p:cNvSpPr/>
          <p:nvPr/>
        </p:nvSpPr>
        <p:spPr>
          <a:xfrm>
            <a:off x="297808" y="132859"/>
            <a:ext cx="8548383" cy="940932"/>
          </a:xfrm>
          <a:prstGeom prst="rect">
            <a:avLst/>
          </a:prstGeom>
          <a:gradFill flip="none" rotWithShape="1">
            <a:gsLst>
              <a:gs pos="14000">
                <a:schemeClr val="accent4">
                  <a:tint val="64000"/>
                  <a:alpha val="71000"/>
                  <a:lumMod val="90000"/>
                </a:schemeClr>
              </a:gs>
              <a:gs pos="100000">
                <a:schemeClr val="accent4">
                  <a:tint val="92000"/>
                  <a:alpha val="100000"/>
                  <a:lumMod val="110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«Культура города-курорта Железноводска Ставропольского края»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75A1D188-CA0F-4AD9-8483-88C655422C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77235388"/>
              </p:ext>
            </p:extLst>
          </p:nvPr>
        </p:nvGraphicFramePr>
        <p:xfrm>
          <a:off x="4533498" y="3335244"/>
          <a:ext cx="4395831" cy="259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306BBAE-8E69-45C4-B961-19E7B398914F}"/>
              </a:ext>
            </a:extLst>
          </p:cNvPr>
          <p:cNvSpPr/>
          <p:nvPr/>
        </p:nvSpPr>
        <p:spPr>
          <a:xfrm>
            <a:off x="73998" y="1201090"/>
            <a:ext cx="8919000" cy="22967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Основные цели: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сохранение и развитие культуры города-курорта Железноводска Ставропольского края;</a:t>
            </a:r>
          </a:p>
          <a:p>
            <a:pPr marL="285750" indent="-285750">
              <a:buFontTx/>
              <a:buChar char="-"/>
            </a:pPr>
            <a:endParaRPr lang="ru-RU" sz="5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создание условий для обеспечения свободного доступа населения города-курорта Железноводска Ставропольского края к информации и культурным ценностям;</a:t>
            </a:r>
          </a:p>
          <a:p>
            <a:endParaRPr lang="ru-RU" sz="7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обеспечение безопасных и благоприятных условий для проведения общегородских мероприятий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96B1478-129C-4E61-8076-E6C20A496E13}"/>
              </a:ext>
            </a:extLst>
          </p:cNvPr>
          <p:cNvSpPr/>
          <p:nvPr/>
        </p:nvSpPr>
        <p:spPr>
          <a:xfrm>
            <a:off x="73998" y="3625107"/>
            <a:ext cx="5471125" cy="17690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Критерии эффективности:</a:t>
            </a:r>
          </a:p>
          <a:p>
            <a:r>
              <a:rPr lang="ru-RU" dirty="0">
                <a:solidFill>
                  <a:schemeClr val="tx1"/>
                </a:solidFill>
              </a:rPr>
              <a:t>- Количество посещений платных культурно-массовых мероприятий;</a:t>
            </a:r>
          </a:p>
          <a:p>
            <a:r>
              <a:rPr lang="ru-RU" dirty="0">
                <a:solidFill>
                  <a:schemeClr val="tx1"/>
                </a:solidFill>
              </a:rPr>
              <a:t>- Количество участников клубных формирований;</a:t>
            </a:r>
          </a:p>
          <a:p>
            <a:r>
              <a:rPr lang="ru-RU" dirty="0">
                <a:solidFill>
                  <a:schemeClr val="tx1"/>
                </a:solidFill>
              </a:rPr>
              <a:t>- Количество посещений библиотек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88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607479-F1A4-49F1-9088-A00C91B15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2534295-B5DD-4D2E-8963-D87BC94E33FB}"/>
              </a:ext>
            </a:extLst>
          </p:cNvPr>
          <p:cNvSpPr/>
          <p:nvPr/>
        </p:nvSpPr>
        <p:spPr>
          <a:xfrm>
            <a:off x="297808" y="457061"/>
            <a:ext cx="8548383" cy="940932"/>
          </a:xfrm>
          <a:prstGeom prst="rect">
            <a:avLst/>
          </a:prstGeom>
          <a:gradFill flip="none" rotWithShape="1">
            <a:gsLst>
              <a:gs pos="14000">
                <a:schemeClr val="accent4">
                  <a:tint val="64000"/>
                  <a:alpha val="71000"/>
                  <a:lumMod val="90000"/>
                </a:schemeClr>
              </a:gs>
              <a:gs pos="100000">
                <a:schemeClr val="accent4">
                  <a:tint val="92000"/>
                  <a:alpha val="100000"/>
                  <a:lumMod val="110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рамках национального проекта «Культура»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306BBAE-8E69-45C4-B961-19E7B398914F}"/>
              </a:ext>
            </a:extLst>
          </p:cNvPr>
          <p:cNvSpPr/>
          <p:nvPr/>
        </p:nvSpPr>
        <p:spPr>
          <a:xfrm>
            <a:off x="297807" y="1768245"/>
            <a:ext cx="8548383" cy="4608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Создание виртуального концертного зала на базе Пушкинской галереи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7129BE22-000B-43A5-B975-CCF3D6324D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58467888"/>
              </p:ext>
            </p:extLst>
          </p:nvPr>
        </p:nvGraphicFramePr>
        <p:xfrm>
          <a:off x="822177" y="2411887"/>
          <a:ext cx="3394536" cy="2793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" descr="C:\Users\Тютюлик\Downloads\23826066_2444562815768332_5457607396917225943_o.jpg">
            <a:extLst>
              <a:ext uri="{FF2B5EF4-FFF2-40B4-BE49-F238E27FC236}">
                <a16:creationId xmlns:a16="http://schemas.microsoft.com/office/drawing/2014/main" xmlns="" id="{D88DCBE1-B576-47BC-9253-A585C8490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8" y="2771164"/>
            <a:ext cx="3139916" cy="3139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007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607479-F1A4-49F1-9088-A00C91B15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EDC3CA3-3ECE-44F4-B650-B09092973BF0}"/>
              </a:ext>
            </a:extLst>
          </p:cNvPr>
          <p:cNvSpPr/>
          <p:nvPr/>
        </p:nvSpPr>
        <p:spPr>
          <a:xfrm>
            <a:off x="305006" y="428256"/>
            <a:ext cx="8533985" cy="978916"/>
          </a:xfrm>
          <a:prstGeom prst="rect">
            <a:avLst/>
          </a:prstGeom>
          <a:gradFill flip="none" rotWithShape="1">
            <a:gsLst>
              <a:gs pos="14000">
                <a:schemeClr val="accent4">
                  <a:tint val="64000"/>
                  <a:alpha val="71000"/>
                  <a:lumMod val="90000"/>
                </a:schemeClr>
              </a:gs>
              <a:gs pos="100000">
                <a:schemeClr val="accent4">
                  <a:tint val="92000"/>
                  <a:alpha val="100000"/>
                  <a:lumMod val="110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образования в городе-курорте Железноводске Ставропольского края»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842866DA-FF90-4C16-A39D-1FEEF23B3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74576593"/>
              </p:ext>
            </p:extLst>
          </p:nvPr>
        </p:nvGraphicFramePr>
        <p:xfrm>
          <a:off x="4481223" y="2599307"/>
          <a:ext cx="4588779" cy="2793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ED68130-E961-4359-83E1-2769EB09E926}"/>
              </a:ext>
            </a:extLst>
          </p:cNvPr>
          <p:cNvSpPr/>
          <p:nvPr/>
        </p:nvSpPr>
        <p:spPr>
          <a:xfrm>
            <a:off x="217674" y="1669995"/>
            <a:ext cx="8691434" cy="7142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Основная задача: реализация программ дополнительного образования в сфере культуры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BEEC568-3F15-4623-A628-36AAD4F49925}"/>
              </a:ext>
            </a:extLst>
          </p:cNvPr>
          <p:cNvSpPr/>
          <p:nvPr/>
        </p:nvSpPr>
        <p:spPr>
          <a:xfrm>
            <a:off x="217674" y="2599307"/>
            <a:ext cx="4045874" cy="11249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Критерий эффективности – количество детей обучающихся в детских школах искусств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147241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607479-F1A4-49F1-9088-A00C91B15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EDC3CA3-3ECE-44F4-B650-B09092973BF0}"/>
              </a:ext>
            </a:extLst>
          </p:cNvPr>
          <p:cNvSpPr/>
          <p:nvPr/>
        </p:nvSpPr>
        <p:spPr>
          <a:xfrm>
            <a:off x="305006" y="355673"/>
            <a:ext cx="8533985" cy="978916"/>
          </a:xfrm>
          <a:prstGeom prst="rect">
            <a:avLst/>
          </a:prstGeom>
          <a:gradFill flip="none" rotWithShape="1">
            <a:gsLst>
              <a:gs pos="14000">
                <a:schemeClr val="accent4">
                  <a:tint val="64000"/>
                  <a:alpha val="71000"/>
                  <a:lumMod val="90000"/>
                </a:schemeClr>
              </a:gs>
              <a:gs pos="100000">
                <a:schemeClr val="accent4">
                  <a:tint val="92000"/>
                  <a:alpha val="100000"/>
                  <a:lumMod val="110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образования в городе-курорте Железноводске Ставропольского края»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842866DA-FF90-4C16-A39D-1FEEF23B3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32648129"/>
              </p:ext>
            </p:extLst>
          </p:nvPr>
        </p:nvGraphicFramePr>
        <p:xfrm>
          <a:off x="1177462" y="3314515"/>
          <a:ext cx="3394536" cy="2793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ED68130-E961-4359-83E1-2769EB09E926}"/>
              </a:ext>
            </a:extLst>
          </p:cNvPr>
          <p:cNvSpPr/>
          <p:nvPr/>
        </p:nvSpPr>
        <p:spPr>
          <a:xfrm>
            <a:off x="305006" y="1520184"/>
            <a:ext cx="6711632" cy="4188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Дополнительные мероприятия за счет средств краевого бюджета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BEEC568-3F15-4623-A628-36AAD4F49925}"/>
              </a:ext>
            </a:extLst>
          </p:cNvPr>
          <p:cNvSpPr/>
          <p:nvPr/>
        </p:nvSpPr>
        <p:spPr>
          <a:xfrm>
            <a:off x="305006" y="2084614"/>
            <a:ext cx="4136651" cy="9789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Приобретение музыкальных инструментов в детские музыкальные школы искусств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F9FBD58-29DD-40D9-AD6C-9EF122D94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948" y="2290607"/>
            <a:ext cx="3127590" cy="312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401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607479-F1A4-49F1-9088-A00C91B15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800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6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</a:gradFill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52FE2FA-EB6C-4730-B66F-0E450399612E}"/>
              </a:ext>
            </a:extLst>
          </p:cNvPr>
          <p:cNvSpPr/>
          <p:nvPr/>
        </p:nvSpPr>
        <p:spPr>
          <a:xfrm>
            <a:off x="299402" y="423584"/>
            <a:ext cx="8527978" cy="876070"/>
          </a:xfrm>
          <a:prstGeom prst="rect">
            <a:avLst/>
          </a:prstGeom>
          <a:gradFill flip="none" rotWithShape="1">
            <a:gsLst>
              <a:gs pos="14000">
                <a:schemeClr val="accent4">
                  <a:tint val="64000"/>
                  <a:alpha val="71000"/>
                  <a:lumMod val="90000"/>
                </a:schemeClr>
              </a:gs>
              <a:gs pos="100000">
                <a:schemeClr val="accent4">
                  <a:tint val="92000"/>
                  <a:alpha val="100000"/>
                  <a:lumMod val="110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«Молодежь города-курорта Железноводска Ставропольского края»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5D99068-192F-4F01-9DA0-100DA509E66A}"/>
              </a:ext>
            </a:extLst>
          </p:cNvPr>
          <p:cNvSpPr/>
          <p:nvPr/>
        </p:nvSpPr>
        <p:spPr>
          <a:xfrm>
            <a:off x="226283" y="1505350"/>
            <a:ext cx="8691434" cy="7142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Основная задача: организация, развитие и внедрение различных форм досуга молодежи города-курорта Железноводска Ставропольского края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1055A11-4E58-4F49-BC79-DA711E400A72}"/>
              </a:ext>
            </a:extLst>
          </p:cNvPr>
          <p:cNvSpPr/>
          <p:nvPr/>
        </p:nvSpPr>
        <p:spPr>
          <a:xfrm>
            <a:off x="226283" y="2599988"/>
            <a:ext cx="4043934" cy="11249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Критерий эффективности – количество проведенных мероприятий для молодежи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03D4E142-946F-4523-95C9-9AE75ECF6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46176258"/>
              </p:ext>
            </p:extLst>
          </p:nvPr>
        </p:nvGraphicFramePr>
        <p:xfrm>
          <a:off x="4481223" y="2599307"/>
          <a:ext cx="4588779" cy="2793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9909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607479-F1A4-49F1-9088-A00C91B15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173989C-9BA6-4F88-A714-D58E3F410171}"/>
              </a:ext>
            </a:extLst>
          </p:cNvPr>
          <p:cNvSpPr/>
          <p:nvPr/>
        </p:nvSpPr>
        <p:spPr>
          <a:xfrm>
            <a:off x="286991" y="330212"/>
            <a:ext cx="8675408" cy="1392609"/>
          </a:xfrm>
          <a:prstGeom prst="rect">
            <a:avLst/>
          </a:prstGeom>
          <a:gradFill flip="none" rotWithShape="1">
            <a:gsLst>
              <a:gs pos="14000">
                <a:schemeClr val="accent4">
                  <a:tint val="64000"/>
                  <a:alpha val="71000"/>
                  <a:lumMod val="90000"/>
                </a:schemeClr>
              </a:gs>
              <a:gs pos="100000">
                <a:schemeClr val="accent4">
                  <a:tint val="92000"/>
                  <a:alpha val="100000"/>
                  <a:lumMod val="110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«Открытость и эффективность работы администрации города-курорта Железноводска Ставропольского края»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0BB5988-C5AA-4377-8CD9-8334068352FA}"/>
              </a:ext>
            </a:extLst>
          </p:cNvPr>
          <p:cNvSpPr/>
          <p:nvPr/>
        </p:nvSpPr>
        <p:spPr>
          <a:xfrm>
            <a:off x="251229" y="1933648"/>
            <a:ext cx="8746933" cy="7142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Основная задача: реализация права жителей города-курорта Железноводска Ставропольского края на доступ к средствам массовой информации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414FFF-36C2-46AF-8814-55D6DFB4A97A}"/>
              </a:ext>
            </a:extLst>
          </p:cNvPr>
          <p:cNvSpPr/>
          <p:nvPr/>
        </p:nvSpPr>
        <p:spPr>
          <a:xfrm>
            <a:off x="251230" y="2972119"/>
            <a:ext cx="4045874" cy="11249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Критерий эффективности – количество изготовленных аудио-визуальных материалов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CAC8EC4A-F636-405E-B9CB-E0D2388DA3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58304713"/>
              </p:ext>
            </p:extLst>
          </p:nvPr>
        </p:nvGraphicFramePr>
        <p:xfrm>
          <a:off x="4409384" y="2825109"/>
          <a:ext cx="4588779" cy="2793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39506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607479-F1A4-49F1-9088-A00C91B15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E98C7E97-6462-42D2-A937-9B747985F8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60137543"/>
              </p:ext>
            </p:extLst>
          </p:nvPr>
        </p:nvGraphicFramePr>
        <p:xfrm>
          <a:off x="226503" y="612395"/>
          <a:ext cx="8774883" cy="443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66584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</TotalTime>
  <Words>334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нормальный0_о!? нормальный0_о!?</dc:creator>
  <cp:lastModifiedBy>ZhRibSP</cp:lastModifiedBy>
  <cp:revision>6</cp:revision>
  <dcterms:created xsi:type="dcterms:W3CDTF">2020-06-01T20:35:40Z</dcterms:created>
  <dcterms:modified xsi:type="dcterms:W3CDTF">2020-12-03T07:55:03Z</dcterms:modified>
</cp:coreProperties>
</file>