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harts/chart18.xml" ContentType="application/vnd.openxmlformats-officedocument.drawingml.char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ags/tag1.xml" ContentType="application/vnd.openxmlformats-officedocument.presentationml.tags+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4" r:id="rId3"/>
    <p:sldId id="257" r:id="rId4"/>
    <p:sldId id="451" r:id="rId5"/>
    <p:sldId id="335" r:id="rId6"/>
    <p:sldId id="338" r:id="rId7"/>
    <p:sldId id="319" r:id="rId8"/>
    <p:sldId id="419" r:id="rId9"/>
    <p:sldId id="466" r:id="rId10"/>
    <p:sldId id="467" r:id="rId11"/>
    <p:sldId id="468" r:id="rId12"/>
    <p:sldId id="281" r:id="rId13"/>
    <p:sldId id="427" r:id="rId14"/>
    <p:sldId id="446" r:id="rId15"/>
    <p:sldId id="445" r:id="rId16"/>
    <p:sldId id="453" r:id="rId17"/>
    <p:sldId id="454" r:id="rId18"/>
    <p:sldId id="372" r:id="rId19"/>
    <p:sldId id="434" r:id="rId20"/>
    <p:sldId id="435" r:id="rId21"/>
    <p:sldId id="438" r:id="rId22"/>
    <p:sldId id="442" r:id="rId23"/>
    <p:sldId id="441" r:id="rId24"/>
    <p:sldId id="351" r:id="rId25"/>
    <p:sldId id="436" r:id="rId26"/>
    <p:sldId id="437" r:id="rId27"/>
    <p:sldId id="354" r:id="rId28"/>
    <p:sldId id="439" r:id="rId29"/>
    <p:sldId id="440" r:id="rId30"/>
    <p:sldId id="357" r:id="rId31"/>
    <p:sldId id="367" r:id="rId32"/>
    <p:sldId id="368" r:id="rId33"/>
    <p:sldId id="370" r:id="rId34"/>
    <p:sldId id="358" r:id="rId35"/>
    <p:sldId id="443" r:id="rId36"/>
    <p:sldId id="444" r:id="rId37"/>
    <p:sldId id="418" r:id="rId38"/>
    <p:sldId id="449" r:id="rId39"/>
    <p:sldId id="458" r:id="rId40"/>
    <p:sldId id="460" r:id="rId41"/>
    <p:sldId id="461" r:id="rId42"/>
    <p:sldId id="433" r:id="rId43"/>
    <p:sldId id="455" r:id="rId44"/>
    <p:sldId id="472" r:id="rId45"/>
    <p:sldId id="469" r:id="rId46"/>
    <p:sldId id="470" r:id="rId47"/>
    <p:sldId id="471" r:id="rId48"/>
    <p:sldId id="426" r:id="rId49"/>
  </p:sldIdLst>
  <p:sldSz cx="9144000" cy="6858000" type="screen4x3"/>
  <p:notesSz cx="6858000" cy="9144000"/>
  <p:defaultTextStyle>
    <a:defPPr>
      <a:defRPr lang="fr-FR"/>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CCCC"/>
    <a:srgbClr val="3399FF"/>
    <a:srgbClr val="F8A45E"/>
    <a:srgbClr val="CFE2A8"/>
    <a:srgbClr val="F8F8F8"/>
    <a:srgbClr val="0066FF"/>
    <a:srgbClr val="6DB6FF"/>
  </p:clrMru>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94265" autoAdjust="0"/>
  </p:normalViewPr>
  <p:slideViewPr>
    <p:cSldViewPr>
      <p:cViewPr varScale="1">
        <p:scale>
          <a:sx n="110" d="100"/>
          <a:sy n="110"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floor>
      <c:spPr>
        <a:noFill/>
        <a:ln w="25400">
          <a:noFill/>
        </a:ln>
      </c:spPr>
    </c:floor>
    <c:sideWall>
      <c:spPr>
        <a:noFill/>
        <a:ln w="25400">
          <a:noFill/>
        </a:ln>
      </c:spPr>
    </c:sideWall>
    <c:backWall>
      <c:spPr>
        <a:noFill/>
        <a:ln w="25400">
          <a:noFill/>
        </a:ln>
      </c:spPr>
    </c:backWall>
    <c:plotArea>
      <c:layout>
        <c:manualLayout>
          <c:layoutTarget val="inner"/>
          <c:xMode val="edge"/>
          <c:yMode val="edge"/>
          <c:x val="8.1941947978152227E-2"/>
          <c:y val="2.7933197421041351E-2"/>
          <c:w val="0.60006542221856274"/>
          <c:h val="0.89465019665815404"/>
        </c:manualLayout>
      </c:layout>
      <c:bar3DChart>
        <c:barDir val="col"/>
        <c:grouping val="clustered"/>
        <c:ser>
          <c:idx val="0"/>
          <c:order val="0"/>
          <c:tx>
            <c:strRef>
              <c:f>Лист1!$B$1</c:f>
              <c:strCache>
                <c:ptCount val="1"/>
                <c:pt idx="0">
                  <c:v>Доходы</c:v>
                </c:pt>
              </c:strCache>
            </c:strRef>
          </c:tx>
          <c:spPr>
            <a:solidFill>
              <a:srgbClr val="00B050"/>
            </a:solidFill>
          </c:spPr>
          <c:dLbls>
            <c:dLbl>
              <c:idx val="0"/>
              <c:layout>
                <c:manualLayout>
                  <c:x val="-8.5333328555264737E-3"/>
                  <c:y val="-6.5843627088655989E-3"/>
                </c:manualLayout>
              </c:layout>
              <c:showVal val="1"/>
            </c:dLbl>
            <c:dLbl>
              <c:idx val="1"/>
              <c:layout>
                <c:manualLayout>
                  <c:x val="-4.2666664277632108E-3"/>
                  <c:y val="-4.3895751392437352E-3"/>
                </c:manualLayout>
              </c:layout>
              <c:showVal val="1"/>
            </c:dLbl>
            <c:dLbl>
              <c:idx val="2"/>
              <c:layout>
                <c:manualLayout>
                  <c:x val="-3.4748878039729636E-3"/>
                  <c:y val="3.678099559588957E-3"/>
                </c:manualLayout>
              </c:layout>
              <c:tx>
                <c:rich>
                  <a:bodyPr/>
                  <a:lstStyle/>
                  <a:p>
                    <a:pPr>
                      <a:defRPr sz="1753" b="0" i="0" u="none" strike="noStrike" baseline="0">
                        <a:solidFill>
                          <a:srgbClr val="000000"/>
                        </a:solidFill>
                        <a:latin typeface="Calibri"/>
                        <a:ea typeface="Calibri"/>
                        <a:cs typeface="Calibri"/>
                      </a:defRPr>
                    </a:pPr>
                    <a:r>
                      <a:rPr lang="ru-RU" dirty="0" smtClean="0"/>
                      <a:t>2264,4</a:t>
                    </a:r>
                    <a:endParaRPr lang="ru-RU" dirty="0"/>
                  </a:p>
                </c:rich>
              </c:tx>
              <c:spPr/>
            </c:dLbl>
            <c:txPr>
              <a:bodyPr/>
              <a:lstStyle/>
              <a:p>
                <a:pPr>
                  <a:defRPr sz="1754" b="0" i="0" u="none" strike="noStrike" baseline="0">
                    <a:solidFill>
                      <a:srgbClr val="000000"/>
                    </a:solidFill>
                    <a:latin typeface="Calibri"/>
                    <a:ea typeface="Calibri"/>
                    <a:cs typeface="Calibri"/>
                  </a:defRPr>
                </a:pPr>
                <a:endParaRPr lang="ru-RU"/>
              </a:p>
            </c:txPr>
            <c:showVal val="1"/>
          </c:dLbls>
          <c:cat>
            <c:strRef>
              <c:f>Лист1!$A$2:$A$4</c:f>
              <c:strCache>
                <c:ptCount val="3"/>
                <c:pt idx="0">
                  <c:v>2020 год</c:v>
                </c:pt>
                <c:pt idx="1">
                  <c:v>2021 год</c:v>
                </c:pt>
                <c:pt idx="2">
                  <c:v>2022 год</c:v>
                </c:pt>
              </c:strCache>
            </c:strRef>
          </c:cat>
          <c:val>
            <c:numRef>
              <c:f>Лист1!$B$2:$B$4</c:f>
              <c:numCache>
                <c:formatCode>General</c:formatCode>
                <c:ptCount val="3"/>
                <c:pt idx="0">
                  <c:v>1905.9</c:v>
                </c:pt>
                <c:pt idx="1">
                  <c:v>1878.1</c:v>
                </c:pt>
                <c:pt idx="2">
                  <c:v>2264.4</c:v>
                </c:pt>
              </c:numCache>
            </c:numRef>
          </c:val>
        </c:ser>
        <c:ser>
          <c:idx val="1"/>
          <c:order val="1"/>
          <c:tx>
            <c:strRef>
              <c:f>Лист1!$C$1</c:f>
              <c:strCache>
                <c:ptCount val="1"/>
                <c:pt idx="0">
                  <c:v>Налоговые и неналоговые</c:v>
                </c:pt>
              </c:strCache>
            </c:strRef>
          </c:tx>
          <c:spPr>
            <a:solidFill>
              <a:srgbClr val="FFC000"/>
            </a:solidFill>
          </c:spPr>
          <c:dLbls>
            <c:dLbl>
              <c:idx val="0"/>
              <c:layout>
                <c:manualLayout>
                  <c:x val="3.1387098854965621E-2"/>
                  <c:y val="-1.2345075216406922E-2"/>
                </c:manualLayout>
              </c:layout>
              <c:showVal val="1"/>
            </c:dLbl>
            <c:dLbl>
              <c:idx val="1"/>
              <c:layout>
                <c:manualLayout>
                  <c:x val="3.5735627045424379E-2"/>
                  <c:y val="-5.6430235047923646E-3"/>
                </c:manualLayout>
              </c:layout>
              <c:showVal val="1"/>
            </c:dLbl>
            <c:dLbl>
              <c:idx val="2"/>
              <c:layout>
                <c:manualLayout>
                  <c:x val="3.8547259433924258E-2"/>
                  <c:y val="-3.3697766000043887E-3"/>
                </c:manualLayout>
              </c:layout>
              <c:tx>
                <c:rich>
                  <a:bodyPr/>
                  <a:lstStyle/>
                  <a:p>
                    <a:pPr>
                      <a:defRPr sz="1753" b="0" i="0" u="none" strike="noStrike" baseline="0">
                        <a:solidFill>
                          <a:srgbClr val="000000"/>
                        </a:solidFill>
                        <a:latin typeface="Calibri"/>
                        <a:ea typeface="Calibri"/>
                        <a:cs typeface="Calibri"/>
                      </a:defRPr>
                    </a:pPr>
                    <a:r>
                      <a:rPr lang="ru-RU" dirty="0" smtClean="0"/>
                      <a:t>526,2</a:t>
                    </a:r>
                    <a:endParaRPr lang="ru-RU" dirty="0"/>
                  </a:p>
                </c:rich>
              </c:tx>
              <c:spPr/>
            </c:dLbl>
            <c:txPr>
              <a:bodyPr/>
              <a:lstStyle/>
              <a:p>
                <a:pPr>
                  <a:defRPr sz="1754" b="0" i="0" u="none" strike="noStrike" baseline="0">
                    <a:solidFill>
                      <a:srgbClr val="000000"/>
                    </a:solidFill>
                    <a:latin typeface="Calibri"/>
                    <a:ea typeface="Calibri"/>
                    <a:cs typeface="Calibri"/>
                  </a:defRPr>
                </a:pPr>
                <a:endParaRPr lang="ru-RU"/>
              </a:p>
            </c:txPr>
            <c:showVal val="1"/>
          </c:dLbls>
          <c:cat>
            <c:strRef>
              <c:f>Лист1!$A$2:$A$4</c:f>
              <c:strCache>
                <c:ptCount val="3"/>
                <c:pt idx="0">
                  <c:v>2020 год</c:v>
                </c:pt>
                <c:pt idx="1">
                  <c:v>2021 год</c:v>
                </c:pt>
                <c:pt idx="2">
                  <c:v>2022 год</c:v>
                </c:pt>
              </c:strCache>
            </c:strRef>
          </c:cat>
          <c:val>
            <c:numRef>
              <c:f>Лист1!$C$2:$C$4</c:f>
              <c:numCache>
                <c:formatCode>General</c:formatCode>
                <c:ptCount val="3"/>
                <c:pt idx="0">
                  <c:v>390.7</c:v>
                </c:pt>
                <c:pt idx="1">
                  <c:v>494.3</c:v>
                </c:pt>
                <c:pt idx="2">
                  <c:v>526.20000000000005</c:v>
                </c:pt>
              </c:numCache>
            </c:numRef>
          </c:val>
        </c:ser>
        <c:ser>
          <c:idx val="2"/>
          <c:order val="2"/>
          <c:tx>
            <c:strRef>
              <c:f>Лист1!$D$1</c:f>
              <c:strCache>
                <c:ptCount val="1"/>
                <c:pt idx="0">
                  <c:v>Безвозмездные поступления</c:v>
                </c:pt>
              </c:strCache>
            </c:strRef>
          </c:tx>
          <c:spPr>
            <a:solidFill>
              <a:srgbClr val="FFFFCC"/>
            </a:solidFill>
          </c:spPr>
          <c:dLbls>
            <c:dLbl>
              <c:idx val="0"/>
              <c:layout>
                <c:manualLayout>
                  <c:x val="5.6888885703509466E-3"/>
                  <c:y val="-1.0973937848109341E-2"/>
                </c:manualLayout>
              </c:layout>
              <c:showVal val="1"/>
            </c:dLbl>
            <c:dLbl>
              <c:idx val="1"/>
              <c:layout>
                <c:manualLayout>
                  <c:x val="1.1377777140701902E-2"/>
                  <c:y val="2.1947875696218715E-3"/>
                </c:manualLayout>
              </c:layout>
              <c:showVal val="1"/>
            </c:dLbl>
            <c:dLbl>
              <c:idx val="2"/>
              <c:layout>
                <c:manualLayout>
                  <c:x val="7.1111107129386841E-3"/>
                  <c:y val="-8.7791502784874825E-3"/>
                </c:manualLayout>
              </c:layout>
              <c:tx>
                <c:rich>
                  <a:bodyPr/>
                  <a:lstStyle/>
                  <a:p>
                    <a:pPr>
                      <a:defRPr sz="1753" b="0" i="0" u="none" strike="noStrike" baseline="0">
                        <a:solidFill>
                          <a:srgbClr val="000000"/>
                        </a:solidFill>
                        <a:latin typeface="Calibri"/>
                        <a:ea typeface="Calibri"/>
                        <a:cs typeface="Calibri"/>
                      </a:defRPr>
                    </a:pPr>
                    <a:r>
                      <a:rPr lang="ru-RU" dirty="0" smtClean="0"/>
                      <a:t>1738,2</a:t>
                    </a:r>
                    <a:endParaRPr lang="ru-RU" dirty="0"/>
                  </a:p>
                </c:rich>
              </c:tx>
              <c:spPr/>
            </c:dLbl>
            <c:txPr>
              <a:bodyPr/>
              <a:lstStyle/>
              <a:p>
                <a:pPr>
                  <a:defRPr sz="1754" b="0" i="0" u="none" strike="noStrike" baseline="0">
                    <a:solidFill>
                      <a:srgbClr val="000000"/>
                    </a:solidFill>
                    <a:latin typeface="Calibri"/>
                    <a:ea typeface="Calibri"/>
                    <a:cs typeface="Calibri"/>
                  </a:defRPr>
                </a:pPr>
                <a:endParaRPr lang="ru-RU"/>
              </a:p>
            </c:txPr>
            <c:showVal val="1"/>
          </c:dLbls>
          <c:cat>
            <c:strRef>
              <c:f>Лист1!$A$2:$A$4</c:f>
              <c:strCache>
                <c:ptCount val="3"/>
                <c:pt idx="0">
                  <c:v>2020 год</c:v>
                </c:pt>
                <c:pt idx="1">
                  <c:v>2021 год</c:v>
                </c:pt>
                <c:pt idx="2">
                  <c:v>2022 год</c:v>
                </c:pt>
              </c:strCache>
            </c:strRef>
          </c:cat>
          <c:val>
            <c:numRef>
              <c:f>Лист1!$D$2:$D$4</c:f>
              <c:numCache>
                <c:formatCode>#,##0.00</c:formatCode>
                <c:ptCount val="3"/>
                <c:pt idx="0">
                  <c:v>1515.2</c:v>
                </c:pt>
                <c:pt idx="1">
                  <c:v>1383.8</c:v>
                </c:pt>
                <c:pt idx="2">
                  <c:v>1738.2</c:v>
                </c:pt>
              </c:numCache>
            </c:numRef>
          </c:val>
        </c:ser>
        <c:ser>
          <c:idx val="3"/>
          <c:order val="3"/>
          <c:tx>
            <c:strRef>
              <c:f>Лист1!$E$1</c:f>
              <c:strCache>
                <c:ptCount val="1"/>
                <c:pt idx="0">
                  <c:v>Расходы</c:v>
                </c:pt>
              </c:strCache>
            </c:strRef>
          </c:tx>
          <c:spPr>
            <a:solidFill>
              <a:srgbClr val="FF99CC"/>
            </a:solidFill>
          </c:spPr>
          <c:dLbls>
            <c:dLbl>
              <c:idx val="0"/>
              <c:layout>
                <c:manualLayout>
                  <c:x val="1.8943675854951183E-2"/>
                  <c:y val="0.15897136177673907"/>
                </c:manualLayout>
              </c:layout>
              <c:tx>
                <c:rich>
                  <a:bodyPr/>
                  <a:lstStyle/>
                  <a:p>
                    <a:pPr>
                      <a:defRPr sz="1753" b="0" i="0" u="none" strike="noStrike" baseline="0">
                        <a:solidFill>
                          <a:srgbClr val="000000"/>
                        </a:solidFill>
                        <a:latin typeface="Calibri"/>
                        <a:ea typeface="Calibri"/>
                        <a:cs typeface="Calibri"/>
                      </a:defRPr>
                    </a:pPr>
                    <a:r>
                      <a:rPr lang="ru-RU" dirty="0" smtClean="0"/>
                      <a:t>1842,3</a:t>
                    </a:r>
                    <a:endParaRPr lang="ru-RU" dirty="0"/>
                  </a:p>
                </c:rich>
              </c:tx>
              <c:spPr/>
            </c:dLbl>
            <c:dLbl>
              <c:idx val="1"/>
              <c:layout>
                <c:manualLayout>
                  <c:x val="1.5644358888128686E-2"/>
                  <c:y val="0.23960128303658126"/>
                </c:manualLayout>
              </c:layout>
              <c:showVal val="1"/>
            </c:dLbl>
            <c:dLbl>
              <c:idx val="2"/>
              <c:layout>
                <c:manualLayout>
                  <c:x val="7.3718518518518544E-2"/>
                  <c:y val="3.2660980055714009E-2"/>
                </c:manualLayout>
              </c:layout>
              <c:tx>
                <c:rich>
                  <a:bodyPr/>
                  <a:lstStyle/>
                  <a:p>
                    <a:pPr>
                      <a:defRPr sz="1753" b="0" i="0" u="none" strike="noStrike" baseline="0">
                        <a:solidFill>
                          <a:srgbClr val="000000"/>
                        </a:solidFill>
                        <a:latin typeface="Calibri"/>
                        <a:ea typeface="Calibri"/>
                        <a:cs typeface="Calibri"/>
                      </a:defRPr>
                    </a:pPr>
                    <a:r>
                      <a:rPr lang="ru-RU" dirty="0" smtClean="0"/>
                      <a:t>2330,7</a:t>
                    </a:r>
                    <a:endParaRPr lang="ru-RU" dirty="0"/>
                  </a:p>
                </c:rich>
              </c:tx>
              <c:spPr/>
            </c:dLbl>
            <c:txPr>
              <a:bodyPr/>
              <a:lstStyle/>
              <a:p>
                <a:pPr>
                  <a:defRPr sz="1754" b="0" i="0" u="none" strike="noStrike" baseline="0">
                    <a:solidFill>
                      <a:srgbClr val="000000"/>
                    </a:solidFill>
                    <a:latin typeface="Calibri"/>
                    <a:ea typeface="Calibri"/>
                    <a:cs typeface="Calibri"/>
                  </a:defRPr>
                </a:pPr>
                <a:endParaRPr lang="ru-RU"/>
              </a:p>
            </c:txPr>
            <c:showVal val="1"/>
          </c:dLbls>
          <c:cat>
            <c:strRef>
              <c:f>Лист1!$A$2:$A$4</c:f>
              <c:strCache>
                <c:ptCount val="3"/>
                <c:pt idx="0">
                  <c:v>2020 год</c:v>
                </c:pt>
                <c:pt idx="1">
                  <c:v>2021 год</c:v>
                </c:pt>
                <c:pt idx="2">
                  <c:v>2022 год</c:v>
                </c:pt>
              </c:strCache>
            </c:strRef>
          </c:cat>
          <c:val>
            <c:numRef>
              <c:f>Лист1!$E$2:$E$4</c:f>
              <c:numCache>
                <c:formatCode>General</c:formatCode>
                <c:ptCount val="3"/>
                <c:pt idx="0">
                  <c:v>1842.3</c:v>
                </c:pt>
                <c:pt idx="1">
                  <c:v>1837</c:v>
                </c:pt>
                <c:pt idx="2">
                  <c:v>2330.6999999999998</c:v>
                </c:pt>
              </c:numCache>
            </c:numRef>
          </c:val>
        </c:ser>
        <c:ser>
          <c:idx val="4"/>
          <c:order val="4"/>
          <c:tx>
            <c:strRef>
              <c:f>Лист1!$F$1</c:f>
              <c:strCache>
                <c:ptCount val="1"/>
                <c:pt idx="0">
                  <c:v>Дефицит (-)/Профицит (+)</c:v>
                </c:pt>
              </c:strCache>
            </c:strRef>
          </c:tx>
          <c:spPr>
            <a:solidFill>
              <a:srgbClr val="7030A0"/>
            </a:solidFill>
          </c:spPr>
          <c:dLbls>
            <c:dLbl>
              <c:idx val="0"/>
              <c:layout>
                <c:manualLayout>
                  <c:x val="1.6051326917468665E-2"/>
                  <c:y val="-6.2630215298437541E-4"/>
                </c:manualLayout>
              </c:layout>
              <c:showVal val="1"/>
            </c:dLbl>
            <c:dLbl>
              <c:idx val="1"/>
              <c:layout>
                <c:manualLayout>
                  <c:x val="1.1623250442792683E-2"/>
                  <c:y val="-1.5753908666075529E-2"/>
                </c:manualLayout>
              </c:layout>
              <c:showVal val="1"/>
            </c:dLbl>
            <c:dLbl>
              <c:idx val="2"/>
              <c:layout>
                <c:manualLayout>
                  <c:x val="2.7606600721301642E-2"/>
                  <c:y val="1.948245949092714E-2"/>
                </c:manualLayout>
              </c:layout>
              <c:tx>
                <c:rich>
                  <a:bodyPr/>
                  <a:lstStyle/>
                  <a:p>
                    <a:pPr>
                      <a:defRPr sz="1753" b="0" i="0" u="none" strike="noStrike" baseline="0">
                        <a:solidFill>
                          <a:srgbClr val="000000"/>
                        </a:solidFill>
                        <a:latin typeface="Calibri"/>
                        <a:ea typeface="Calibri"/>
                        <a:cs typeface="Calibri"/>
                      </a:defRPr>
                    </a:pPr>
                    <a:r>
                      <a:rPr lang="ru-RU" dirty="0" smtClean="0"/>
                      <a:t>-66,3</a:t>
                    </a:r>
                    <a:endParaRPr lang="ru-RU" dirty="0"/>
                  </a:p>
                </c:rich>
              </c:tx>
              <c:spPr/>
            </c:dLbl>
            <c:txPr>
              <a:bodyPr/>
              <a:lstStyle/>
              <a:p>
                <a:pPr>
                  <a:defRPr sz="1754" b="0" i="0" u="none" strike="noStrike" baseline="0">
                    <a:solidFill>
                      <a:srgbClr val="000000"/>
                    </a:solidFill>
                    <a:latin typeface="Calibri"/>
                    <a:ea typeface="Calibri"/>
                    <a:cs typeface="Calibri"/>
                  </a:defRPr>
                </a:pPr>
                <a:endParaRPr lang="ru-RU"/>
              </a:p>
            </c:txPr>
            <c:showVal val="1"/>
          </c:dLbls>
          <c:cat>
            <c:strRef>
              <c:f>Лист1!$A$2:$A$4</c:f>
              <c:strCache>
                <c:ptCount val="3"/>
                <c:pt idx="0">
                  <c:v>2020 год</c:v>
                </c:pt>
                <c:pt idx="1">
                  <c:v>2021 год</c:v>
                </c:pt>
                <c:pt idx="2">
                  <c:v>2022 год</c:v>
                </c:pt>
              </c:strCache>
            </c:strRef>
          </c:cat>
          <c:val>
            <c:numRef>
              <c:f>Лист1!$F$2:$F$4</c:f>
              <c:numCache>
                <c:formatCode>General</c:formatCode>
                <c:ptCount val="3"/>
                <c:pt idx="0">
                  <c:v>63.6</c:v>
                </c:pt>
                <c:pt idx="1">
                  <c:v>41.1</c:v>
                </c:pt>
                <c:pt idx="2">
                  <c:v>-66.3</c:v>
                </c:pt>
              </c:numCache>
            </c:numRef>
          </c:val>
        </c:ser>
        <c:dLbls>
          <c:showVal val="1"/>
        </c:dLbls>
        <c:gapWidth val="75"/>
        <c:shape val="box"/>
        <c:axId val="159380224"/>
        <c:axId val="159381760"/>
        <c:axId val="0"/>
      </c:bar3DChart>
      <c:catAx>
        <c:axId val="159380224"/>
        <c:scaling>
          <c:orientation val="minMax"/>
        </c:scaling>
        <c:axPos val="b"/>
        <c:numFmt formatCode="General" sourceLinked="1"/>
        <c:majorTickMark val="none"/>
        <c:tickLblPos val="nextTo"/>
        <c:txPr>
          <a:bodyPr/>
          <a:lstStyle/>
          <a:p>
            <a:pPr>
              <a:defRPr sz="1666" b="1" baseline="0">
                <a:solidFill>
                  <a:schemeClr val="tx2">
                    <a:lumMod val="75000"/>
                  </a:schemeClr>
                </a:solidFill>
                <a:latin typeface="Castellar" pitchFamily="18" charset="0"/>
              </a:defRPr>
            </a:pPr>
            <a:endParaRPr lang="ru-RU"/>
          </a:p>
        </c:txPr>
        <c:crossAx val="159381760"/>
        <c:crosses val="autoZero"/>
        <c:auto val="1"/>
        <c:lblAlgn val="ctr"/>
        <c:lblOffset val="100"/>
      </c:catAx>
      <c:valAx>
        <c:axId val="159381760"/>
        <c:scaling>
          <c:orientation val="minMax"/>
        </c:scaling>
        <c:axPos val="l"/>
        <c:numFmt formatCode="General" sourceLinked="1"/>
        <c:majorTickMark val="none"/>
        <c:tickLblPos val="none"/>
        <c:crossAx val="159380224"/>
        <c:crosses val="autoZero"/>
        <c:crossBetween val="between"/>
      </c:valAx>
      <c:spPr>
        <a:noFill/>
        <a:ln w="25393">
          <a:noFill/>
        </a:ln>
      </c:spPr>
    </c:plotArea>
    <c:legend>
      <c:legendPos val="r"/>
      <c:layout>
        <c:manualLayout>
          <c:xMode val="edge"/>
          <c:yMode val="edge"/>
          <c:x val="0.66696134837450005"/>
          <c:y val="0.21342949469319852"/>
          <c:w val="0.33303865162550034"/>
          <c:h val="0.55912572224443946"/>
        </c:manualLayout>
      </c:layout>
      <c:txPr>
        <a:bodyPr/>
        <a:lstStyle/>
        <a:p>
          <a:pPr>
            <a:defRPr sz="1610" b="0" i="0" u="none" strike="noStrike" baseline="0">
              <a:solidFill>
                <a:srgbClr val="000000"/>
              </a:solidFill>
              <a:latin typeface="Calibri"/>
              <a:ea typeface="Calibri"/>
              <a:cs typeface="Calibri"/>
            </a:defRPr>
          </a:pPr>
          <a:endParaRPr lang="ru-RU"/>
        </a:p>
      </c:txPr>
    </c:legend>
    <c:plotVisOnly val="1"/>
    <c:dispBlanksAs val="gap"/>
  </c:chart>
  <c:txPr>
    <a:bodyPr/>
    <a:lstStyle/>
    <a:p>
      <a:pPr>
        <a:defRPr sz="1754" b="0"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style val="32"/>
  <c:chart>
    <c:autoTitleDeleted val="1"/>
    <c:view3D>
      <c:depthPercent val="100"/>
      <c:perspective val="30"/>
    </c:view3D>
    <c:plotArea>
      <c:layout>
        <c:manualLayout>
          <c:layoutTarget val="inner"/>
          <c:xMode val="edge"/>
          <c:yMode val="edge"/>
          <c:x val="0"/>
          <c:y val="0"/>
          <c:w val="1"/>
          <c:h val="0.84297520661158154"/>
        </c:manualLayout>
      </c:layout>
      <c:bar3DChart>
        <c:barDir val="col"/>
        <c:grouping val="clustered"/>
        <c:ser>
          <c:idx val="0"/>
          <c:order val="0"/>
          <c:tx>
            <c:strRef>
              <c:f>Лист1!$B$1</c:f>
              <c:strCache>
                <c:ptCount val="1"/>
                <c:pt idx="0">
                  <c:v>Расходы бюджета города всего, млн.руб.</c:v>
                </c:pt>
              </c:strCache>
            </c:strRef>
          </c:tx>
          <c:spPr>
            <a:scene3d>
              <a:camera prst="orthographicFront"/>
              <a:lightRig rig="threePt" dir="t">
                <a:rot lat="0" lon="0" rev="1200000"/>
              </a:lightRig>
            </a:scene3d>
            <a:sp3d prstMaterial="metal">
              <a:bevelT w="63500" h="31750"/>
            </a:sp3d>
          </c:spPr>
          <c:dLbls>
            <c:dLbl>
              <c:idx val="0"/>
              <c:layout>
                <c:manualLayout>
                  <c:x val="3.0555555555555551E-2"/>
                  <c:y val="-2.5350833868485918E-2"/>
                </c:manualLayout>
              </c:layout>
              <c:spPr/>
              <c:txPr>
                <a:bodyPr/>
                <a:lstStyle/>
                <a:p>
                  <a:pPr>
                    <a:defRPr/>
                  </a:pPr>
                  <a:endParaRPr lang="ru-RU"/>
                </a:p>
              </c:txPr>
              <c:showVal val="1"/>
            </c:dLbl>
            <c:dLbl>
              <c:idx val="1"/>
              <c:layout>
                <c:manualLayout>
                  <c:x val="3.6111111111111191E-2"/>
                  <c:y val="-2.5350833868485918E-2"/>
                </c:manualLayout>
              </c:layout>
              <c:spPr/>
              <c:txPr>
                <a:bodyPr/>
                <a:lstStyle/>
                <a:p>
                  <a:pPr>
                    <a:defRPr/>
                  </a:pPr>
                  <a:endParaRPr lang="ru-RU"/>
                </a:p>
              </c:txPr>
              <c:showVal val="1"/>
            </c:dLbl>
            <c:dLbl>
              <c:idx val="2"/>
              <c:layout>
                <c:manualLayout>
                  <c:x val="1.3888888888888935E-2"/>
                  <c:y val="-1.4486190781991952E-2"/>
                </c:manualLayout>
              </c:layout>
              <c:spPr/>
              <c:txPr>
                <a:bodyPr/>
                <a:lstStyle/>
                <a:p>
                  <a:pPr>
                    <a:defRPr/>
                  </a:pPr>
                  <a:endParaRPr lang="ru-RU"/>
                </a:p>
              </c:txPr>
              <c:showVal val="1"/>
            </c:dLbl>
            <c:showVal val="1"/>
          </c:dLbls>
          <c:cat>
            <c:strRef>
              <c:f>Лист1!$A$2:$A$4</c:f>
              <c:strCache>
                <c:ptCount val="3"/>
                <c:pt idx="0">
                  <c:v>2020 год</c:v>
                </c:pt>
                <c:pt idx="1">
                  <c:v>2021 год</c:v>
                </c:pt>
                <c:pt idx="2">
                  <c:v>2022 год</c:v>
                </c:pt>
              </c:strCache>
            </c:strRef>
          </c:cat>
          <c:val>
            <c:numRef>
              <c:f>Лист1!$B$2:$B$4</c:f>
              <c:numCache>
                <c:formatCode>0.00</c:formatCode>
                <c:ptCount val="3"/>
                <c:pt idx="0">
                  <c:v>107.84</c:v>
                </c:pt>
                <c:pt idx="1">
                  <c:v>120.48</c:v>
                </c:pt>
                <c:pt idx="2">
                  <c:v>140.47</c:v>
                </c:pt>
              </c:numCache>
            </c:numRef>
          </c:val>
          <c:shape val="cylinder"/>
        </c:ser>
        <c:dLbls>
          <c:showVal val="1"/>
        </c:dLbls>
        <c:gapWidth val="100"/>
        <c:shape val="box"/>
        <c:axId val="174193280"/>
        <c:axId val="174195456"/>
        <c:axId val="0"/>
      </c:bar3DChart>
      <c:catAx>
        <c:axId val="174193280"/>
        <c:scaling>
          <c:orientation val="minMax"/>
        </c:scaling>
        <c:axPos val="b"/>
        <c:numFmt formatCode="General" sourceLinked="1"/>
        <c:majorTickMark val="cross"/>
        <c:tickLblPos val="nextTo"/>
        <c:txPr>
          <a:bodyPr rot="0" vert="horz"/>
          <a:lstStyle/>
          <a:p>
            <a:pPr>
              <a:defRPr/>
            </a:pPr>
            <a:endParaRPr lang="ru-RU"/>
          </a:p>
        </c:txPr>
        <c:crossAx val="174195456"/>
        <c:crosses val="autoZero"/>
        <c:lblAlgn val="ctr"/>
        <c:lblOffset val="100"/>
        <c:tickLblSkip val="1"/>
        <c:tickMarkSkip val="1"/>
      </c:catAx>
      <c:valAx>
        <c:axId val="174195456"/>
        <c:scaling>
          <c:orientation val="minMax"/>
          <c:max val="110"/>
          <c:min val="80"/>
        </c:scaling>
        <c:delete val="1"/>
        <c:axPos val="l"/>
        <c:numFmt formatCode="0.00" sourceLinked="1"/>
        <c:tickLblPos val="none"/>
        <c:crossAx val="174193280"/>
        <c:crosses val="autoZero"/>
        <c:crossBetween val="between"/>
        <c:majorUnit val="20"/>
      </c:valAx>
      <c:spPr>
        <a:noFill/>
        <a:ln w="25412">
          <a:noFill/>
        </a:ln>
      </c:spPr>
    </c:plotArea>
    <c:plotVisOnly val="1"/>
    <c:dispBlanksAs val="gap"/>
  </c:chart>
  <c:txPr>
    <a:bodyPr/>
    <a:lstStyle/>
    <a:p>
      <a:pPr>
        <a:defRPr sz="1799"/>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style val="32"/>
  <c:chart>
    <c:autoTitleDeleted val="1"/>
    <c:view3D>
      <c:depthPercent val="100"/>
      <c:perspective val="30"/>
    </c:view3D>
    <c:plotArea>
      <c:layout>
        <c:manualLayout>
          <c:layoutTarget val="inner"/>
          <c:xMode val="edge"/>
          <c:yMode val="edge"/>
          <c:x val="0"/>
          <c:y val="2.0676691729323446E-2"/>
          <c:w val="0.96852646638054363"/>
          <c:h val="0.84210526315789691"/>
        </c:manualLayout>
      </c:layout>
      <c:bar3DChart>
        <c:barDir val="col"/>
        <c:grouping val="clustered"/>
        <c:ser>
          <c:idx val="0"/>
          <c:order val="0"/>
          <c:tx>
            <c:strRef>
              <c:f>Лист1!$B$1</c:f>
              <c:strCache>
                <c:ptCount val="1"/>
                <c:pt idx="0">
                  <c:v>Расходы бюджета города всего, млн.руб.</c:v>
                </c:pt>
              </c:strCache>
            </c:strRef>
          </c:tx>
          <c:dPt>
            <c:idx val="0"/>
            <c:spPr>
              <a:effectLst>
                <a:outerShdw blurRad="825500" dist="23000" dir="5400000" sx="56000" sy="56000" rotWithShape="0">
                  <a:srgbClr val="000000">
                    <a:alpha val="35000"/>
                  </a:srgbClr>
                </a:outerShdw>
              </a:effectLst>
              <a:scene3d>
                <a:camera prst="orthographicFront"/>
                <a:lightRig rig="threePt" dir="t">
                  <a:rot lat="0" lon="0" rev="1200000"/>
                </a:lightRig>
              </a:scene3d>
              <a:sp3d prstMaterial="metal">
                <a:bevelT w="63500" h="19050"/>
              </a:sp3d>
            </c:spPr>
          </c:dPt>
          <c:dLbls>
            <c:dLbl>
              <c:idx val="0"/>
              <c:layout>
                <c:manualLayout>
                  <c:x val="1.4035087719298267E-2"/>
                  <c:y val="-2.7449968924201089E-2"/>
                </c:manualLayout>
              </c:layout>
              <c:showVal val="1"/>
            </c:dLbl>
            <c:dLbl>
              <c:idx val="1"/>
              <c:layout>
                <c:manualLayout>
                  <c:x val="3.274853801169595E-2"/>
                  <c:y val="-2.4399545438389715E-2"/>
                </c:manualLayout>
              </c:layout>
              <c:showVal val="1"/>
            </c:dLbl>
            <c:dLbl>
              <c:idx val="2"/>
              <c:layout>
                <c:manualLayout>
                  <c:x val="1.8713450292397807E-2"/>
                  <c:y val="-3.0499431797987139E-2"/>
                </c:manualLayout>
              </c:layout>
              <c:showVal val="1"/>
            </c:dLbl>
            <c:txPr>
              <a:bodyPr/>
              <a:lstStyle/>
              <a:p>
                <a:pPr>
                  <a:defRPr b="1">
                    <a:latin typeface="Times New Roman" pitchFamily="18" charset="0"/>
                    <a:cs typeface="Times New Roman" pitchFamily="18" charset="0"/>
                  </a:defRPr>
                </a:pPr>
                <a:endParaRPr lang="ru-RU"/>
              </a:p>
            </c:txPr>
            <c:showVal val="1"/>
          </c:dLbls>
          <c:cat>
            <c:strRef>
              <c:f>Лист1!$A$2:$A$4</c:f>
              <c:strCache>
                <c:ptCount val="3"/>
                <c:pt idx="0">
                  <c:v>2020 год</c:v>
                </c:pt>
                <c:pt idx="1">
                  <c:v>2021 год</c:v>
                </c:pt>
                <c:pt idx="2">
                  <c:v>2022 год</c:v>
                </c:pt>
              </c:strCache>
            </c:strRef>
          </c:cat>
          <c:val>
            <c:numRef>
              <c:f>Лист1!$B$2:$B$4</c:f>
              <c:numCache>
                <c:formatCode>0.00</c:formatCode>
                <c:ptCount val="3"/>
                <c:pt idx="0">
                  <c:v>139.5</c:v>
                </c:pt>
                <c:pt idx="1">
                  <c:v>147.73999999999998</c:v>
                </c:pt>
                <c:pt idx="2">
                  <c:v>335.56</c:v>
                </c:pt>
              </c:numCache>
            </c:numRef>
          </c:val>
        </c:ser>
        <c:dLbls>
          <c:showVal val="1"/>
        </c:dLbls>
        <c:gapWidth val="100"/>
        <c:shape val="cylinder"/>
        <c:axId val="173827200"/>
        <c:axId val="173828736"/>
        <c:axId val="0"/>
      </c:bar3DChart>
      <c:catAx>
        <c:axId val="173827200"/>
        <c:scaling>
          <c:orientation val="minMax"/>
        </c:scaling>
        <c:axPos val="b"/>
        <c:numFmt formatCode="General" sourceLinked="1"/>
        <c:majorTickMark val="cross"/>
        <c:tickLblPos val="nextTo"/>
        <c:txPr>
          <a:bodyPr rot="0" vert="horz"/>
          <a:lstStyle/>
          <a:p>
            <a:pPr>
              <a:defRPr b="1">
                <a:latin typeface="Times New Roman" pitchFamily="18" charset="0"/>
                <a:cs typeface="Times New Roman" pitchFamily="18" charset="0"/>
              </a:defRPr>
            </a:pPr>
            <a:endParaRPr lang="ru-RU"/>
          </a:p>
        </c:txPr>
        <c:crossAx val="173828736"/>
        <c:crosses val="autoZero"/>
        <c:lblAlgn val="ctr"/>
        <c:lblOffset val="100"/>
        <c:tickLblSkip val="1"/>
        <c:tickMarkSkip val="1"/>
      </c:catAx>
      <c:valAx>
        <c:axId val="173828736"/>
        <c:scaling>
          <c:orientation val="minMax"/>
          <c:max val="142"/>
          <c:min val="120"/>
        </c:scaling>
        <c:delete val="1"/>
        <c:axPos val="l"/>
        <c:numFmt formatCode="0.00" sourceLinked="1"/>
        <c:tickLblPos val="none"/>
        <c:crossAx val="173827200"/>
        <c:crosses val="autoZero"/>
        <c:crossBetween val="between"/>
        <c:majorUnit val="20"/>
      </c:valAx>
      <c:spPr>
        <a:noFill/>
        <a:ln w="25379">
          <a:noFill/>
        </a:ln>
      </c:spPr>
    </c:plotArea>
    <c:plotVisOnly val="1"/>
    <c:dispBlanksAs val="gap"/>
  </c:chart>
  <c:txPr>
    <a:bodyPr/>
    <a:lstStyle/>
    <a:p>
      <a:pPr>
        <a:defRPr sz="1799"/>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32"/>
  <c:chart>
    <c:autoTitleDeleted val="1"/>
    <c:view3D>
      <c:depthPercent val="100"/>
      <c:perspective val="30"/>
    </c:view3D>
    <c:plotArea>
      <c:layout>
        <c:manualLayout>
          <c:layoutTarget val="inner"/>
          <c:xMode val="edge"/>
          <c:yMode val="edge"/>
          <c:x val="1.7350157728706624E-2"/>
          <c:y val="2.2727272727272988E-2"/>
          <c:w val="0.96845425867508383"/>
          <c:h val="0.84297520661158021"/>
        </c:manualLayout>
      </c:layout>
      <c:bar3DChart>
        <c:barDir val="col"/>
        <c:grouping val="clustered"/>
        <c:ser>
          <c:idx val="0"/>
          <c:order val="0"/>
          <c:tx>
            <c:strRef>
              <c:f>Лист1!$B$1</c:f>
              <c:strCache>
                <c:ptCount val="1"/>
                <c:pt idx="0">
                  <c:v>Расходы бюджета города всего, млн.руб.</c:v>
                </c:pt>
              </c:strCache>
            </c:strRef>
          </c:tx>
          <c:dLbls>
            <c:dLbl>
              <c:idx val="0"/>
              <c:layout>
                <c:manualLayout>
                  <c:x val="4.1343669250646135E-2"/>
                  <c:y val="-1.3477088948787106E-2"/>
                </c:manualLayout>
              </c:layout>
              <c:spPr/>
              <c:txPr>
                <a:bodyPr/>
                <a:lstStyle/>
                <a:p>
                  <a:pPr>
                    <a:defRPr/>
                  </a:pPr>
                  <a:endParaRPr lang="ru-RU"/>
                </a:p>
              </c:txPr>
              <c:showVal val="1"/>
            </c:dLbl>
            <c:dLbl>
              <c:idx val="1"/>
              <c:layout>
                <c:manualLayout>
                  <c:x val="4.1343669250646135E-2"/>
                  <c:y val="-2.6954177897574219E-2"/>
                </c:manualLayout>
              </c:layout>
              <c:spPr/>
              <c:txPr>
                <a:bodyPr/>
                <a:lstStyle/>
                <a:p>
                  <a:pPr>
                    <a:defRPr/>
                  </a:pPr>
                  <a:endParaRPr lang="ru-RU"/>
                </a:p>
              </c:txPr>
              <c:showVal val="1"/>
            </c:dLbl>
            <c:dLbl>
              <c:idx val="2"/>
              <c:layout>
                <c:manualLayout>
                  <c:x val="3.9276485788113692E-2"/>
                  <c:y val="-2.6954177897574219E-2"/>
                </c:manualLayout>
              </c:layout>
              <c:spPr/>
              <c:txPr>
                <a:bodyPr/>
                <a:lstStyle/>
                <a:p>
                  <a:pPr>
                    <a:defRPr/>
                  </a:pPr>
                  <a:endParaRPr lang="ru-RU"/>
                </a:p>
              </c:txPr>
              <c:showVal val="1"/>
            </c:dLbl>
            <c:showVal val="1"/>
          </c:dLbls>
          <c:cat>
            <c:strRef>
              <c:f>Лист1!$A$2:$A$4</c:f>
              <c:strCache>
                <c:ptCount val="3"/>
                <c:pt idx="0">
                  <c:v>2020 год</c:v>
                </c:pt>
                <c:pt idx="1">
                  <c:v>2021год</c:v>
                </c:pt>
                <c:pt idx="2">
                  <c:v>2022 год</c:v>
                </c:pt>
              </c:strCache>
            </c:strRef>
          </c:cat>
          <c:val>
            <c:numRef>
              <c:f>Лист1!$B$2:$B$4</c:f>
              <c:numCache>
                <c:formatCode>0.00</c:formatCode>
                <c:ptCount val="3"/>
                <c:pt idx="0">
                  <c:v>46.06</c:v>
                </c:pt>
                <c:pt idx="1">
                  <c:v>58.120000000000012</c:v>
                </c:pt>
                <c:pt idx="2">
                  <c:v>67.52</c:v>
                </c:pt>
              </c:numCache>
            </c:numRef>
          </c:val>
        </c:ser>
        <c:dLbls>
          <c:showVal val="1"/>
        </c:dLbls>
        <c:gapWidth val="100"/>
        <c:shape val="cylinder"/>
        <c:axId val="174770432"/>
        <c:axId val="174776320"/>
        <c:axId val="0"/>
      </c:bar3DChart>
      <c:catAx>
        <c:axId val="174770432"/>
        <c:scaling>
          <c:orientation val="minMax"/>
        </c:scaling>
        <c:axPos val="b"/>
        <c:numFmt formatCode="General" sourceLinked="1"/>
        <c:majorTickMark val="cross"/>
        <c:tickLblPos val="nextTo"/>
        <c:txPr>
          <a:bodyPr rot="0" vert="horz"/>
          <a:lstStyle/>
          <a:p>
            <a:pPr>
              <a:defRPr/>
            </a:pPr>
            <a:endParaRPr lang="ru-RU"/>
          </a:p>
        </c:txPr>
        <c:crossAx val="174776320"/>
        <c:crosses val="autoZero"/>
        <c:lblAlgn val="ctr"/>
        <c:lblOffset val="100"/>
        <c:tickLblSkip val="1"/>
        <c:tickMarkSkip val="1"/>
      </c:catAx>
      <c:valAx>
        <c:axId val="174776320"/>
        <c:scaling>
          <c:orientation val="minMax"/>
          <c:min val="0"/>
        </c:scaling>
        <c:delete val="1"/>
        <c:axPos val="l"/>
        <c:numFmt formatCode="0.00" sourceLinked="1"/>
        <c:tickLblPos val="none"/>
        <c:crossAx val="174770432"/>
        <c:crosses val="autoZero"/>
        <c:crossBetween val="between"/>
      </c:valAx>
      <c:spPr>
        <a:noFill/>
        <a:ln w="25393">
          <a:noFill/>
        </a:ln>
      </c:spPr>
    </c:plotArea>
    <c:plotVisOnly val="1"/>
    <c:dispBlanksAs val="gap"/>
  </c:chart>
  <c:txPr>
    <a:bodyPr/>
    <a:lstStyle/>
    <a:p>
      <a:pPr>
        <a:defRPr sz="1799"/>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style val="8"/>
  <c:chart>
    <c:view3D>
      <c:depthPercent val="100"/>
      <c:perspective val="30"/>
    </c:view3D>
    <c:plotArea>
      <c:layout>
        <c:manualLayout>
          <c:layoutTarget val="inner"/>
          <c:xMode val="edge"/>
          <c:yMode val="edge"/>
          <c:x val="4.6200099113484876E-2"/>
          <c:y val="0"/>
          <c:w val="0.94067796610169563"/>
          <c:h val="0.85236768802228358"/>
        </c:manualLayout>
      </c:layout>
      <c:bar3DChart>
        <c:barDir val="col"/>
        <c:grouping val="standard"/>
        <c:ser>
          <c:idx val="0"/>
          <c:order val="0"/>
          <c:dLbls>
            <c:dLbl>
              <c:idx val="0"/>
              <c:layout>
                <c:manualLayout>
                  <c:x val="3.6979608318190992E-2"/>
                  <c:y val="-5.3168946886989261E-2"/>
                </c:manualLayout>
              </c:layout>
              <c:showVal val="1"/>
            </c:dLbl>
            <c:dLbl>
              <c:idx val="1"/>
              <c:layout>
                <c:manualLayout>
                  <c:x val="4.1001560119670356E-2"/>
                  <c:y val="-6.0071759122160867E-2"/>
                </c:manualLayout>
              </c:layout>
              <c:showVal val="1"/>
            </c:dLbl>
            <c:dLbl>
              <c:idx val="2"/>
              <c:layout>
                <c:manualLayout>
                  <c:x val="2.6429675311565096E-2"/>
                  <c:y val="-5.6696214110385078E-2"/>
                </c:manualLayout>
              </c:layout>
              <c:showVal val="1"/>
            </c:dLbl>
            <c:dLbl>
              <c:idx val="3"/>
              <c:layout>
                <c:manualLayout>
                  <c:x val="-5.5500341508047987E-2"/>
                  <c:y val="0.10255609847188144"/>
                </c:manualLayout>
              </c:layout>
              <c:showVal val="1"/>
            </c:dLbl>
            <c:dLbl>
              <c:idx val="4"/>
              <c:layout>
                <c:manualLayout>
                  <c:x val="-1.9525368248772747E-2"/>
                  <c:y val="-0.11135258784351561"/>
                </c:manualLayout>
              </c:layout>
              <c:showVal val="1"/>
            </c:dLbl>
            <c:txPr>
              <a:bodyPr/>
              <a:lstStyle/>
              <a:p>
                <a:pPr>
                  <a:defRPr b="1">
                    <a:latin typeface="Times New Roman" pitchFamily="18" charset="0"/>
                    <a:cs typeface="Times New Roman" pitchFamily="18" charset="0"/>
                  </a:defRPr>
                </a:pPr>
                <a:endParaRPr lang="ru-RU"/>
              </a:p>
            </c:txPr>
            <c:showVal val="1"/>
          </c:dLbls>
          <c:cat>
            <c:strRef>
              <c:f>Лист1!$A$2:$A$4</c:f>
              <c:strCache>
                <c:ptCount val="3"/>
                <c:pt idx="0">
                  <c:v>2020 год</c:v>
                </c:pt>
                <c:pt idx="1">
                  <c:v>2021 год</c:v>
                </c:pt>
                <c:pt idx="2">
                  <c:v>2022 год</c:v>
                </c:pt>
              </c:strCache>
            </c:strRef>
          </c:cat>
          <c:val>
            <c:numRef>
              <c:f>Лист1!$C$2:$C$4</c:f>
              <c:numCache>
                <c:formatCode>#,##0.0</c:formatCode>
                <c:ptCount val="3"/>
                <c:pt idx="0">
                  <c:v>0.8740417457305506</c:v>
                </c:pt>
                <c:pt idx="1">
                  <c:v>1.102865275142314</c:v>
                </c:pt>
                <c:pt idx="2">
                  <c:v>1.3450996015936254</c:v>
                </c:pt>
              </c:numCache>
            </c:numRef>
          </c:val>
        </c:ser>
        <c:dLbls>
          <c:showVal val="1"/>
        </c:dLbls>
        <c:shape val="cylinder"/>
        <c:axId val="174822144"/>
        <c:axId val="174823680"/>
        <c:axId val="173461952"/>
      </c:bar3DChart>
      <c:catAx>
        <c:axId val="174822144"/>
        <c:scaling>
          <c:orientation val="minMax"/>
        </c:scaling>
        <c:axPos val="b"/>
        <c:numFmt formatCode="General" sourceLinked="1"/>
        <c:tickLblPos val="nextTo"/>
        <c:txPr>
          <a:bodyPr rot="0" vert="horz"/>
          <a:lstStyle/>
          <a:p>
            <a:pPr>
              <a:defRPr b="1">
                <a:latin typeface="Times New Roman" pitchFamily="18" charset="0"/>
                <a:cs typeface="Times New Roman" pitchFamily="18" charset="0"/>
              </a:defRPr>
            </a:pPr>
            <a:endParaRPr lang="ru-RU"/>
          </a:p>
        </c:txPr>
        <c:crossAx val="174823680"/>
        <c:crosses val="autoZero"/>
        <c:auto val="1"/>
        <c:lblAlgn val="ctr"/>
        <c:lblOffset val="100"/>
        <c:tickLblSkip val="1"/>
        <c:tickMarkSkip val="1"/>
      </c:catAx>
      <c:valAx>
        <c:axId val="174823680"/>
        <c:scaling>
          <c:orientation val="minMax"/>
          <c:min val="0"/>
        </c:scaling>
        <c:delete val="1"/>
        <c:axPos val="l"/>
        <c:numFmt formatCode="#,##0.0" sourceLinked="1"/>
        <c:tickLblPos val="none"/>
        <c:crossAx val="174822144"/>
        <c:crosses val="autoZero"/>
        <c:crossBetween val="between"/>
      </c:valAx>
      <c:serAx>
        <c:axId val="173461952"/>
        <c:scaling>
          <c:orientation val="minMax"/>
        </c:scaling>
        <c:delete val="1"/>
        <c:axPos val="b"/>
        <c:tickLblPos val="none"/>
        <c:crossAx val="174823680"/>
        <c:crosses val="autoZero"/>
      </c:serAx>
      <c:spPr>
        <a:noFill/>
        <a:ln w="25381">
          <a:noFill/>
        </a:ln>
      </c:spPr>
    </c:plotArea>
    <c:plotVisOnly val="1"/>
    <c:dispBlanksAs val="zero"/>
  </c:chart>
  <c:txPr>
    <a:bodyPr/>
    <a:lstStyle/>
    <a:p>
      <a:pPr>
        <a:defRPr sz="1799"/>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32"/>
  <c:chart>
    <c:autoTitleDeleted val="1"/>
    <c:view3D>
      <c:depthPercent val="100"/>
      <c:perspective val="30"/>
    </c:view3D>
    <c:plotArea>
      <c:layout>
        <c:manualLayout>
          <c:layoutTarget val="inner"/>
          <c:xMode val="edge"/>
          <c:yMode val="edge"/>
          <c:x val="1.7350157728706635E-2"/>
          <c:y val="2.2727272727273075E-2"/>
          <c:w val="0.96845425867508506"/>
          <c:h val="0.84297520661158287"/>
        </c:manualLayout>
      </c:layout>
      <c:bar3DChart>
        <c:barDir val="col"/>
        <c:grouping val="standard"/>
        <c:ser>
          <c:idx val="0"/>
          <c:order val="0"/>
          <c:tx>
            <c:strRef>
              <c:f>Лист1!$B$1</c:f>
              <c:strCache>
                <c:ptCount val="1"/>
                <c:pt idx="0">
                  <c:v>Расходы бюджета города всего, млн.руб.</c:v>
                </c:pt>
              </c:strCache>
            </c:strRef>
          </c:tx>
          <c:dLbls>
            <c:dLbl>
              <c:idx val="0"/>
              <c:layout>
                <c:manualLayout>
                  <c:x val="5.1679586563307324E-2"/>
                  <c:y val="-1.0781671159029661E-2"/>
                </c:manualLayout>
              </c:layout>
              <c:spPr/>
              <c:txPr>
                <a:bodyPr/>
                <a:lstStyle/>
                <a:p>
                  <a:pPr>
                    <a:defRPr/>
                  </a:pPr>
                  <a:endParaRPr lang="ru-RU"/>
                </a:p>
              </c:txPr>
              <c:showVal val="1"/>
            </c:dLbl>
            <c:dLbl>
              <c:idx val="1"/>
              <c:layout>
                <c:manualLayout>
                  <c:x val="2.6873385012920047E-2"/>
                  <c:y val="-1.8867924528301886E-2"/>
                </c:manualLayout>
              </c:layout>
              <c:spPr/>
              <c:txPr>
                <a:bodyPr/>
                <a:lstStyle/>
                <a:p>
                  <a:pPr>
                    <a:defRPr/>
                  </a:pPr>
                  <a:endParaRPr lang="ru-RU"/>
                </a:p>
              </c:txPr>
              <c:showVal val="1"/>
            </c:dLbl>
            <c:dLbl>
              <c:idx val="2"/>
              <c:layout>
                <c:manualLayout>
                  <c:x val="3.3074935400516876E-2"/>
                  <c:y val="-8.0862533692722376E-3"/>
                </c:manualLayout>
              </c:layout>
              <c:spPr/>
              <c:txPr>
                <a:bodyPr/>
                <a:lstStyle/>
                <a:p>
                  <a:pPr>
                    <a:defRPr/>
                  </a:pPr>
                  <a:endParaRPr lang="ru-RU"/>
                </a:p>
              </c:txPr>
              <c:showVal val="1"/>
            </c:dLbl>
            <c:showVal val="1"/>
          </c:dLbls>
          <c:cat>
            <c:strRef>
              <c:f>Лист1!$A$2:$A$4</c:f>
              <c:strCache>
                <c:ptCount val="3"/>
                <c:pt idx="0">
                  <c:v>2020 год</c:v>
                </c:pt>
                <c:pt idx="1">
                  <c:v>2021 год</c:v>
                </c:pt>
                <c:pt idx="2">
                  <c:v>2022 год</c:v>
                </c:pt>
              </c:strCache>
            </c:strRef>
          </c:cat>
          <c:val>
            <c:numRef>
              <c:f>Лист1!$B$2:$B$4</c:f>
              <c:numCache>
                <c:formatCode>0.00</c:formatCode>
                <c:ptCount val="3"/>
                <c:pt idx="0">
                  <c:v>461.98999999999995</c:v>
                </c:pt>
                <c:pt idx="1">
                  <c:v>494.46</c:v>
                </c:pt>
                <c:pt idx="2">
                  <c:v>538.51</c:v>
                </c:pt>
              </c:numCache>
            </c:numRef>
          </c:val>
        </c:ser>
        <c:dLbls>
          <c:showVal val="1"/>
        </c:dLbls>
        <c:gapWidth val="108"/>
        <c:shape val="cylinder"/>
        <c:axId val="175229952"/>
        <c:axId val="175244032"/>
        <c:axId val="173461504"/>
      </c:bar3DChart>
      <c:catAx>
        <c:axId val="175229952"/>
        <c:scaling>
          <c:orientation val="minMax"/>
        </c:scaling>
        <c:axPos val="b"/>
        <c:numFmt formatCode="General" sourceLinked="1"/>
        <c:majorTickMark val="cross"/>
        <c:tickLblPos val="nextTo"/>
        <c:txPr>
          <a:bodyPr rot="0" vert="horz"/>
          <a:lstStyle/>
          <a:p>
            <a:pPr>
              <a:defRPr/>
            </a:pPr>
            <a:endParaRPr lang="ru-RU"/>
          </a:p>
        </c:txPr>
        <c:crossAx val="175244032"/>
        <c:crosses val="autoZero"/>
        <c:lblAlgn val="ctr"/>
        <c:lblOffset val="100"/>
        <c:tickLblSkip val="1"/>
        <c:tickMarkSkip val="1"/>
      </c:catAx>
      <c:valAx>
        <c:axId val="175244032"/>
        <c:scaling>
          <c:orientation val="minMax"/>
        </c:scaling>
        <c:delete val="1"/>
        <c:axPos val="l"/>
        <c:numFmt formatCode="0.00" sourceLinked="1"/>
        <c:tickLblPos val="none"/>
        <c:crossAx val="175229952"/>
        <c:crosses val="autoZero"/>
        <c:crossBetween val="between"/>
      </c:valAx>
      <c:serAx>
        <c:axId val="173461504"/>
        <c:scaling>
          <c:orientation val="minMax"/>
        </c:scaling>
        <c:delete val="1"/>
        <c:axPos val="b"/>
        <c:tickLblPos val="none"/>
        <c:crossAx val="175244032"/>
        <c:crosses val="autoZero"/>
      </c:serAx>
      <c:spPr>
        <a:noFill/>
        <a:ln w="25404">
          <a:noFill/>
        </a:ln>
      </c:spPr>
    </c:plotArea>
    <c:plotVisOnly val="1"/>
    <c:dispBlanksAs val="gap"/>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view3D>
      <c:depthPercent val="100"/>
      <c:perspective val="30"/>
    </c:view3D>
    <c:sideWall>
      <c:spPr>
        <a:noFill/>
        <a:ln w="25399">
          <a:noFill/>
        </a:ln>
      </c:spPr>
    </c:sideWall>
    <c:backWall>
      <c:spPr>
        <a:noFill/>
        <a:ln w="25399">
          <a:noFill/>
        </a:ln>
      </c:spPr>
    </c:backWall>
    <c:plotArea>
      <c:layout>
        <c:manualLayout>
          <c:layoutTarget val="inner"/>
          <c:xMode val="edge"/>
          <c:yMode val="edge"/>
          <c:x val="2.2857142857142906E-2"/>
          <c:y val="0.14058956916099774"/>
          <c:w val="0.95857142857142863"/>
          <c:h val="0.72917206777724131"/>
        </c:manualLayout>
      </c:layout>
      <c:bar3DChart>
        <c:barDir val="col"/>
        <c:grouping val="stacked"/>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9.7494600364483146E-3"/>
                  <c:y val="-0.24532576285107224"/>
                </c:manualLayout>
              </c:layout>
              <c:showVal val="1"/>
            </c:dLbl>
            <c:dLbl>
              <c:idx val="1"/>
              <c:layout>
                <c:manualLayout>
                  <c:x val="2.1053501305407344E-2"/>
                  <c:y val="-0.28155873372971263"/>
                </c:manualLayout>
              </c:layout>
              <c:showVal val="1"/>
            </c:dLbl>
            <c:dLbl>
              <c:idx val="2"/>
              <c:layout>
                <c:manualLayout>
                  <c:x val="6.9173310291185423E-3"/>
                  <c:y val="-0.32727909011373585"/>
                </c:manualLayout>
              </c:layout>
              <c:showVal val="1"/>
            </c:dLbl>
            <c:dLbl>
              <c:idx val="3"/>
              <c:layout>
                <c:manualLayout>
                  <c:x val="-1.8117143807728258E-2"/>
                  <c:y val="8.9612054802239299E-2"/>
                </c:manualLayout>
              </c:layout>
              <c:showVal val="1"/>
            </c:dLbl>
            <c:dLbl>
              <c:idx val="4"/>
              <c:layout>
                <c:manualLayout>
                  <c:x val="-3.8137232845894202E-2"/>
                  <c:y val="0.11678135604275865"/>
                </c:manualLayout>
              </c:layout>
              <c:showVal val="1"/>
            </c:dLbl>
            <c:spPr>
              <a:noFill/>
              <a:ln w="52083">
                <a:noFill/>
              </a:ln>
            </c:spPr>
            <c:txPr>
              <a:bodyPr/>
              <a:lstStyle/>
              <a:p>
                <a:pPr>
                  <a:defRPr sz="1641" b="0" i="0" u="none" strike="noStrike" baseline="0">
                    <a:solidFill>
                      <a:schemeClr val="tx1"/>
                    </a:solidFill>
                    <a:latin typeface="Arial"/>
                    <a:ea typeface="Arial"/>
                    <a:cs typeface="Arial"/>
                  </a:defRPr>
                </a:pPr>
                <a:endParaRPr lang="ru-RU"/>
              </a:p>
            </c:txPr>
            <c:showVal val="1"/>
          </c:dLbls>
          <c:cat>
            <c:strRef>
              <c:f>Лист1!$A$2:$A$4</c:f>
              <c:strCache>
                <c:ptCount val="3"/>
                <c:pt idx="0">
                  <c:v>2020 год</c:v>
                </c:pt>
                <c:pt idx="1">
                  <c:v>2021 год</c:v>
                </c:pt>
                <c:pt idx="2">
                  <c:v>2022 год</c:v>
                </c:pt>
              </c:strCache>
            </c:strRef>
          </c:cat>
          <c:val>
            <c:numRef>
              <c:f>Лист1!$C$2:$C$4</c:f>
              <c:numCache>
                <c:formatCode>0.00</c:formatCode>
                <c:ptCount val="3"/>
                <c:pt idx="0">
                  <c:v>8.7664136622390885</c:v>
                </c:pt>
                <c:pt idx="1">
                  <c:v>9.1566666666666752</c:v>
                </c:pt>
                <c:pt idx="2">
                  <c:v>10.723018717642368</c:v>
                </c:pt>
              </c:numCache>
            </c:numRef>
          </c:val>
        </c:ser>
        <c:dLbls>
          <c:showVal val="1"/>
        </c:dLbls>
        <c:shape val="cylinder"/>
        <c:axId val="175303296"/>
        <c:axId val="175309184"/>
        <c:axId val="0"/>
      </c:bar3DChart>
      <c:catAx>
        <c:axId val="175303296"/>
        <c:scaling>
          <c:orientation val="minMax"/>
        </c:scaling>
        <c:axPos val="b"/>
        <c:numFmt formatCode="General" sourceLinked="1"/>
        <c:tickLblPos val="nextTo"/>
        <c:spPr>
          <a:ln w="6512">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175309184"/>
        <c:crosses val="autoZero"/>
        <c:auto val="1"/>
        <c:lblAlgn val="ctr"/>
        <c:lblOffset val="100"/>
        <c:tickLblSkip val="1"/>
        <c:tickMarkSkip val="1"/>
      </c:catAx>
      <c:valAx>
        <c:axId val="175309184"/>
        <c:scaling>
          <c:orientation val="minMax"/>
        </c:scaling>
        <c:delete val="1"/>
        <c:axPos val="l"/>
        <c:numFmt formatCode="0.00" sourceLinked="1"/>
        <c:tickLblPos val="none"/>
        <c:crossAx val="175303296"/>
        <c:crosses val="autoZero"/>
        <c:crossBetween val="between"/>
      </c:valAx>
      <c:spPr>
        <a:noFill/>
        <a:ln w="25399">
          <a:noFill/>
        </a:ln>
      </c:spPr>
    </c:plotArea>
    <c:plotVisOnly val="1"/>
    <c:dispBlanksAs val="zero"/>
  </c:chart>
  <c:spPr>
    <a:noFill/>
    <a:ln>
      <a:noFill/>
    </a:ln>
  </c:spPr>
  <c:txPr>
    <a:bodyPr/>
    <a:lstStyle/>
    <a:p>
      <a:pPr>
        <a:defRPr sz="1641" b="0"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style val="32"/>
  <c:chart>
    <c:autoTitleDeleted val="1"/>
    <c:view3D>
      <c:depthPercent val="100"/>
      <c:perspective val="30"/>
    </c:view3D>
    <c:plotArea>
      <c:layout>
        <c:manualLayout>
          <c:layoutTarget val="inner"/>
          <c:xMode val="edge"/>
          <c:yMode val="edge"/>
          <c:x val="1.7350157728706624E-2"/>
          <c:y val="0.11706687607445312"/>
          <c:w val="0.93537935665019212"/>
          <c:h val="0.74863552433304681"/>
        </c:manualLayout>
      </c:layout>
      <c:bar3DChart>
        <c:barDir val="col"/>
        <c:grouping val="stacked"/>
        <c:ser>
          <c:idx val="0"/>
          <c:order val="0"/>
          <c:tx>
            <c:strRef>
              <c:f>Лист1!$B$1</c:f>
              <c:strCache>
                <c:ptCount val="1"/>
                <c:pt idx="0">
                  <c:v>Расходы бюджета города всего, млн.руб.</c:v>
                </c:pt>
              </c:strCache>
            </c:strRef>
          </c:tx>
          <c:dLbls>
            <c:dLbl>
              <c:idx val="0"/>
              <c:layout>
                <c:manualLayout>
                  <c:x val="2.4319901188822001E-2"/>
                  <c:y val="-4.8739368952271524E-2"/>
                </c:manualLayout>
              </c:layout>
              <c:showVal val="1"/>
            </c:dLbl>
            <c:dLbl>
              <c:idx val="1"/>
              <c:layout>
                <c:manualLayout>
                  <c:x val="2.4253512428593551E-2"/>
                  <c:y val="-0.10305363117164011"/>
                </c:manualLayout>
              </c:layout>
              <c:showVal val="1"/>
            </c:dLbl>
            <c:dLbl>
              <c:idx val="2"/>
              <c:layout>
                <c:manualLayout>
                  <c:x val="1.98960424064639E-2"/>
                  <c:y val="-0.18033163236569691"/>
                </c:manualLayout>
              </c:layout>
              <c:showVal val="1"/>
            </c:dLbl>
            <c:txPr>
              <a:bodyPr/>
              <a:lstStyle/>
              <a:p>
                <a:pPr>
                  <a:defRPr b="1">
                    <a:latin typeface="Times New Roman" pitchFamily="18" charset="0"/>
                    <a:cs typeface="Times New Roman" pitchFamily="18" charset="0"/>
                  </a:defRPr>
                </a:pPr>
                <a:endParaRPr lang="ru-RU"/>
              </a:p>
            </c:txPr>
            <c:showVal val="1"/>
          </c:dLbls>
          <c:cat>
            <c:strRef>
              <c:f>Лист1!$A$2:$A$4</c:f>
              <c:strCache>
                <c:ptCount val="3"/>
                <c:pt idx="0">
                  <c:v>2020 год</c:v>
                </c:pt>
                <c:pt idx="1">
                  <c:v>2021 год</c:v>
                </c:pt>
                <c:pt idx="2">
                  <c:v>2022 год</c:v>
                </c:pt>
              </c:strCache>
            </c:strRef>
          </c:cat>
          <c:val>
            <c:numRef>
              <c:f>Лист1!$B$2:$B$4</c:f>
              <c:numCache>
                <c:formatCode>0.00</c:formatCode>
                <c:ptCount val="3"/>
                <c:pt idx="0">
                  <c:v>16.989999999999977</c:v>
                </c:pt>
                <c:pt idx="1">
                  <c:v>19.09</c:v>
                </c:pt>
                <c:pt idx="2">
                  <c:v>23.04</c:v>
                </c:pt>
              </c:numCache>
            </c:numRef>
          </c:val>
        </c:ser>
        <c:dLbls>
          <c:showVal val="1"/>
        </c:dLbls>
        <c:gapWidth val="100"/>
        <c:shape val="cylinder"/>
        <c:axId val="71473792"/>
        <c:axId val="71491968"/>
        <c:axId val="0"/>
      </c:bar3DChart>
      <c:catAx>
        <c:axId val="71473792"/>
        <c:scaling>
          <c:orientation val="minMax"/>
        </c:scaling>
        <c:axPos val="b"/>
        <c:numFmt formatCode="General" sourceLinked="1"/>
        <c:majorTickMark val="cross"/>
        <c:tickLblPos val="nextTo"/>
        <c:txPr>
          <a:bodyPr rot="0" vert="horz"/>
          <a:lstStyle/>
          <a:p>
            <a:pPr>
              <a:defRPr b="1">
                <a:latin typeface="Times New Roman" pitchFamily="18" charset="0"/>
                <a:cs typeface="Times New Roman" pitchFamily="18" charset="0"/>
              </a:defRPr>
            </a:pPr>
            <a:endParaRPr lang="ru-RU"/>
          </a:p>
        </c:txPr>
        <c:crossAx val="71491968"/>
        <c:crosses val="autoZero"/>
        <c:lblAlgn val="ctr"/>
        <c:lblOffset val="100"/>
        <c:tickLblSkip val="1"/>
        <c:tickMarkSkip val="1"/>
      </c:catAx>
      <c:valAx>
        <c:axId val="71491968"/>
        <c:scaling>
          <c:orientation val="minMax"/>
          <c:min val="0"/>
        </c:scaling>
        <c:delete val="1"/>
        <c:axPos val="l"/>
        <c:numFmt formatCode="0.00" sourceLinked="1"/>
        <c:tickLblPos val="none"/>
        <c:crossAx val="71473792"/>
        <c:crosses val="autoZero"/>
        <c:crossBetween val="between"/>
      </c:valAx>
      <c:spPr>
        <a:noFill/>
        <a:ln w="25389">
          <a:noFill/>
        </a:ln>
      </c:spPr>
    </c:plotArea>
    <c:plotVisOnly val="1"/>
    <c:dispBlanksAs val="gap"/>
  </c:chart>
  <c:txPr>
    <a:bodyPr/>
    <a:lstStyle/>
    <a:p>
      <a:pPr>
        <a:defRPr sz="1799"/>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style val="8"/>
  <c:chart>
    <c:view3D>
      <c:depthPercent val="100"/>
      <c:perspective val="30"/>
    </c:view3D>
    <c:plotArea>
      <c:layout>
        <c:manualLayout>
          <c:layoutTarget val="inner"/>
          <c:xMode val="edge"/>
          <c:yMode val="edge"/>
          <c:x val="3.855421686746989E-2"/>
          <c:y val="0"/>
          <c:w val="0.94216867469879684"/>
          <c:h val="0.85754985754986013"/>
        </c:manualLayout>
      </c:layout>
      <c:bar3DChart>
        <c:barDir val="col"/>
        <c:grouping val="clustered"/>
        <c:ser>
          <c:idx val="0"/>
          <c:order val="0"/>
          <c:dLbls>
            <c:dLbl>
              <c:idx val="0"/>
              <c:layout>
                <c:manualLayout>
                  <c:x val="2.0653398751364859E-2"/>
                  <c:y val="-2.254821574364629E-2"/>
                </c:manualLayout>
              </c:layout>
              <c:showVal val="1"/>
            </c:dLbl>
            <c:dLbl>
              <c:idx val="1"/>
              <c:layout>
                <c:manualLayout>
                  <c:x val="3.240878454044066E-2"/>
                  <c:y val="-4.0241174080610405E-3"/>
                </c:manualLayout>
              </c:layout>
              <c:showVal val="1"/>
            </c:dLbl>
            <c:dLbl>
              <c:idx val="2"/>
              <c:layout>
                <c:manualLayout>
                  <c:x val="3.0819702632585842E-2"/>
                  <c:y val="1.8281580432829736E-2"/>
                </c:manualLayout>
              </c:layout>
              <c:showVal val="1"/>
            </c:dLbl>
            <c:dLbl>
              <c:idx val="3"/>
              <c:layout>
                <c:manualLayout>
                  <c:x val="-5.5500341508047987E-2"/>
                  <c:y val="0.1025560984718813"/>
                </c:manualLayout>
              </c:layout>
              <c:showVal val="1"/>
            </c:dLbl>
            <c:dLbl>
              <c:idx val="4"/>
              <c:layout>
                <c:manualLayout>
                  <c:x val="-1.9525368248772716E-2"/>
                  <c:y val="-0.11135258784351561"/>
                </c:manualLayout>
              </c:layout>
              <c:showVal val="1"/>
            </c:dLbl>
            <c:txPr>
              <a:bodyPr/>
              <a:lstStyle/>
              <a:p>
                <a:pPr>
                  <a:defRPr sz="1999" b="1">
                    <a:latin typeface="Times New Roman" pitchFamily="18" charset="0"/>
                    <a:cs typeface="Times New Roman" pitchFamily="18" charset="0"/>
                  </a:defRPr>
                </a:pPr>
                <a:endParaRPr lang="ru-RU"/>
              </a:p>
            </c:txPr>
            <c:showVal val="1"/>
          </c:dLbls>
          <c:cat>
            <c:strRef>
              <c:f>Лист1!$A$2:$A$4</c:f>
              <c:strCache>
                <c:ptCount val="3"/>
                <c:pt idx="0">
                  <c:v>2020 год</c:v>
                </c:pt>
                <c:pt idx="1">
                  <c:v>2021 год</c:v>
                </c:pt>
                <c:pt idx="2">
                  <c:v>2022 год</c:v>
                </c:pt>
              </c:strCache>
            </c:strRef>
          </c:cat>
          <c:val>
            <c:numRef>
              <c:f>Лист1!$C$2:$C$4</c:f>
              <c:numCache>
                <c:formatCode>#,##0.00</c:formatCode>
                <c:ptCount val="3"/>
                <c:pt idx="0">
                  <c:v>322.42125237191624</c:v>
                </c:pt>
                <c:pt idx="1">
                  <c:v>353.51851851851819</c:v>
                </c:pt>
                <c:pt idx="2">
                  <c:v>458.62686567164178</c:v>
                </c:pt>
              </c:numCache>
            </c:numRef>
          </c:val>
        </c:ser>
        <c:dLbls>
          <c:showVal val="1"/>
        </c:dLbls>
        <c:shape val="pyramid"/>
        <c:axId val="72148096"/>
        <c:axId val="72149632"/>
        <c:axId val="0"/>
      </c:bar3DChart>
      <c:catAx>
        <c:axId val="72148096"/>
        <c:scaling>
          <c:orientation val="minMax"/>
        </c:scaling>
        <c:axPos val="b"/>
        <c:numFmt formatCode="General" sourceLinked="1"/>
        <c:tickLblPos val="nextTo"/>
        <c:txPr>
          <a:bodyPr rot="0" vert="horz"/>
          <a:lstStyle/>
          <a:p>
            <a:pPr>
              <a:defRPr sz="1999" b="1">
                <a:latin typeface="Times New Roman" pitchFamily="18" charset="0"/>
                <a:cs typeface="Times New Roman" pitchFamily="18" charset="0"/>
              </a:defRPr>
            </a:pPr>
            <a:endParaRPr lang="ru-RU"/>
          </a:p>
        </c:txPr>
        <c:crossAx val="72149632"/>
        <c:crosses val="autoZero"/>
        <c:auto val="1"/>
        <c:lblAlgn val="ctr"/>
        <c:lblOffset val="100"/>
        <c:tickLblSkip val="1"/>
        <c:tickMarkSkip val="1"/>
      </c:catAx>
      <c:valAx>
        <c:axId val="72149632"/>
        <c:scaling>
          <c:orientation val="minMax"/>
          <c:min val="200"/>
        </c:scaling>
        <c:delete val="1"/>
        <c:axPos val="l"/>
        <c:numFmt formatCode="#,##0.00" sourceLinked="1"/>
        <c:tickLblPos val="none"/>
        <c:crossAx val="72148096"/>
        <c:crosses val="autoZero"/>
        <c:crossBetween val="between"/>
      </c:valAx>
      <c:spPr>
        <a:noFill/>
        <a:ln w="25384">
          <a:noFill/>
        </a:ln>
      </c:spPr>
    </c:plotArea>
    <c:plotVisOnly val="1"/>
    <c:dispBlanksAs val="zero"/>
  </c:chart>
  <c:txPr>
    <a:bodyPr/>
    <a:lstStyle/>
    <a:p>
      <a:pPr>
        <a:defRPr sz="1799"/>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otY val="150"/>
      <c:perspective val="0"/>
    </c:view3D>
    <c:plotArea>
      <c:layout>
        <c:manualLayout>
          <c:layoutTarget val="inner"/>
          <c:xMode val="edge"/>
          <c:yMode val="edge"/>
          <c:x val="0.24463519313304721"/>
          <c:y val="9.5764272559853189E-2"/>
          <c:w val="0.57367668097281832"/>
          <c:h val="0.29281767955801186"/>
        </c:manualLayout>
      </c:layout>
      <c:pie3DChart>
        <c:dLbls>
          <c:showLegendKey val="1"/>
          <c:showVal val="1"/>
        </c:dLbls>
      </c:pie3DChart>
      <c:spPr>
        <a:noFill/>
        <a:ln w="25383">
          <a:noFill/>
        </a:ln>
      </c:spPr>
    </c:plotArea>
    <c:legend>
      <c:legendPos val="l"/>
      <c:layout>
        <c:manualLayout>
          <c:xMode val="edge"/>
          <c:yMode val="edge"/>
          <c:x val="3.4297515385684096E-2"/>
          <c:y val="0.53824857528168091"/>
          <c:w val="0.88029858928578109"/>
          <c:h val="0.46175142471831898"/>
        </c:manualLayout>
      </c:layout>
      <c:spPr>
        <a:noFill/>
        <a:ln w="40403">
          <a:noFill/>
        </a:ln>
      </c:spPr>
      <c:txPr>
        <a:bodyPr/>
        <a:lstStyle/>
        <a:p>
          <a:pPr defTabSz="0" rtl="0">
            <a:lnSpc>
              <a:spcPct val="100000"/>
            </a:lnSpc>
            <a:spcBef>
              <a:spcPts val="0"/>
            </a:spcBef>
            <a:defRPr sz="1197" b="1" i="0" u="none" strike="noStrike" kern="1200" baseline="0">
              <a:solidFill>
                <a:srgbClr val="000000"/>
              </a:solidFill>
              <a:latin typeface="Times New Roman"/>
              <a:ea typeface="Times New Roman"/>
              <a:cs typeface="Times New Roman"/>
            </a:defRPr>
          </a:pPr>
          <a:endParaRPr lang="ru-RU"/>
        </a:p>
      </c:txPr>
    </c:legend>
    <c:plotVisOnly val="1"/>
    <c:dispBlanksAs val="zero"/>
  </c:chart>
  <c:spPr>
    <a:noFill/>
    <a:ln>
      <a:noFill/>
    </a:ln>
  </c:spPr>
  <c:txPr>
    <a:bodyPr/>
    <a:lstStyle/>
    <a:p>
      <a:pPr>
        <a:defRPr sz="1874" b="0" i="0" u="none" strike="noStrike" baseline="0">
          <a:solidFill>
            <a:srgbClr val="000000"/>
          </a:solidFill>
          <a:latin typeface="Arial Cyr"/>
          <a:ea typeface="Arial Cyr"/>
          <a:cs typeface="Arial Cyr"/>
        </a:defRPr>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view3D>
      <c:rotY val="150"/>
      <c:perspective val="0"/>
    </c:view3D>
    <c:plotArea>
      <c:layout>
        <c:manualLayout>
          <c:layoutTarget val="inner"/>
          <c:xMode val="edge"/>
          <c:yMode val="edge"/>
          <c:x val="0.24463519313304721"/>
          <c:y val="9.5764272559853189E-2"/>
          <c:w val="0.57367668097281832"/>
          <c:h val="0.29281767955801186"/>
        </c:manualLayout>
      </c:layout>
      <c:pie3DChart>
        <c:dLbls>
          <c:showLegendKey val="1"/>
          <c:showVal val="1"/>
        </c:dLbls>
      </c:pie3DChart>
      <c:spPr>
        <a:noFill/>
        <a:ln w="25383">
          <a:noFill/>
        </a:ln>
      </c:spPr>
    </c:plotArea>
    <c:legend>
      <c:legendPos val="l"/>
      <c:layout>
        <c:manualLayout>
          <c:xMode val="edge"/>
          <c:yMode val="edge"/>
          <c:x val="3.4297515385684096E-2"/>
          <c:y val="0.53824857528168091"/>
          <c:w val="0.88029858928578109"/>
          <c:h val="0.46175142471831898"/>
        </c:manualLayout>
      </c:layout>
      <c:spPr>
        <a:noFill/>
        <a:ln w="40403">
          <a:noFill/>
        </a:ln>
      </c:spPr>
      <c:txPr>
        <a:bodyPr/>
        <a:lstStyle/>
        <a:p>
          <a:pPr defTabSz="0" rtl="0">
            <a:lnSpc>
              <a:spcPct val="100000"/>
            </a:lnSpc>
            <a:spcBef>
              <a:spcPts val="0"/>
            </a:spcBef>
            <a:defRPr sz="1197" b="1" i="0" u="none" strike="noStrike" kern="1200" baseline="0">
              <a:solidFill>
                <a:srgbClr val="000000"/>
              </a:solidFill>
              <a:latin typeface="Times New Roman"/>
              <a:ea typeface="Times New Roman"/>
              <a:cs typeface="Times New Roman"/>
            </a:defRPr>
          </a:pPr>
          <a:endParaRPr lang="ru-RU"/>
        </a:p>
      </c:txPr>
    </c:legend>
    <c:plotVisOnly val="1"/>
    <c:dispBlanksAs val="zero"/>
  </c:chart>
  <c:spPr>
    <a:noFill/>
    <a:ln>
      <a:noFill/>
    </a:ln>
  </c:spPr>
  <c:txPr>
    <a:bodyPr/>
    <a:lstStyle/>
    <a:p>
      <a:pPr>
        <a:defRPr sz="1874" b="0" i="0" u="none" strike="noStrike" baseline="0">
          <a:solidFill>
            <a:srgbClr val="000000"/>
          </a:solidFill>
          <a:latin typeface="Arial Cyr"/>
          <a:ea typeface="Arial Cyr"/>
          <a:cs typeface="Arial Cy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0.31651859142607386"/>
          <c:y val="8.6793828463504058E-2"/>
          <c:w val="0.68317597019123055"/>
          <c:h val="0.74150095368515001"/>
        </c:manualLayout>
      </c:layout>
      <c:bar3DChart>
        <c:barDir val="col"/>
        <c:grouping val="percentStacked"/>
        <c:ser>
          <c:idx val="0"/>
          <c:order val="0"/>
          <c:tx>
            <c:strRef>
              <c:f>Лист1!$B$1</c:f>
              <c:strCache>
                <c:ptCount val="1"/>
                <c:pt idx="0">
                  <c:v>НДФЛ</c:v>
                </c:pt>
              </c:strCache>
            </c:strRef>
          </c:tx>
          <c:spPr>
            <a:solidFill>
              <a:srgbClr val="009900"/>
            </a:solidFill>
          </c:spPr>
          <c:dLbls>
            <c:dLbl>
              <c:idx val="1"/>
              <c:layout>
                <c:manualLayout>
                  <c:x val="1.6369047619047845E-2"/>
                  <c:y val="-6.2111801242237313E-3"/>
                </c:manualLayout>
              </c:layout>
              <c:spPr>
                <a:noFill/>
                <a:ln w="25402">
                  <a:noFill/>
                </a:ln>
              </c:spPr>
              <c:txPr>
                <a:bodyPr/>
                <a:lstStyle/>
                <a:p>
                  <a:pPr>
                    <a:defRPr/>
                  </a:pPr>
                  <a:endParaRPr lang="ru-RU"/>
                </a:p>
              </c:txPr>
              <c:showVal val="1"/>
            </c:dLbl>
            <c:dLbl>
              <c:idx val="2"/>
              <c:layout>
                <c:manualLayout>
                  <c:x val="1.9345238095238453E-2"/>
                  <c:y val="0"/>
                </c:manualLayout>
              </c:layout>
              <c:spPr>
                <a:noFill/>
                <a:ln w="25402">
                  <a:noFill/>
                </a:ln>
              </c:spPr>
              <c:txPr>
                <a:bodyPr/>
                <a:lstStyle/>
                <a:p>
                  <a:pPr>
                    <a:defRPr/>
                  </a:pPr>
                  <a:endParaRPr lang="ru-RU"/>
                </a:p>
              </c:txPr>
              <c:showVal val="1"/>
            </c:dLbl>
            <c:dLbl>
              <c:idx val="4"/>
              <c:layout>
                <c:manualLayout>
                  <c:x val="7.4404761904764E-3"/>
                  <c:y val="-3.1055900621119199E-3"/>
                </c:manualLayout>
              </c:layout>
              <c:spPr>
                <a:noFill/>
                <a:ln w="25402">
                  <a:noFill/>
                </a:ln>
              </c:spPr>
              <c:txPr>
                <a:bodyPr/>
                <a:lstStyle/>
                <a:p>
                  <a:pPr>
                    <a:defRPr/>
                  </a:pPr>
                  <a:endParaRPr lang="ru-RU"/>
                </a:p>
              </c:txPr>
              <c:showVal val="1"/>
            </c:dLbl>
            <c:spPr>
              <a:noFill/>
              <a:ln w="25402">
                <a:noFill/>
              </a:ln>
            </c:spPr>
            <c:showVal val="1"/>
          </c:dLbls>
          <c:cat>
            <c:strRef>
              <c:f>Лист1!$A$2:$A$4</c:f>
              <c:strCache>
                <c:ptCount val="3"/>
                <c:pt idx="0">
                  <c:v>2020 год</c:v>
                </c:pt>
                <c:pt idx="1">
                  <c:v>2021 год</c:v>
                </c:pt>
                <c:pt idx="2">
                  <c:v>2022 год</c:v>
                </c:pt>
              </c:strCache>
            </c:strRef>
          </c:cat>
          <c:val>
            <c:numRef>
              <c:f>Лист1!$B$2:$B$4</c:f>
              <c:numCache>
                <c:formatCode>#,##0.0</c:formatCode>
                <c:ptCount val="3"/>
                <c:pt idx="0">
                  <c:v>186.3</c:v>
                </c:pt>
                <c:pt idx="1">
                  <c:v>184.8</c:v>
                </c:pt>
                <c:pt idx="2">
                  <c:v>230.1</c:v>
                </c:pt>
              </c:numCache>
            </c:numRef>
          </c:val>
        </c:ser>
        <c:ser>
          <c:idx val="1"/>
          <c:order val="1"/>
          <c:tx>
            <c:strRef>
              <c:f>Лист1!$C$1</c:f>
              <c:strCache>
                <c:ptCount val="1"/>
                <c:pt idx="0">
                  <c:v>Налоги на совокупный доход</c:v>
                </c:pt>
              </c:strCache>
            </c:strRef>
          </c:tx>
          <c:spPr>
            <a:solidFill>
              <a:srgbClr val="FFC000"/>
            </a:solidFill>
          </c:spPr>
          <c:dLbls>
            <c:dLbl>
              <c:idx val="0"/>
              <c:layout>
                <c:manualLayout>
                  <c:x val="-6.9036526684164504E-3"/>
                  <c:y val="1.9559813889315481E-2"/>
                </c:manualLayout>
              </c:layout>
              <c:showVal val="1"/>
            </c:dLbl>
            <c:dLbl>
              <c:idx val="1"/>
              <c:layout>
                <c:manualLayout>
                  <c:x val="-1.4119750656167981E-2"/>
                  <c:y val="1.1855819438445601E-2"/>
                </c:manualLayout>
              </c:layout>
              <c:showVal val="1"/>
            </c:dLbl>
            <c:dLbl>
              <c:idx val="2"/>
              <c:layout>
                <c:manualLayout>
                  <c:x val="-7.0018591426072047E-3"/>
                  <c:y val="3.5043256135170123E-3"/>
                </c:manualLayout>
              </c:layout>
              <c:showVal val="1"/>
            </c:dLbl>
            <c:dLbl>
              <c:idx val="3"/>
              <c:layout>
                <c:manualLayout>
                  <c:x val="1.4880952380952423E-2"/>
                  <c:y val="-1.5527950310559183E-2"/>
                </c:manualLayout>
              </c:layout>
              <c:showVal val="1"/>
            </c:dLbl>
            <c:dLbl>
              <c:idx val="4"/>
              <c:layout>
                <c:manualLayout>
                  <c:x val="8.9285714285714159E-3"/>
                  <c:y val="-1.5527950310559183E-2"/>
                </c:manualLayout>
              </c:layout>
              <c:showVal val="1"/>
            </c:dLbl>
            <c:spPr>
              <a:noFill/>
              <a:ln w="25402">
                <a:noFill/>
              </a:ln>
            </c:spPr>
            <c:txPr>
              <a:bodyPr/>
              <a:lstStyle/>
              <a:p>
                <a:pPr>
                  <a:defRPr>
                    <a:solidFill>
                      <a:schemeClr val="tx1"/>
                    </a:solidFill>
                  </a:defRPr>
                </a:pPr>
                <a:endParaRPr lang="ru-RU"/>
              </a:p>
            </c:txPr>
            <c:showVal val="1"/>
          </c:dLbls>
          <c:cat>
            <c:strRef>
              <c:f>Лист1!$A$2:$A$4</c:f>
              <c:strCache>
                <c:ptCount val="3"/>
                <c:pt idx="0">
                  <c:v>2020 год</c:v>
                </c:pt>
                <c:pt idx="1">
                  <c:v>2021 год</c:v>
                </c:pt>
                <c:pt idx="2">
                  <c:v>2022 год</c:v>
                </c:pt>
              </c:strCache>
            </c:strRef>
          </c:cat>
          <c:val>
            <c:numRef>
              <c:f>Лист1!$C$2:$C$4</c:f>
              <c:numCache>
                <c:formatCode>#,##0.0</c:formatCode>
                <c:ptCount val="3"/>
                <c:pt idx="0">
                  <c:v>14.7</c:v>
                </c:pt>
                <c:pt idx="1">
                  <c:v>39.300000000000004</c:v>
                </c:pt>
                <c:pt idx="2">
                  <c:v>53.8</c:v>
                </c:pt>
              </c:numCache>
            </c:numRef>
          </c:val>
        </c:ser>
        <c:ser>
          <c:idx val="2"/>
          <c:order val="2"/>
          <c:tx>
            <c:strRef>
              <c:f>Лист1!$D$1</c:f>
              <c:strCache>
                <c:ptCount val="1"/>
                <c:pt idx="0">
                  <c:v>Акцизы</c:v>
                </c:pt>
              </c:strCache>
            </c:strRef>
          </c:tx>
          <c:spPr>
            <a:solidFill>
              <a:schemeClr val="bg2">
                <a:lumMod val="10000"/>
              </a:schemeClr>
            </a:solidFill>
          </c:spPr>
          <c:dLbls>
            <c:dLbl>
              <c:idx val="0"/>
              <c:layout>
                <c:manualLayout>
                  <c:x val="7.5872484689413933E-2"/>
                  <c:y val="-1.4628871664262605E-2"/>
                </c:manualLayout>
              </c:layout>
              <c:tx>
                <c:rich>
                  <a:bodyPr/>
                  <a:lstStyle/>
                  <a:p>
                    <a:r>
                      <a:rPr lang="en-US" dirty="0">
                        <a:solidFill>
                          <a:schemeClr val="tx1"/>
                        </a:solidFill>
                      </a:rPr>
                      <a:t>5,9</a:t>
                    </a:r>
                  </a:p>
                </c:rich>
              </c:tx>
            </c:dLbl>
            <c:dLbl>
              <c:idx val="1"/>
              <c:layout>
                <c:manualLayout>
                  <c:x val="7.3701443569553812E-2"/>
                  <c:y val="-2.1469596651762582E-2"/>
                </c:manualLayout>
              </c:layout>
              <c:showVal val="1"/>
            </c:dLbl>
            <c:dLbl>
              <c:idx val="2"/>
              <c:layout>
                <c:manualLayout>
                  <c:x val="5.7699037620297502E-2"/>
                  <c:y val="-1.6032228222349471E-2"/>
                </c:manualLayout>
              </c:layout>
              <c:showVal val="1"/>
            </c:dLbl>
            <c:spPr>
              <a:noFill/>
              <a:ln w="25402">
                <a:noFill/>
              </a:ln>
            </c:spPr>
            <c:txPr>
              <a:bodyPr/>
              <a:lstStyle/>
              <a:p>
                <a:pPr>
                  <a:defRPr strike="noStrike" baseline="0">
                    <a:solidFill>
                      <a:schemeClr val="tx1"/>
                    </a:solidFill>
                  </a:defRPr>
                </a:pPr>
                <a:endParaRPr lang="ru-RU"/>
              </a:p>
            </c:txPr>
            <c:showVal val="1"/>
          </c:dLbls>
          <c:cat>
            <c:strRef>
              <c:f>Лист1!$A$2:$A$4</c:f>
              <c:strCache>
                <c:ptCount val="3"/>
                <c:pt idx="0">
                  <c:v>2020 год</c:v>
                </c:pt>
                <c:pt idx="1">
                  <c:v>2021 год</c:v>
                </c:pt>
                <c:pt idx="2">
                  <c:v>2022 год</c:v>
                </c:pt>
              </c:strCache>
            </c:strRef>
          </c:cat>
          <c:val>
            <c:numRef>
              <c:f>Лист1!$D$2:$D$4</c:f>
              <c:numCache>
                <c:formatCode>#,##0.0</c:formatCode>
                <c:ptCount val="3"/>
                <c:pt idx="0">
                  <c:v>5.9</c:v>
                </c:pt>
                <c:pt idx="1">
                  <c:v>6.9</c:v>
                </c:pt>
                <c:pt idx="2">
                  <c:v>8.4</c:v>
                </c:pt>
              </c:numCache>
            </c:numRef>
          </c:val>
        </c:ser>
        <c:ser>
          <c:idx val="3"/>
          <c:order val="3"/>
          <c:tx>
            <c:strRef>
              <c:f>Лист1!$E$1</c:f>
              <c:strCache>
                <c:ptCount val="1"/>
                <c:pt idx="0">
                  <c:v>Налог на имущество физических лиц</c:v>
                </c:pt>
              </c:strCache>
            </c:strRef>
          </c:tx>
          <c:spPr>
            <a:solidFill>
              <a:schemeClr val="accent2"/>
            </a:solidFill>
          </c:spPr>
          <c:dLbls>
            <c:dLbl>
              <c:idx val="0"/>
              <c:layout>
                <c:manualLayout>
                  <c:x val="-9.5087881918337249E-3"/>
                  <c:y val="7.3619476793987731E-3"/>
                </c:manualLayout>
              </c:layout>
              <c:tx>
                <c:rich>
                  <a:bodyPr/>
                  <a:lstStyle/>
                  <a:p>
                    <a:r>
                      <a:rPr lang="en-US" dirty="0">
                        <a:solidFill>
                          <a:schemeClr val="tx1"/>
                        </a:solidFill>
                      </a:rPr>
                      <a:t>29,6</a:t>
                    </a:r>
                  </a:p>
                </c:rich>
              </c:tx>
            </c:dLbl>
            <c:dLbl>
              <c:idx val="1"/>
              <c:layout>
                <c:manualLayout>
                  <c:x val="-5.3144138232720907E-3"/>
                  <c:y val="-4.8034846963976793E-3"/>
                </c:manualLayout>
              </c:layout>
              <c:tx>
                <c:rich>
                  <a:bodyPr/>
                  <a:lstStyle/>
                  <a:p>
                    <a:r>
                      <a:rPr lang="en-US" dirty="0">
                        <a:solidFill>
                          <a:schemeClr val="tx1"/>
                        </a:solidFill>
                      </a:rPr>
                      <a:t>29,6</a:t>
                    </a:r>
                  </a:p>
                </c:rich>
              </c:tx>
            </c:dLbl>
            <c:dLbl>
              <c:idx val="2"/>
              <c:layout>
                <c:manualLayout>
                  <c:x val="-1.4539698162729613E-2"/>
                  <c:y val="7.2049433854081595E-3"/>
                </c:manualLayout>
              </c:layout>
              <c:tx>
                <c:rich>
                  <a:bodyPr/>
                  <a:lstStyle/>
                  <a:p>
                    <a:r>
                      <a:rPr lang="en-US" dirty="0">
                        <a:solidFill>
                          <a:schemeClr val="tx1"/>
                        </a:solidFill>
                      </a:rPr>
                      <a:t>35,2</a:t>
                    </a:r>
                  </a:p>
                </c:rich>
              </c:tx>
            </c:dLbl>
            <c:spPr>
              <a:noFill/>
              <a:ln w="25402">
                <a:noFill/>
              </a:ln>
            </c:spPr>
            <c:txPr>
              <a:bodyPr/>
              <a:lstStyle/>
              <a:p>
                <a:pPr>
                  <a:defRPr baseline="0">
                    <a:solidFill>
                      <a:schemeClr val="bg2">
                        <a:lumMod val="90000"/>
                      </a:schemeClr>
                    </a:solidFill>
                  </a:defRPr>
                </a:pPr>
                <a:endParaRPr lang="ru-RU"/>
              </a:p>
            </c:txPr>
            <c:showVal val="1"/>
          </c:dLbls>
          <c:cat>
            <c:strRef>
              <c:f>Лист1!$A$2:$A$4</c:f>
              <c:strCache>
                <c:ptCount val="3"/>
                <c:pt idx="0">
                  <c:v>2020 год</c:v>
                </c:pt>
                <c:pt idx="1">
                  <c:v>2021 год</c:v>
                </c:pt>
                <c:pt idx="2">
                  <c:v>2022 год</c:v>
                </c:pt>
              </c:strCache>
            </c:strRef>
          </c:cat>
          <c:val>
            <c:numRef>
              <c:f>Лист1!$E$2:$E$4</c:f>
              <c:numCache>
                <c:formatCode>#,##0.0</c:formatCode>
                <c:ptCount val="3"/>
                <c:pt idx="0">
                  <c:v>29.6</c:v>
                </c:pt>
                <c:pt idx="1">
                  <c:v>29.6</c:v>
                </c:pt>
                <c:pt idx="2">
                  <c:v>35.200000000000003</c:v>
                </c:pt>
              </c:numCache>
            </c:numRef>
          </c:val>
        </c:ser>
        <c:ser>
          <c:idx val="4"/>
          <c:order val="4"/>
          <c:tx>
            <c:strRef>
              <c:f>Лист1!$F$1</c:f>
              <c:strCache>
                <c:ptCount val="1"/>
                <c:pt idx="0">
                  <c:v>Земельный налог</c:v>
                </c:pt>
              </c:strCache>
            </c:strRef>
          </c:tx>
          <c:spPr>
            <a:solidFill>
              <a:schemeClr val="accent1">
                <a:lumMod val="75000"/>
              </a:schemeClr>
            </a:solidFill>
          </c:spPr>
          <c:dLbls>
            <c:spPr>
              <a:noFill/>
              <a:ln w="25402">
                <a:noFill/>
              </a:ln>
            </c:spPr>
            <c:showVal val="1"/>
          </c:dLbls>
          <c:cat>
            <c:strRef>
              <c:f>Лист1!$A$2:$A$4</c:f>
              <c:strCache>
                <c:ptCount val="3"/>
                <c:pt idx="0">
                  <c:v>2020 год</c:v>
                </c:pt>
                <c:pt idx="1">
                  <c:v>2021 год</c:v>
                </c:pt>
                <c:pt idx="2">
                  <c:v>2022 год</c:v>
                </c:pt>
              </c:strCache>
            </c:strRef>
          </c:cat>
          <c:val>
            <c:numRef>
              <c:f>Лист1!$F$2:$F$4</c:f>
              <c:numCache>
                <c:formatCode>#,##0.0</c:formatCode>
                <c:ptCount val="3"/>
                <c:pt idx="0">
                  <c:v>88.4</c:v>
                </c:pt>
                <c:pt idx="1">
                  <c:v>156.5</c:v>
                </c:pt>
                <c:pt idx="2">
                  <c:v>68.5</c:v>
                </c:pt>
              </c:numCache>
            </c:numRef>
          </c:val>
        </c:ser>
        <c:ser>
          <c:idx val="5"/>
          <c:order val="5"/>
          <c:tx>
            <c:strRef>
              <c:f>Лист1!$G$1</c:f>
              <c:strCache>
                <c:ptCount val="1"/>
                <c:pt idx="0">
                  <c:v>Госпошлина</c:v>
                </c:pt>
              </c:strCache>
            </c:strRef>
          </c:tx>
          <c:spPr>
            <a:solidFill>
              <a:srgbClr val="C00000"/>
            </a:solidFill>
          </c:spPr>
          <c:dLbls>
            <c:spPr>
              <a:noFill/>
              <a:ln w="25402">
                <a:noFill/>
              </a:ln>
            </c:spPr>
            <c:showVal val="1"/>
          </c:dLbls>
          <c:cat>
            <c:strRef>
              <c:f>Лист1!$A$2:$A$4</c:f>
              <c:strCache>
                <c:ptCount val="3"/>
                <c:pt idx="0">
                  <c:v>2020 год</c:v>
                </c:pt>
                <c:pt idx="1">
                  <c:v>2021 год</c:v>
                </c:pt>
                <c:pt idx="2">
                  <c:v>2022 год</c:v>
                </c:pt>
              </c:strCache>
            </c:strRef>
          </c:cat>
          <c:val>
            <c:numRef>
              <c:f>Лист1!$G$2:$G$4</c:f>
              <c:numCache>
                <c:formatCode>#,##0.0</c:formatCode>
                <c:ptCount val="3"/>
                <c:pt idx="0">
                  <c:v>9.4</c:v>
                </c:pt>
                <c:pt idx="1">
                  <c:v>7.6</c:v>
                </c:pt>
                <c:pt idx="2">
                  <c:v>8.6</c:v>
                </c:pt>
              </c:numCache>
            </c:numRef>
          </c:val>
        </c:ser>
        <c:gapWidth val="52"/>
        <c:gapDepth val="50"/>
        <c:shape val="cylinder"/>
        <c:axId val="166437632"/>
        <c:axId val="166439168"/>
        <c:axId val="0"/>
      </c:bar3DChart>
      <c:catAx>
        <c:axId val="166437632"/>
        <c:scaling>
          <c:orientation val="minMax"/>
        </c:scaling>
        <c:axPos val="b"/>
        <c:numFmt formatCode="General" sourceLinked="0"/>
        <c:tickLblPos val="nextTo"/>
        <c:txPr>
          <a:bodyPr/>
          <a:lstStyle/>
          <a:p>
            <a:pPr>
              <a:defRPr b="1"/>
            </a:pPr>
            <a:endParaRPr lang="ru-RU"/>
          </a:p>
        </c:txPr>
        <c:crossAx val="166439168"/>
        <c:crosses val="autoZero"/>
        <c:auto val="1"/>
        <c:lblAlgn val="ctr"/>
        <c:lblOffset val="100"/>
      </c:catAx>
      <c:valAx>
        <c:axId val="166439168"/>
        <c:scaling>
          <c:orientation val="minMax"/>
        </c:scaling>
        <c:delete val="1"/>
        <c:axPos val="l"/>
        <c:majorGridlines/>
        <c:numFmt formatCode="0%" sourceLinked="1"/>
        <c:tickLblPos val="none"/>
        <c:crossAx val="166437632"/>
        <c:crosses val="autoZero"/>
        <c:crossBetween val="between"/>
      </c:valAx>
      <c:spPr>
        <a:noFill/>
        <a:ln w="25401">
          <a:noFill/>
        </a:ln>
      </c:spPr>
    </c:plotArea>
    <c:legend>
      <c:legendPos val="l"/>
      <c:legendEntry>
        <c:idx val="0"/>
        <c:txPr>
          <a:bodyPr/>
          <a:lstStyle/>
          <a:p>
            <a:pPr>
              <a:defRPr>
                <a:solidFill>
                  <a:schemeClr val="bg1"/>
                </a:solidFill>
              </a:defRPr>
            </a:pPr>
            <a:endParaRPr lang="ru-RU"/>
          </a:p>
        </c:txPr>
      </c:legendEntry>
      <c:legendEntry>
        <c:idx val="1"/>
        <c:txPr>
          <a:bodyPr/>
          <a:lstStyle/>
          <a:p>
            <a:pPr>
              <a:defRPr>
                <a:solidFill>
                  <a:schemeClr val="bg1"/>
                </a:solidFill>
              </a:defRPr>
            </a:pPr>
            <a:endParaRPr lang="ru-RU"/>
          </a:p>
        </c:txPr>
      </c:legendEntry>
      <c:legendEntry>
        <c:idx val="2"/>
        <c:txPr>
          <a:bodyPr/>
          <a:lstStyle/>
          <a:p>
            <a:pPr>
              <a:defRPr>
                <a:solidFill>
                  <a:schemeClr val="bg1"/>
                </a:solidFill>
              </a:defRPr>
            </a:pPr>
            <a:endParaRPr lang="ru-RU"/>
          </a:p>
        </c:txPr>
      </c:legendEntry>
      <c:legendEntry>
        <c:idx val="3"/>
        <c:txPr>
          <a:bodyPr/>
          <a:lstStyle/>
          <a:p>
            <a:pPr>
              <a:defRPr>
                <a:solidFill>
                  <a:schemeClr val="bg1"/>
                </a:solidFill>
              </a:defRPr>
            </a:pPr>
            <a:endParaRPr lang="ru-RU"/>
          </a:p>
        </c:txPr>
      </c:legendEntry>
      <c:legendEntry>
        <c:idx val="4"/>
        <c:txPr>
          <a:bodyPr/>
          <a:lstStyle/>
          <a:p>
            <a:pPr>
              <a:defRPr>
                <a:solidFill>
                  <a:schemeClr val="bg1"/>
                </a:solidFill>
              </a:defRPr>
            </a:pPr>
            <a:endParaRPr lang="ru-RU"/>
          </a:p>
        </c:txPr>
      </c:legendEntry>
      <c:legendEntry>
        <c:idx val="5"/>
        <c:txPr>
          <a:bodyPr/>
          <a:lstStyle/>
          <a:p>
            <a:pPr>
              <a:defRPr>
                <a:solidFill>
                  <a:schemeClr val="bg1"/>
                </a:solidFill>
              </a:defRPr>
            </a:pPr>
            <a:endParaRPr lang="ru-RU"/>
          </a:p>
        </c:txPr>
      </c:legendEntry>
      <c:layout>
        <c:manualLayout>
          <c:xMode val="edge"/>
          <c:yMode val="edge"/>
          <c:x val="8.333292365509469E-3"/>
          <c:y val="4.8696916482561983E-2"/>
          <c:w val="0.27645480839348796"/>
          <c:h val="0.88790875960648863"/>
        </c:manualLayout>
      </c:layout>
    </c:legend>
    <c:plotVisOnly val="1"/>
    <c:dispBlanksAs val="gap"/>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view3D>
      <c:rotX val="46"/>
      <c:hPercent val="64"/>
      <c:rotY val="17"/>
      <c:depthPercent val="100"/>
      <c:rAngAx val="1"/>
    </c:view3D>
    <c:floor>
      <c:spPr>
        <a:gradFill rotWithShape="0">
          <a:gsLst>
            <a:gs pos="0">
              <a:srgbClr val="C0C0C0">
                <a:gamma/>
                <a:shade val="46275"/>
                <a:invGamma/>
              </a:srgbClr>
            </a:gs>
            <a:gs pos="100000">
              <a:srgbClr val="C0C0C0"/>
            </a:gs>
          </a:gsLst>
          <a:lin ang="18900000" scaled="1"/>
        </a:gradFill>
        <a:ln w="3175">
          <a:solidFill>
            <a:schemeClr val="tx1"/>
          </a:solidFill>
          <a:prstDash val="solid"/>
        </a:ln>
      </c:spPr>
    </c:floor>
    <c:sideWall>
      <c:spPr>
        <a:gradFill rotWithShape="0">
          <a:gsLst>
            <a:gs pos="0">
              <a:srgbClr val="C0C0C0">
                <a:gamma/>
                <a:shade val="46275"/>
                <a:invGamma/>
              </a:srgbClr>
            </a:gs>
            <a:gs pos="100000">
              <a:srgbClr val="C0C0C0"/>
            </a:gs>
          </a:gsLst>
          <a:lin ang="18900000" scaled="1"/>
        </a:gradFill>
        <a:ln w="12700">
          <a:solidFill>
            <a:srgbClr val="C0C0C0"/>
          </a:solidFill>
          <a:prstDash val="solid"/>
        </a:ln>
      </c:spPr>
    </c:sideWall>
    <c:backWall>
      <c:spPr>
        <a:gradFill rotWithShape="0">
          <a:gsLst>
            <a:gs pos="0">
              <a:srgbClr val="C0C0C0">
                <a:gamma/>
                <a:shade val="46275"/>
                <a:invGamma/>
              </a:srgbClr>
            </a:gs>
            <a:gs pos="100000">
              <a:srgbClr val="C0C0C0"/>
            </a:gs>
          </a:gsLst>
          <a:lin ang="18900000" scaled="1"/>
        </a:gradFill>
        <a:ln w="12700">
          <a:solidFill>
            <a:srgbClr val="C0C0C0"/>
          </a:solidFill>
          <a:prstDash val="solid"/>
        </a:ln>
      </c:spPr>
    </c:backWall>
    <c:plotArea>
      <c:layout>
        <c:manualLayout>
          <c:layoutTarget val="inner"/>
          <c:xMode val="edge"/>
          <c:yMode val="edge"/>
          <c:x val="0.1045241809672402"/>
          <c:y val="2.5773195876288659E-3"/>
          <c:w val="0.81881183370597266"/>
          <c:h val="0.68814432989690288"/>
        </c:manualLayout>
      </c:layout>
      <c:bar3DChart>
        <c:barDir val="col"/>
        <c:grouping val="standard"/>
        <c:ser>
          <c:idx val="0"/>
          <c:order val="0"/>
          <c:tx>
            <c:strRef>
              <c:f>Лист1!$B$1</c:f>
              <c:strCache>
                <c:ptCount val="1"/>
                <c:pt idx="0">
                  <c:v>2022</c:v>
                </c:pt>
              </c:strCache>
            </c:strRef>
          </c:tx>
          <c:spPr>
            <a:solidFill>
              <a:schemeClr val="accent3">
                <a:lumMod val="60000"/>
                <a:lumOff val="40000"/>
              </a:schemeClr>
            </a:solidFill>
            <a:ln w="39192">
              <a:noFill/>
            </a:ln>
            <a:scene3d>
              <a:camera prst="orthographicFront"/>
              <a:lightRig rig="threePt" dir="t"/>
            </a:scene3d>
            <a:sp3d prstMaterial="matte"/>
          </c:spPr>
          <c:cat>
            <c:strRef>
              <c:f>Лист1!$A$2:$A$12</c:f>
              <c:strCache>
                <c:ptCount val="11"/>
                <c:pt idx="0">
                  <c:v>Дума города</c:v>
                </c:pt>
                <c:pt idx="1">
                  <c:v>Администрация</c:v>
                </c:pt>
                <c:pt idx="2">
                  <c:v>Управление имущества</c:v>
                </c:pt>
                <c:pt idx="3">
                  <c:v>Управление архитектуры</c:v>
                </c:pt>
                <c:pt idx="4">
                  <c:v>Финансовое упралвение</c:v>
                </c:pt>
                <c:pt idx="5">
                  <c:v>Управление образования</c:v>
                </c:pt>
                <c:pt idx="6">
                  <c:v>Управление культуры</c:v>
                </c:pt>
                <c:pt idx="7">
                  <c:v>Управление труда и соц. защиты</c:v>
                </c:pt>
                <c:pt idx="8">
                  <c:v>Комитет по физкультуре</c:v>
                </c:pt>
                <c:pt idx="9">
                  <c:v>Управление ГХ</c:v>
                </c:pt>
                <c:pt idx="10">
                  <c:v>КСП</c:v>
                </c:pt>
              </c:strCache>
            </c:strRef>
          </c:cat>
          <c:val>
            <c:numRef>
              <c:f>Лист1!$B$2:$B$12</c:f>
              <c:numCache>
                <c:formatCode>0.0</c:formatCode>
                <c:ptCount val="11"/>
                <c:pt idx="0">
                  <c:v>6.81</c:v>
                </c:pt>
                <c:pt idx="1">
                  <c:v>170.76999999999998</c:v>
                </c:pt>
                <c:pt idx="2">
                  <c:v>61.15</c:v>
                </c:pt>
                <c:pt idx="3">
                  <c:v>9.7199999999999989</c:v>
                </c:pt>
                <c:pt idx="4">
                  <c:v>43.120000000000012</c:v>
                </c:pt>
                <c:pt idx="5">
                  <c:v>727.2</c:v>
                </c:pt>
                <c:pt idx="6">
                  <c:v>115.78</c:v>
                </c:pt>
                <c:pt idx="7">
                  <c:v>480.12</c:v>
                </c:pt>
                <c:pt idx="8">
                  <c:v>26.47</c:v>
                </c:pt>
                <c:pt idx="9">
                  <c:v>685.47</c:v>
                </c:pt>
                <c:pt idx="10">
                  <c:v>4.05</c:v>
                </c:pt>
              </c:numCache>
            </c:numRef>
          </c:val>
        </c:ser>
        <c:ser>
          <c:idx val="1"/>
          <c:order val="1"/>
          <c:tx>
            <c:strRef>
              <c:f>Лист1!$C$1</c:f>
              <c:strCache>
                <c:ptCount val="1"/>
                <c:pt idx="0">
                  <c:v>2021</c:v>
                </c:pt>
              </c:strCache>
            </c:strRef>
          </c:tx>
          <c:spPr>
            <a:solidFill>
              <a:schemeClr val="accent2">
                <a:lumMod val="40000"/>
                <a:lumOff val="60000"/>
              </a:schemeClr>
            </a:solidFill>
            <a:ln w="39192">
              <a:noFill/>
            </a:ln>
            <a:scene3d>
              <a:camera prst="orthographicFront"/>
              <a:lightRig rig="threePt" dir="t"/>
            </a:scene3d>
            <a:sp3d prstMaterial="matte"/>
          </c:spPr>
          <c:cat>
            <c:strRef>
              <c:f>Лист1!$A$2:$A$12</c:f>
              <c:strCache>
                <c:ptCount val="11"/>
                <c:pt idx="0">
                  <c:v>Дума города</c:v>
                </c:pt>
                <c:pt idx="1">
                  <c:v>Администрация</c:v>
                </c:pt>
                <c:pt idx="2">
                  <c:v>Управление имущества</c:v>
                </c:pt>
                <c:pt idx="3">
                  <c:v>Управление архитектуры</c:v>
                </c:pt>
                <c:pt idx="4">
                  <c:v>Финансовое упралвение</c:v>
                </c:pt>
                <c:pt idx="5">
                  <c:v>Управление образования</c:v>
                </c:pt>
                <c:pt idx="6">
                  <c:v>Управление культуры</c:v>
                </c:pt>
                <c:pt idx="7">
                  <c:v>Управление труда и соц. защиты</c:v>
                </c:pt>
                <c:pt idx="8">
                  <c:v>Комитет по физкультуре</c:v>
                </c:pt>
                <c:pt idx="9">
                  <c:v>Управление ГХ</c:v>
                </c:pt>
                <c:pt idx="10">
                  <c:v>КСП</c:v>
                </c:pt>
              </c:strCache>
            </c:strRef>
          </c:cat>
          <c:val>
            <c:numRef>
              <c:f>Лист1!$C$2:$C$12</c:f>
              <c:numCache>
                <c:formatCode>0.0</c:formatCode>
                <c:ptCount val="11"/>
                <c:pt idx="0">
                  <c:v>7.46</c:v>
                </c:pt>
                <c:pt idx="1">
                  <c:v>143.86000000000001</c:v>
                </c:pt>
                <c:pt idx="2">
                  <c:v>11.63</c:v>
                </c:pt>
                <c:pt idx="3">
                  <c:v>7.17</c:v>
                </c:pt>
                <c:pt idx="4">
                  <c:v>16.350000000000001</c:v>
                </c:pt>
                <c:pt idx="5">
                  <c:v>578.57000000000005</c:v>
                </c:pt>
                <c:pt idx="6">
                  <c:v>98.5</c:v>
                </c:pt>
                <c:pt idx="7">
                  <c:v>479.92999999999978</c:v>
                </c:pt>
                <c:pt idx="8">
                  <c:v>19.100000000000001</c:v>
                </c:pt>
                <c:pt idx="9">
                  <c:v>470.85</c:v>
                </c:pt>
                <c:pt idx="10">
                  <c:v>3.52</c:v>
                </c:pt>
              </c:numCache>
            </c:numRef>
          </c:val>
        </c:ser>
        <c:ser>
          <c:idx val="2"/>
          <c:order val="2"/>
          <c:tx>
            <c:strRef>
              <c:f>Лист1!$D$1</c:f>
              <c:strCache>
                <c:ptCount val="1"/>
                <c:pt idx="0">
                  <c:v>2020</c:v>
                </c:pt>
              </c:strCache>
            </c:strRef>
          </c:tx>
          <c:spPr>
            <a:gradFill>
              <a:gsLst>
                <a:gs pos="0">
                  <a:srgbClr val="1F497D">
                    <a:lumMod val="60000"/>
                    <a:lumOff val="40000"/>
                  </a:srgbClr>
                </a:gs>
                <a:gs pos="100000">
                  <a:schemeClr val="tx2">
                    <a:lumMod val="60000"/>
                    <a:lumOff val="40000"/>
                  </a:schemeClr>
                </a:gs>
              </a:gsLst>
              <a:lin ang="18900000" scaled="1"/>
            </a:gradFill>
            <a:scene3d>
              <a:camera prst="orthographicFront"/>
              <a:lightRig rig="threePt" dir="t"/>
            </a:scene3d>
            <a:sp3d prstMaterial="matte"/>
          </c:spPr>
          <c:cat>
            <c:strRef>
              <c:f>Лист1!$A$2:$A$12</c:f>
              <c:strCache>
                <c:ptCount val="11"/>
                <c:pt idx="0">
                  <c:v>Дума города</c:v>
                </c:pt>
                <c:pt idx="1">
                  <c:v>Администрация</c:v>
                </c:pt>
                <c:pt idx="2">
                  <c:v>Управление имущества</c:v>
                </c:pt>
                <c:pt idx="3">
                  <c:v>Управление архитектуры</c:v>
                </c:pt>
                <c:pt idx="4">
                  <c:v>Финансовое упралвение</c:v>
                </c:pt>
                <c:pt idx="5">
                  <c:v>Управление образования</c:v>
                </c:pt>
                <c:pt idx="6">
                  <c:v>Управление культуры</c:v>
                </c:pt>
                <c:pt idx="7">
                  <c:v>Управление труда и соц. защиты</c:v>
                </c:pt>
                <c:pt idx="8">
                  <c:v>Комитет по физкультуре</c:v>
                </c:pt>
                <c:pt idx="9">
                  <c:v>Управление ГХ</c:v>
                </c:pt>
                <c:pt idx="10">
                  <c:v>КСП</c:v>
                </c:pt>
              </c:strCache>
            </c:strRef>
          </c:cat>
          <c:val>
            <c:numRef>
              <c:f>Лист1!$D$2:$D$12</c:f>
              <c:numCache>
                <c:formatCode>0.0</c:formatCode>
                <c:ptCount val="11"/>
                <c:pt idx="0">
                  <c:v>7.85</c:v>
                </c:pt>
                <c:pt idx="1">
                  <c:v>167.2</c:v>
                </c:pt>
                <c:pt idx="2">
                  <c:v>11.28</c:v>
                </c:pt>
                <c:pt idx="3">
                  <c:v>7.1499999999999995</c:v>
                </c:pt>
                <c:pt idx="4">
                  <c:v>15.21</c:v>
                </c:pt>
                <c:pt idx="5">
                  <c:v>514.4</c:v>
                </c:pt>
                <c:pt idx="6">
                  <c:v>95.149999999999991</c:v>
                </c:pt>
                <c:pt idx="7">
                  <c:v>425.7199999999998</c:v>
                </c:pt>
                <c:pt idx="8">
                  <c:v>17</c:v>
                </c:pt>
                <c:pt idx="9">
                  <c:v>577.28000000000043</c:v>
                </c:pt>
                <c:pt idx="10">
                  <c:v>4.05</c:v>
                </c:pt>
              </c:numCache>
            </c:numRef>
          </c:val>
        </c:ser>
        <c:gapWidth val="44"/>
        <c:gapDepth val="160"/>
        <c:shape val="cylinder"/>
        <c:axId val="72491008"/>
        <c:axId val="72492544"/>
        <c:axId val="72565184"/>
      </c:bar3DChart>
      <c:catAx>
        <c:axId val="72491008"/>
        <c:scaling>
          <c:orientation val="minMax"/>
        </c:scaling>
        <c:axPos val="b"/>
        <c:numFmt formatCode="General" sourceLinked="1"/>
        <c:tickLblPos val="low"/>
        <c:spPr>
          <a:ln w="4901">
            <a:solidFill>
              <a:schemeClr val="tx1"/>
            </a:solidFill>
            <a:prstDash val="solid"/>
          </a:ln>
        </c:spPr>
        <c:txPr>
          <a:bodyPr rot="-5400000" vert="horz" anchor="ctr" anchorCtr="1"/>
          <a:lstStyle/>
          <a:p>
            <a:pPr>
              <a:defRPr sz="1463" b="1" i="0" u="none" strike="noStrike" baseline="0">
                <a:solidFill>
                  <a:schemeClr val="tx1"/>
                </a:solidFill>
                <a:latin typeface="Arial Cyr"/>
                <a:ea typeface="Arial Cyr"/>
                <a:cs typeface="Arial Cyr"/>
              </a:defRPr>
            </a:pPr>
            <a:endParaRPr lang="ru-RU"/>
          </a:p>
        </c:txPr>
        <c:crossAx val="72492544"/>
        <c:crosses val="autoZero"/>
        <c:auto val="1"/>
        <c:lblAlgn val="ctr"/>
        <c:lblOffset val="100"/>
        <c:tickLblSkip val="1"/>
        <c:tickMarkSkip val="1"/>
      </c:catAx>
      <c:valAx>
        <c:axId val="72492544"/>
        <c:scaling>
          <c:orientation val="minMax"/>
        </c:scaling>
        <c:axPos val="l"/>
        <c:majorGridlines>
          <c:spPr>
            <a:ln w="4901">
              <a:solidFill>
                <a:schemeClr val="tx1"/>
              </a:solidFill>
              <a:prstDash val="solid"/>
            </a:ln>
          </c:spPr>
        </c:majorGridlines>
        <c:numFmt formatCode="0.0" sourceLinked="1"/>
        <c:tickLblPos val="nextTo"/>
        <c:spPr>
          <a:ln w="4901">
            <a:solidFill>
              <a:schemeClr val="tx1"/>
            </a:solidFill>
            <a:prstDash val="solid"/>
          </a:ln>
        </c:spPr>
        <c:txPr>
          <a:bodyPr rot="0" vert="horz"/>
          <a:lstStyle/>
          <a:p>
            <a:pPr>
              <a:defRPr sz="1463" b="1" i="0" u="none" strike="noStrike" baseline="0">
                <a:solidFill>
                  <a:schemeClr val="tx1"/>
                </a:solidFill>
                <a:latin typeface="Arial Cyr"/>
                <a:ea typeface="Arial Cyr"/>
                <a:cs typeface="Arial Cyr"/>
              </a:defRPr>
            </a:pPr>
            <a:endParaRPr lang="ru-RU"/>
          </a:p>
        </c:txPr>
        <c:crossAx val="72491008"/>
        <c:crosses val="autoZero"/>
        <c:crossBetween val="between"/>
      </c:valAx>
      <c:serAx>
        <c:axId val="72565184"/>
        <c:scaling>
          <c:orientation val="minMax"/>
        </c:scaling>
        <c:axPos val="b"/>
        <c:numFmt formatCode="General" sourceLinked="1"/>
        <c:tickLblPos val="low"/>
        <c:spPr>
          <a:ln w="3175">
            <a:solidFill>
              <a:srgbClr val="000000"/>
            </a:solidFill>
            <a:prstDash val="solid"/>
          </a:ln>
        </c:spPr>
        <c:txPr>
          <a:bodyPr rot="0" vert="horz"/>
          <a:lstStyle/>
          <a:p>
            <a:pPr>
              <a:defRPr sz="1315" b="1" i="0" u="none" strike="noStrike" baseline="0">
                <a:solidFill>
                  <a:srgbClr val="000000"/>
                </a:solidFill>
                <a:latin typeface="Arial Cyr"/>
                <a:ea typeface="Arial Cyr"/>
                <a:cs typeface="Arial Cyr"/>
              </a:defRPr>
            </a:pPr>
            <a:endParaRPr lang="ru-RU"/>
          </a:p>
        </c:txPr>
        <c:crossAx val="72492544"/>
        <c:crosses val="autoZero"/>
        <c:tickLblSkip val="2"/>
        <c:tickMarkSkip val="1"/>
      </c:serAx>
      <c:spPr>
        <a:noFill/>
        <a:ln w="25398">
          <a:noFill/>
        </a:ln>
      </c:spPr>
    </c:plotArea>
    <c:dispBlanksAs val="gap"/>
  </c:chart>
  <c:spPr>
    <a:noFill/>
    <a:ln>
      <a:noFill/>
    </a:ln>
  </c:spPr>
  <c:txPr>
    <a:bodyPr/>
    <a:lstStyle/>
    <a:p>
      <a:pPr>
        <a:defRPr sz="1231" b="0" i="0" u="none" strike="noStrike" baseline="0">
          <a:solidFill>
            <a:schemeClr val="tx1"/>
          </a:solidFill>
          <a:latin typeface="Arial Cyr"/>
          <a:ea typeface="Arial Cyr"/>
          <a:cs typeface="Arial Cyr"/>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7.684831583552057E-2"/>
          <c:y val="2.444439233412541E-2"/>
          <c:w val="0.83666218285214256"/>
          <c:h val="0.46294411074265251"/>
        </c:manualLayout>
      </c:layout>
      <c:bar3DChart>
        <c:barDir val="bar"/>
        <c:grouping val="stacked"/>
        <c:ser>
          <c:idx val="0"/>
          <c:order val="0"/>
          <c:tx>
            <c:strRef>
              <c:f>Лист1!$B$1</c:f>
              <c:strCache>
                <c:ptCount val="1"/>
                <c:pt idx="0">
                  <c:v>Развитие образования</c:v>
                </c:pt>
              </c:strCache>
            </c:strRef>
          </c:tx>
          <c:cat>
            <c:strRef>
              <c:f>Лист1!$A$2:$A$4</c:f>
              <c:strCache>
                <c:ptCount val="3"/>
                <c:pt idx="0">
                  <c:v>2020 год</c:v>
                </c:pt>
                <c:pt idx="1">
                  <c:v>2021 год</c:v>
                </c:pt>
                <c:pt idx="2">
                  <c:v>2022 год</c:v>
                </c:pt>
              </c:strCache>
            </c:strRef>
          </c:cat>
          <c:val>
            <c:numRef>
              <c:f>Лист1!$B$2:$B$4</c:f>
              <c:numCache>
                <c:formatCode>General</c:formatCode>
                <c:ptCount val="3"/>
                <c:pt idx="0">
                  <c:v>645</c:v>
                </c:pt>
                <c:pt idx="1">
                  <c:v>613</c:v>
                </c:pt>
                <c:pt idx="2">
                  <c:v>752</c:v>
                </c:pt>
              </c:numCache>
            </c:numRef>
          </c:val>
        </c:ser>
        <c:ser>
          <c:idx val="1"/>
          <c:order val="1"/>
          <c:tx>
            <c:strRef>
              <c:f>Лист1!$C$1</c:f>
              <c:strCache>
                <c:ptCount val="1"/>
                <c:pt idx="0">
                  <c:v>Соц поддержка населения</c:v>
                </c:pt>
              </c:strCache>
            </c:strRef>
          </c:tx>
          <c:cat>
            <c:strRef>
              <c:f>Лист1!$A$2:$A$4</c:f>
              <c:strCache>
                <c:ptCount val="3"/>
                <c:pt idx="0">
                  <c:v>2020 год</c:v>
                </c:pt>
                <c:pt idx="1">
                  <c:v>2021 год</c:v>
                </c:pt>
                <c:pt idx="2">
                  <c:v>2022 год</c:v>
                </c:pt>
              </c:strCache>
            </c:strRef>
          </c:cat>
          <c:val>
            <c:numRef>
              <c:f>Лист1!$C$2:$C$4</c:f>
              <c:numCache>
                <c:formatCode>General</c:formatCode>
                <c:ptCount val="3"/>
                <c:pt idx="0">
                  <c:v>430</c:v>
                </c:pt>
                <c:pt idx="1">
                  <c:v>483</c:v>
                </c:pt>
                <c:pt idx="2">
                  <c:v>483</c:v>
                </c:pt>
              </c:numCache>
            </c:numRef>
          </c:val>
        </c:ser>
        <c:ser>
          <c:idx val="2"/>
          <c:order val="2"/>
          <c:tx>
            <c:strRef>
              <c:f>Лист1!$D$1</c:f>
              <c:strCache>
                <c:ptCount val="1"/>
                <c:pt idx="0">
                  <c:v>управление имуществом</c:v>
                </c:pt>
              </c:strCache>
            </c:strRef>
          </c:tx>
          <c:spPr>
            <a:solidFill>
              <a:srgbClr val="FFFF00"/>
            </a:solidFill>
          </c:spPr>
          <c:cat>
            <c:strRef>
              <c:f>Лист1!$A$2:$A$4</c:f>
              <c:strCache>
                <c:ptCount val="3"/>
                <c:pt idx="0">
                  <c:v>2020 год</c:v>
                </c:pt>
                <c:pt idx="1">
                  <c:v>2021 год</c:v>
                </c:pt>
                <c:pt idx="2">
                  <c:v>2022 год</c:v>
                </c:pt>
              </c:strCache>
            </c:strRef>
          </c:cat>
          <c:val>
            <c:numRef>
              <c:f>Лист1!$D$2:$D$4</c:f>
              <c:numCache>
                <c:formatCode>General</c:formatCode>
                <c:ptCount val="3"/>
                <c:pt idx="0">
                  <c:v>11</c:v>
                </c:pt>
                <c:pt idx="1">
                  <c:v>11</c:v>
                </c:pt>
                <c:pt idx="2">
                  <c:v>60</c:v>
                </c:pt>
              </c:numCache>
            </c:numRef>
          </c:val>
        </c:ser>
        <c:ser>
          <c:idx val="3"/>
          <c:order val="3"/>
          <c:tx>
            <c:strRef>
              <c:f>Лист1!$E$1</c:f>
              <c:strCache>
                <c:ptCount val="1"/>
                <c:pt idx="0">
                  <c:v>Развитие физ-ры и спорта</c:v>
                </c:pt>
              </c:strCache>
            </c:strRef>
          </c:tx>
          <c:cat>
            <c:strRef>
              <c:f>Лист1!$A$2:$A$4</c:f>
              <c:strCache>
                <c:ptCount val="3"/>
                <c:pt idx="0">
                  <c:v>2020 год</c:v>
                </c:pt>
                <c:pt idx="1">
                  <c:v>2021 год</c:v>
                </c:pt>
                <c:pt idx="2">
                  <c:v>2022 год</c:v>
                </c:pt>
              </c:strCache>
            </c:strRef>
          </c:cat>
          <c:val>
            <c:numRef>
              <c:f>Лист1!$E$2:$E$4</c:f>
              <c:numCache>
                <c:formatCode>General</c:formatCode>
                <c:ptCount val="3"/>
                <c:pt idx="0">
                  <c:v>17</c:v>
                </c:pt>
                <c:pt idx="1">
                  <c:v>19</c:v>
                </c:pt>
                <c:pt idx="2">
                  <c:v>21</c:v>
                </c:pt>
              </c:numCache>
            </c:numRef>
          </c:val>
        </c:ser>
        <c:ser>
          <c:idx val="4"/>
          <c:order val="4"/>
          <c:tx>
            <c:strRef>
              <c:f>Лист1!$F$1</c:f>
              <c:strCache>
                <c:ptCount val="1"/>
                <c:pt idx="0">
                  <c:v>Развитие градостроительства и архитектуры</c:v>
                </c:pt>
              </c:strCache>
            </c:strRef>
          </c:tx>
          <c:spPr>
            <a:solidFill>
              <a:srgbClr val="FF0066"/>
            </a:solidFill>
          </c:spPr>
          <c:cat>
            <c:strRef>
              <c:f>Лист1!$A$2:$A$4</c:f>
              <c:strCache>
                <c:ptCount val="3"/>
                <c:pt idx="0">
                  <c:v>2020 год</c:v>
                </c:pt>
                <c:pt idx="1">
                  <c:v>2021 год</c:v>
                </c:pt>
                <c:pt idx="2">
                  <c:v>2022 год</c:v>
                </c:pt>
              </c:strCache>
            </c:strRef>
          </c:cat>
          <c:val>
            <c:numRef>
              <c:f>Лист1!$F$2:$F$4</c:f>
              <c:numCache>
                <c:formatCode>General</c:formatCode>
                <c:ptCount val="3"/>
                <c:pt idx="0">
                  <c:v>34</c:v>
                </c:pt>
                <c:pt idx="1">
                  <c:v>12</c:v>
                </c:pt>
                <c:pt idx="2">
                  <c:v>91</c:v>
                </c:pt>
              </c:numCache>
            </c:numRef>
          </c:val>
        </c:ser>
        <c:ser>
          <c:idx val="5"/>
          <c:order val="5"/>
          <c:tx>
            <c:strRef>
              <c:f>Лист1!$G$1</c:f>
              <c:strCache>
                <c:ptCount val="1"/>
                <c:pt idx="0">
                  <c:v>Культура</c:v>
                </c:pt>
              </c:strCache>
            </c:strRef>
          </c:tx>
          <c:cat>
            <c:strRef>
              <c:f>Лист1!$A$2:$A$4</c:f>
              <c:strCache>
                <c:ptCount val="3"/>
                <c:pt idx="0">
                  <c:v>2020 год</c:v>
                </c:pt>
                <c:pt idx="1">
                  <c:v>2021 год</c:v>
                </c:pt>
                <c:pt idx="2">
                  <c:v>2022 год</c:v>
                </c:pt>
              </c:strCache>
            </c:strRef>
          </c:cat>
          <c:val>
            <c:numRef>
              <c:f>Лист1!$G$2:$G$4</c:f>
              <c:numCache>
                <c:formatCode>General</c:formatCode>
                <c:ptCount val="3"/>
                <c:pt idx="0">
                  <c:v>46</c:v>
                </c:pt>
                <c:pt idx="1">
                  <c:v>58</c:v>
                </c:pt>
                <c:pt idx="2">
                  <c:v>67</c:v>
                </c:pt>
              </c:numCache>
            </c:numRef>
          </c:val>
        </c:ser>
        <c:ser>
          <c:idx val="6"/>
          <c:order val="6"/>
          <c:tx>
            <c:strRef>
              <c:f>Лист1!$H$1</c:f>
              <c:strCache>
                <c:ptCount val="1"/>
                <c:pt idx="0">
                  <c:v>Развитие экономики</c:v>
                </c:pt>
              </c:strCache>
            </c:strRef>
          </c:tx>
          <c:spPr>
            <a:solidFill>
              <a:srgbClr val="00FF00"/>
            </a:solidFill>
          </c:spPr>
          <c:cat>
            <c:strRef>
              <c:f>Лист1!$A$2:$A$4</c:f>
              <c:strCache>
                <c:ptCount val="3"/>
                <c:pt idx="0">
                  <c:v>2020 год</c:v>
                </c:pt>
                <c:pt idx="1">
                  <c:v>2021 год</c:v>
                </c:pt>
                <c:pt idx="2">
                  <c:v>2022 год</c:v>
                </c:pt>
              </c:strCache>
            </c:strRef>
          </c:cat>
          <c:val>
            <c:numRef>
              <c:f>Лист1!$H$2:$H$4</c:f>
              <c:numCache>
                <c:formatCode>General</c:formatCode>
                <c:ptCount val="3"/>
                <c:pt idx="0">
                  <c:v>0.1</c:v>
                </c:pt>
                <c:pt idx="1">
                  <c:v>0.4</c:v>
                </c:pt>
                <c:pt idx="2">
                  <c:v>5.4</c:v>
                </c:pt>
              </c:numCache>
            </c:numRef>
          </c:val>
        </c:ser>
        <c:ser>
          <c:idx val="7"/>
          <c:order val="7"/>
          <c:tx>
            <c:strRef>
              <c:f>Лист1!$I$1</c:f>
              <c:strCache>
                <c:ptCount val="1"/>
                <c:pt idx="0">
                  <c:v>Развитие ЖКХ</c:v>
                </c:pt>
              </c:strCache>
            </c:strRef>
          </c:tx>
          <c:spPr>
            <a:solidFill>
              <a:srgbClr val="FFC000"/>
            </a:solidFill>
          </c:spPr>
          <c:cat>
            <c:strRef>
              <c:f>Лист1!$A$2:$A$4</c:f>
              <c:strCache>
                <c:ptCount val="3"/>
                <c:pt idx="0">
                  <c:v>2020 год</c:v>
                </c:pt>
                <c:pt idx="1">
                  <c:v>2021 год</c:v>
                </c:pt>
                <c:pt idx="2">
                  <c:v>2022 год</c:v>
                </c:pt>
              </c:strCache>
            </c:strRef>
          </c:cat>
          <c:val>
            <c:numRef>
              <c:f>Лист1!$I$2:$I$4</c:f>
              <c:numCache>
                <c:formatCode>General</c:formatCode>
                <c:ptCount val="3"/>
                <c:pt idx="0">
                  <c:v>221</c:v>
                </c:pt>
                <c:pt idx="1">
                  <c:v>304</c:v>
                </c:pt>
                <c:pt idx="2">
                  <c:v>157</c:v>
                </c:pt>
              </c:numCache>
            </c:numRef>
          </c:val>
        </c:ser>
        <c:ser>
          <c:idx val="8"/>
          <c:order val="8"/>
          <c:tx>
            <c:strRef>
              <c:f>Лист1!$J$1</c:f>
              <c:strCache>
                <c:ptCount val="1"/>
                <c:pt idx="0">
                  <c:v>Развитие трансп системы и охрана окр среды</c:v>
                </c:pt>
              </c:strCache>
            </c:strRef>
          </c:tx>
          <c:cat>
            <c:strRef>
              <c:f>Лист1!$A$2:$A$4</c:f>
              <c:strCache>
                <c:ptCount val="3"/>
                <c:pt idx="0">
                  <c:v>2020 год</c:v>
                </c:pt>
                <c:pt idx="1">
                  <c:v>2021 год</c:v>
                </c:pt>
                <c:pt idx="2">
                  <c:v>2022 год</c:v>
                </c:pt>
              </c:strCache>
            </c:strRef>
          </c:cat>
          <c:val>
            <c:numRef>
              <c:f>Лист1!$J$2:$J$4</c:f>
              <c:numCache>
                <c:formatCode>General</c:formatCode>
                <c:ptCount val="3"/>
                <c:pt idx="0">
                  <c:v>78</c:v>
                </c:pt>
                <c:pt idx="1">
                  <c:v>92</c:v>
                </c:pt>
                <c:pt idx="2">
                  <c:v>322</c:v>
                </c:pt>
              </c:numCache>
            </c:numRef>
          </c:val>
        </c:ser>
        <c:ser>
          <c:idx val="9"/>
          <c:order val="9"/>
          <c:tx>
            <c:strRef>
              <c:f>Лист1!$K$1</c:f>
              <c:strCache>
                <c:ptCount val="1"/>
                <c:pt idx="0">
                  <c:v>Создание условий безопасной жизни населения</c:v>
                </c:pt>
              </c:strCache>
            </c:strRef>
          </c:tx>
          <c:cat>
            <c:strRef>
              <c:f>Лист1!$A$2:$A$4</c:f>
              <c:strCache>
                <c:ptCount val="3"/>
                <c:pt idx="0">
                  <c:v>2020 год</c:v>
                </c:pt>
                <c:pt idx="1">
                  <c:v>2021 год</c:v>
                </c:pt>
                <c:pt idx="2">
                  <c:v>2022 год</c:v>
                </c:pt>
              </c:strCache>
            </c:strRef>
          </c:cat>
          <c:val>
            <c:numRef>
              <c:f>Лист1!$K$2:$K$4</c:f>
              <c:numCache>
                <c:formatCode>General</c:formatCode>
                <c:ptCount val="3"/>
                <c:pt idx="0">
                  <c:v>16</c:v>
                </c:pt>
                <c:pt idx="1">
                  <c:v>12</c:v>
                </c:pt>
                <c:pt idx="2">
                  <c:v>34</c:v>
                </c:pt>
              </c:numCache>
            </c:numRef>
          </c:val>
        </c:ser>
        <c:ser>
          <c:idx val="10"/>
          <c:order val="10"/>
          <c:tx>
            <c:strRef>
              <c:f>Лист1!$L$1</c:f>
              <c:strCache>
                <c:ptCount val="1"/>
                <c:pt idx="0">
                  <c:v>Открытость и эффективность работы администрации</c:v>
                </c:pt>
              </c:strCache>
            </c:strRef>
          </c:tx>
          <c:spPr>
            <a:solidFill>
              <a:srgbClr val="00B0F0"/>
            </a:solidFill>
          </c:spPr>
          <c:cat>
            <c:strRef>
              <c:f>Лист1!$A$2:$A$4</c:f>
              <c:strCache>
                <c:ptCount val="3"/>
                <c:pt idx="0">
                  <c:v>2020 год</c:v>
                </c:pt>
                <c:pt idx="1">
                  <c:v>2021 год</c:v>
                </c:pt>
                <c:pt idx="2">
                  <c:v>2022 год</c:v>
                </c:pt>
              </c:strCache>
            </c:strRef>
          </c:cat>
          <c:val>
            <c:numRef>
              <c:f>Лист1!$L$2:$L$4</c:f>
              <c:numCache>
                <c:formatCode>General</c:formatCode>
                <c:ptCount val="3"/>
                <c:pt idx="0">
                  <c:v>17</c:v>
                </c:pt>
                <c:pt idx="1">
                  <c:v>17</c:v>
                </c:pt>
                <c:pt idx="2">
                  <c:v>17</c:v>
                </c:pt>
              </c:numCache>
            </c:numRef>
          </c:val>
        </c:ser>
        <c:ser>
          <c:idx val="11"/>
          <c:order val="11"/>
          <c:tx>
            <c:strRef>
              <c:f>Лист1!$M$1</c:f>
              <c:strCache>
                <c:ptCount val="1"/>
                <c:pt idx="0">
                  <c:v>Управление финансами</c:v>
                </c:pt>
              </c:strCache>
            </c:strRef>
          </c:tx>
          <c:spPr>
            <a:solidFill>
              <a:srgbClr val="FF00FF"/>
            </a:solidFill>
          </c:spPr>
          <c:cat>
            <c:strRef>
              <c:f>Лист1!$A$2:$A$4</c:f>
              <c:strCache>
                <c:ptCount val="3"/>
                <c:pt idx="0">
                  <c:v>2020 год</c:v>
                </c:pt>
                <c:pt idx="1">
                  <c:v>2021 год</c:v>
                </c:pt>
                <c:pt idx="2">
                  <c:v>2022 год</c:v>
                </c:pt>
              </c:strCache>
            </c:strRef>
          </c:cat>
          <c:val>
            <c:numRef>
              <c:f>Лист1!$M$2:$M$4</c:f>
              <c:numCache>
                <c:formatCode>General</c:formatCode>
                <c:ptCount val="3"/>
                <c:pt idx="2">
                  <c:v>45</c:v>
                </c:pt>
              </c:numCache>
            </c:numRef>
          </c:val>
        </c:ser>
        <c:ser>
          <c:idx val="12"/>
          <c:order val="12"/>
          <c:tx>
            <c:strRef>
              <c:f>Лист1!$N$1</c:f>
              <c:strCache>
                <c:ptCount val="1"/>
                <c:pt idx="0">
                  <c:v>Молодежь</c:v>
                </c:pt>
              </c:strCache>
            </c:strRef>
          </c:tx>
          <c:cat>
            <c:strRef>
              <c:f>Лист1!$A$2:$A$4</c:f>
              <c:strCache>
                <c:ptCount val="3"/>
                <c:pt idx="0">
                  <c:v>2020 год</c:v>
                </c:pt>
                <c:pt idx="1">
                  <c:v>2021 год</c:v>
                </c:pt>
                <c:pt idx="2">
                  <c:v>2022 год</c:v>
                </c:pt>
              </c:strCache>
            </c:strRef>
          </c:cat>
          <c:val>
            <c:numRef>
              <c:f>Лист1!$N$2:$N$4</c:f>
              <c:numCache>
                <c:formatCode>General</c:formatCode>
                <c:ptCount val="3"/>
                <c:pt idx="0">
                  <c:v>0.9</c:v>
                </c:pt>
                <c:pt idx="1">
                  <c:v>1</c:v>
                </c:pt>
                <c:pt idx="2">
                  <c:v>1</c:v>
                </c:pt>
              </c:numCache>
            </c:numRef>
          </c:val>
        </c:ser>
        <c:ser>
          <c:idx val="13"/>
          <c:order val="13"/>
          <c:tx>
            <c:strRef>
              <c:f>Лист1!$O$1</c:f>
              <c:strCache>
                <c:ptCount val="1"/>
                <c:pt idx="0">
                  <c:v>Формирование современной городской среды</c:v>
                </c:pt>
              </c:strCache>
            </c:strRef>
          </c:tx>
          <c:cat>
            <c:strRef>
              <c:f>Лист1!$A$2:$A$4</c:f>
              <c:strCache>
                <c:ptCount val="3"/>
                <c:pt idx="0">
                  <c:v>2020 год</c:v>
                </c:pt>
                <c:pt idx="1">
                  <c:v>2021 год</c:v>
                </c:pt>
                <c:pt idx="2">
                  <c:v>2022 год</c:v>
                </c:pt>
              </c:strCache>
            </c:strRef>
          </c:cat>
          <c:val>
            <c:numRef>
              <c:f>Лист1!$O$2:$O$4</c:f>
              <c:numCache>
                <c:formatCode>General</c:formatCode>
                <c:ptCount val="3"/>
                <c:pt idx="0">
                  <c:v>174</c:v>
                </c:pt>
                <c:pt idx="1">
                  <c:v>76</c:v>
                </c:pt>
                <c:pt idx="2">
                  <c:v>162</c:v>
                </c:pt>
              </c:numCache>
            </c:numRef>
          </c:val>
        </c:ser>
        <c:gapWidth val="38"/>
        <c:gapDepth val="50"/>
        <c:shape val="box"/>
        <c:axId val="197718400"/>
        <c:axId val="197719936"/>
        <c:axId val="0"/>
      </c:bar3DChart>
      <c:catAx>
        <c:axId val="197718400"/>
        <c:scaling>
          <c:orientation val="minMax"/>
        </c:scaling>
        <c:axPos val="l"/>
        <c:numFmt formatCode="General" sourceLinked="0"/>
        <c:tickLblPos val="nextTo"/>
        <c:txPr>
          <a:bodyPr/>
          <a:lstStyle/>
          <a:p>
            <a:pPr>
              <a:defRPr baseline="0">
                <a:solidFill>
                  <a:schemeClr val="tx1"/>
                </a:solidFill>
              </a:defRPr>
            </a:pPr>
            <a:endParaRPr lang="ru-RU"/>
          </a:p>
        </c:txPr>
        <c:crossAx val="197719936"/>
        <c:crosses val="autoZero"/>
        <c:auto val="1"/>
        <c:lblAlgn val="ctr"/>
        <c:lblOffset val="100"/>
      </c:catAx>
      <c:valAx>
        <c:axId val="197719936"/>
        <c:scaling>
          <c:orientation val="minMax"/>
          <c:max val="1700"/>
          <c:min val="0"/>
        </c:scaling>
        <c:axPos val="b"/>
        <c:majorGridlines/>
        <c:numFmt formatCode="General" sourceLinked="1"/>
        <c:tickLblPos val="nextTo"/>
        <c:txPr>
          <a:bodyPr/>
          <a:lstStyle/>
          <a:p>
            <a:pPr>
              <a:defRPr>
                <a:solidFill>
                  <a:schemeClr val="bg1"/>
                </a:solidFill>
              </a:defRPr>
            </a:pPr>
            <a:endParaRPr lang="ru-RU"/>
          </a:p>
        </c:txPr>
        <c:crossAx val="197718400"/>
        <c:crosses val="autoZero"/>
        <c:crossBetween val="between"/>
      </c:valAx>
      <c:spPr>
        <a:noFill/>
        <a:ln w="25395">
          <a:noFill/>
        </a:ln>
      </c:spPr>
    </c:plotArea>
    <c:legend>
      <c:legendPos val="b"/>
      <c:layout>
        <c:manualLayout>
          <c:xMode val="edge"/>
          <c:yMode val="edge"/>
          <c:x val="0.19140549008783853"/>
          <c:y val="0.56397039714298003"/>
          <c:w val="0.67186387485400723"/>
          <c:h val="0.32352342842390602"/>
        </c:manualLayout>
      </c:layout>
      <c:txPr>
        <a:bodyPr/>
        <a:lstStyle/>
        <a:p>
          <a:pPr>
            <a:defRPr sz="1300" spc="-100" baseline="0">
              <a:solidFill>
                <a:schemeClr val="tx1"/>
              </a:solidFill>
            </a:defRPr>
          </a:pPr>
          <a:endParaRPr lang="ru-RU"/>
        </a:p>
      </c:txPr>
    </c:legend>
    <c:plotVisOnly val="1"/>
    <c:dispBlanksAs val="gap"/>
  </c:chart>
  <c:txPr>
    <a:bodyPr/>
    <a:lstStyle/>
    <a:p>
      <a:pPr>
        <a:defRPr sz="1798"/>
      </a:pPr>
      <a:endParaRPr lang="ru-RU"/>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plotArea>
      <c:layout>
        <c:manualLayout>
          <c:layoutTarget val="inner"/>
          <c:xMode val="edge"/>
          <c:yMode val="edge"/>
          <c:x val="8.1593550933867207E-2"/>
          <c:y val="4.0346785109915913E-2"/>
          <c:w val="0.77589212890293247"/>
          <c:h val="0.71521060743232445"/>
        </c:manualLayout>
      </c:layout>
      <c:bar3DChart>
        <c:barDir val="col"/>
        <c:grouping val="stacked"/>
        <c:ser>
          <c:idx val="0"/>
          <c:order val="0"/>
          <c:tx>
            <c:strRef>
              <c:f>Лист1!$B$1</c:f>
              <c:strCache>
                <c:ptCount val="1"/>
                <c:pt idx="0">
                  <c:v>местный бюджет</c:v>
                </c:pt>
              </c:strCache>
            </c:strRef>
          </c:tx>
          <c:spPr>
            <a:solidFill>
              <a:srgbClr val="6DBB27"/>
            </a:solidFill>
          </c:spPr>
          <c:dLbls>
            <c:spPr>
              <a:noFill/>
              <a:ln w="25406">
                <a:noFill/>
              </a:ln>
            </c:spPr>
            <c:txPr>
              <a:bodyPr/>
              <a:lstStyle/>
              <a:p>
                <a:pPr>
                  <a:defRPr sz="1900" b="1"/>
                </a:pPr>
                <a:endParaRPr lang="ru-RU"/>
              </a:p>
            </c:txPr>
            <c:showVal val="1"/>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33</c:v>
                </c:pt>
                <c:pt idx="1">
                  <c:v>64</c:v>
                </c:pt>
                <c:pt idx="2">
                  <c:v>60</c:v>
                </c:pt>
                <c:pt idx="3">
                  <c:v>76</c:v>
                </c:pt>
                <c:pt idx="4">
                  <c:v>98</c:v>
                </c:pt>
                <c:pt idx="5">
                  <c:v>81</c:v>
                </c:pt>
                <c:pt idx="6">
                  <c:v>79</c:v>
                </c:pt>
                <c:pt idx="7">
                  <c:v>72</c:v>
                </c:pt>
                <c:pt idx="8">
                  <c:v>49</c:v>
                </c:pt>
                <c:pt idx="9">
                  <c:v>72</c:v>
                </c:pt>
                <c:pt idx="10">
                  <c:v>70</c:v>
                </c:pt>
                <c:pt idx="11">
                  <c:v>138</c:v>
                </c:pt>
              </c:numCache>
            </c:numRef>
          </c:val>
        </c:ser>
        <c:ser>
          <c:idx val="1"/>
          <c:order val="1"/>
          <c:tx>
            <c:strRef>
              <c:f>Лист1!$C$1</c:f>
              <c:strCache>
                <c:ptCount val="1"/>
                <c:pt idx="0">
                  <c:v>другие уровни бюджета</c:v>
                </c:pt>
              </c:strCache>
            </c:strRef>
          </c:tx>
          <c:spPr>
            <a:solidFill>
              <a:schemeClr val="tx2">
                <a:lumMod val="60000"/>
                <a:lumOff val="40000"/>
              </a:schemeClr>
            </a:solidFill>
          </c:spPr>
          <c:dLbls>
            <c:dLbl>
              <c:idx val="0"/>
              <c:layout>
                <c:manualLayout>
                  <c:x val="5.4282028042135907E-3"/>
                  <c:y val="-6.9767441860466598E-3"/>
                </c:manualLayout>
              </c:layout>
              <c:showVal val="1"/>
            </c:dLbl>
            <c:spPr>
              <a:noFill/>
              <a:ln w="25406">
                <a:noFill/>
              </a:ln>
            </c:spPr>
            <c:txPr>
              <a:bodyPr/>
              <a:lstStyle/>
              <a:p>
                <a:pPr>
                  <a:defRPr sz="1900" b="1">
                    <a:solidFill>
                      <a:schemeClr val="bg1"/>
                    </a:solidFill>
                  </a:defRPr>
                </a:pPr>
                <a:endParaRPr lang="ru-RU"/>
              </a:p>
            </c:txPr>
            <c:showVal val="1"/>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48</c:v>
                </c:pt>
                <c:pt idx="1">
                  <c:v>90</c:v>
                </c:pt>
                <c:pt idx="2">
                  <c:v>88</c:v>
                </c:pt>
                <c:pt idx="3">
                  <c:v>126</c:v>
                </c:pt>
                <c:pt idx="4">
                  <c:v>116</c:v>
                </c:pt>
                <c:pt idx="5">
                  <c:v>261</c:v>
                </c:pt>
                <c:pt idx="6">
                  <c:v>89</c:v>
                </c:pt>
                <c:pt idx="7">
                  <c:v>132</c:v>
                </c:pt>
                <c:pt idx="8">
                  <c:v>102</c:v>
                </c:pt>
                <c:pt idx="9">
                  <c:v>103</c:v>
                </c:pt>
                <c:pt idx="10">
                  <c:v>104</c:v>
                </c:pt>
                <c:pt idx="11">
                  <c:v>180</c:v>
                </c:pt>
              </c:numCache>
            </c:numRef>
          </c:val>
        </c:ser>
        <c:gapWidth val="58"/>
        <c:gapDepth val="60"/>
        <c:shape val="box"/>
        <c:axId val="197599616"/>
        <c:axId val="197601152"/>
        <c:axId val="0"/>
      </c:bar3DChart>
      <c:catAx>
        <c:axId val="197599616"/>
        <c:scaling>
          <c:orientation val="minMax"/>
        </c:scaling>
        <c:axPos val="b"/>
        <c:numFmt formatCode="General" sourceLinked="0"/>
        <c:tickLblPos val="nextTo"/>
        <c:txPr>
          <a:bodyPr/>
          <a:lstStyle/>
          <a:p>
            <a:pPr>
              <a:defRPr baseline="0">
                <a:solidFill>
                  <a:schemeClr val="tx1"/>
                </a:solidFill>
              </a:defRPr>
            </a:pPr>
            <a:endParaRPr lang="ru-RU"/>
          </a:p>
        </c:txPr>
        <c:crossAx val="197601152"/>
        <c:crosses val="autoZero"/>
        <c:auto val="1"/>
        <c:lblAlgn val="ctr"/>
        <c:lblOffset val="100"/>
      </c:catAx>
      <c:valAx>
        <c:axId val="197601152"/>
        <c:scaling>
          <c:orientation val="minMax"/>
        </c:scaling>
        <c:delete val="1"/>
        <c:axPos val="l"/>
        <c:majorGridlines/>
        <c:numFmt formatCode="General" sourceLinked="1"/>
        <c:tickLblPos val="none"/>
        <c:crossAx val="197599616"/>
        <c:crosses val="autoZero"/>
        <c:crossBetween val="between"/>
      </c:valAx>
      <c:spPr>
        <a:noFill/>
        <a:ln w="25402">
          <a:noFill/>
        </a:ln>
      </c:spPr>
    </c:plotArea>
    <c:legend>
      <c:legendPos val="r"/>
      <c:layout>
        <c:manualLayout>
          <c:xMode val="edge"/>
          <c:yMode val="edge"/>
          <c:x val="0.85686365637416395"/>
          <c:y val="0.39739754663138827"/>
          <c:w val="0.14103281675777746"/>
          <c:h val="0.44520083616365419"/>
        </c:manualLayout>
      </c:layout>
      <c:txPr>
        <a:bodyPr/>
        <a:lstStyle/>
        <a:p>
          <a:pPr>
            <a:defRPr baseline="0">
              <a:solidFill>
                <a:schemeClr val="tx1"/>
              </a:solidFill>
            </a:defRPr>
          </a:pPr>
          <a:endParaRPr lang="ru-RU"/>
        </a:p>
      </c:txPr>
    </c:legend>
    <c:plotVisOnly val="1"/>
    <c:dispBlanksAs val="gap"/>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style val="29"/>
  <c:chart>
    <c:autoTitleDeleted val="1"/>
    <c:view3D>
      <c:depthPercent val="100"/>
      <c:perspective val="30"/>
    </c:view3D>
    <c:plotArea>
      <c:layout>
        <c:manualLayout>
          <c:layoutTarget val="inner"/>
          <c:xMode val="edge"/>
          <c:yMode val="edge"/>
          <c:x val="9.9687445319335391E-2"/>
          <c:y val="0"/>
          <c:w val="0.88143795830838345"/>
          <c:h val="0.89639685891926457"/>
        </c:manualLayout>
      </c:layout>
      <c:area3DChart>
        <c:grouping val="standard"/>
        <c:ser>
          <c:idx val="0"/>
          <c:order val="0"/>
          <c:tx>
            <c:strRef>
              <c:f>Лист1!$B$1</c:f>
              <c:strCache>
                <c:ptCount val="1"/>
                <c:pt idx="0">
                  <c:v>Расходы краевого бюджета</c:v>
                </c:pt>
              </c:strCache>
            </c:strRef>
          </c:tx>
          <c:dLbls>
            <c:dLbl>
              <c:idx val="0"/>
              <c:layout>
                <c:manualLayout>
                  <c:x val="-5.5555555555555558E-3"/>
                  <c:y val="-0.20854125819404387"/>
                </c:manualLayout>
              </c:layout>
              <c:spPr/>
              <c:txPr>
                <a:bodyPr/>
                <a:lstStyle/>
                <a:p>
                  <a:pPr>
                    <a:defRPr/>
                  </a:pPr>
                  <a:endParaRPr lang="ru-RU"/>
                </a:p>
              </c:txPr>
              <c:showVal val="1"/>
            </c:dLbl>
            <c:dLbl>
              <c:idx val="1"/>
              <c:layout>
                <c:manualLayout>
                  <c:x val="1.9444444444444403E-2"/>
                  <c:y val="-0.13448048111062433"/>
                </c:manualLayout>
              </c:layout>
              <c:spPr/>
              <c:txPr>
                <a:bodyPr/>
                <a:lstStyle/>
                <a:p>
                  <a:pPr>
                    <a:defRPr/>
                  </a:pPr>
                  <a:endParaRPr lang="ru-RU"/>
                </a:p>
              </c:txPr>
              <c:showVal val="1"/>
            </c:dLbl>
            <c:dLbl>
              <c:idx val="2"/>
              <c:layout>
                <c:manualLayout>
                  <c:x val="-5.5555555555556555E-3"/>
                  <c:y val="-7.3805584153193091E-2"/>
                </c:manualLayout>
              </c:layout>
              <c:spPr/>
              <c:txPr>
                <a:bodyPr/>
                <a:lstStyle/>
                <a:p>
                  <a:pPr>
                    <a:defRPr/>
                  </a:pPr>
                  <a:endParaRPr lang="ru-RU"/>
                </a:p>
              </c:txPr>
              <c:showVal val="1"/>
            </c:dLbl>
            <c:dLbl>
              <c:idx val="3"/>
              <c:layout>
                <c:manualLayout>
                  <c:x val="1.1111111111111141E-2"/>
                  <c:y val="-5.5519489745287982E-2"/>
                </c:manualLayout>
              </c:layout>
              <c:tx>
                <c:rich>
                  <a:bodyPr/>
                  <a:lstStyle/>
                  <a:p>
                    <a:pPr>
                      <a:defRPr/>
                    </a:pPr>
                    <a:r>
                      <a:rPr lang="en-US" b="0" dirty="0">
                        <a:solidFill>
                          <a:schemeClr val="tx1"/>
                        </a:solidFill>
                      </a:rPr>
                      <a:t>0</a:t>
                    </a:r>
                    <a:r>
                      <a:rPr lang="en-US" b="0" dirty="0">
                        <a:solidFill>
                          <a:schemeClr val="bg1"/>
                        </a:solidFill>
                      </a:rPr>
                      <a:t>,0</a:t>
                    </a:r>
                  </a:p>
                </c:rich>
              </c:tx>
              <c:spPr/>
            </c:dLbl>
            <c:showVal val="1"/>
          </c:dLbls>
          <c:cat>
            <c:strRef>
              <c:f>Лист1!$A$2:$A$5</c:f>
              <c:strCache>
                <c:ptCount val="4"/>
                <c:pt idx="0">
                  <c:v>на 01.01.2020 г.</c:v>
                </c:pt>
                <c:pt idx="1">
                  <c:v>на 01.01.2021 г.</c:v>
                </c:pt>
                <c:pt idx="2">
                  <c:v>на 01.01.2022 г.</c:v>
                </c:pt>
                <c:pt idx="3">
                  <c:v>на 01.01.2023 г.</c:v>
                </c:pt>
              </c:strCache>
            </c:strRef>
          </c:cat>
          <c:val>
            <c:numRef>
              <c:f>Лист1!$B$2:$B$5</c:f>
              <c:numCache>
                <c:formatCode>#,##0.0</c:formatCode>
                <c:ptCount val="4"/>
                <c:pt idx="0">
                  <c:v>8.3000000000000007</c:v>
                </c:pt>
                <c:pt idx="1">
                  <c:v>0</c:v>
                </c:pt>
                <c:pt idx="2">
                  <c:v>0</c:v>
                </c:pt>
                <c:pt idx="3">
                  <c:v>0</c:v>
                </c:pt>
              </c:numCache>
            </c:numRef>
          </c:val>
        </c:ser>
        <c:axId val="198058368"/>
        <c:axId val="198059904"/>
        <c:axId val="197717504"/>
      </c:area3DChart>
      <c:catAx>
        <c:axId val="198058368"/>
        <c:scaling>
          <c:orientation val="minMax"/>
        </c:scaling>
        <c:axPos val="b"/>
        <c:numFmt formatCode="General" sourceLinked="0"/>
        <c:tickLblPos val="nextTo"/>
        <c:crossAx val="198059904"/>
        <c:crosses val="autoZero"/>
        <c:auto val="1"/>
        <c:lblAlgn val="ctr"/>
        <c:lblOffset val="100"/>
      </c:catAx>
      <c:valAx>
        <c:axId val="198059904"/>
        <c:scaling>
          <c:orientation val="minMax"/>
        </c:scaling>
        <c:delete val="1"/>
        <c:axPos val="l"/>
        <c:majorGridlines/>
        <c:numFmt formatCode="#,##0.0" sourceLinked="1"/>
        <c:tickLblPos val="none"/>
        <c:crossAx val="198058368"/>
        <c:crosses val="autoZero"/>
        <c:crossBetween val="midCat"/>
      </c:valAx>
      <c:serAx>
        <c:axId val="197717504"/>
        <c:scaling>
          <c:orientation val="minMax"/>
        </c:scaling>
        <c:delete val="1"/>
        <c:axPos val="b"/>
        <c:tickLblPos val="none"/>
        <c:crossAx val="198059904"/>
        <c:crosses val="autoZero"/>
      </c:serAx>
      <c:spPr>
        <a:noFill/>
        <a:ln w="25375">
          <a:noFill/>
        </a:ln>
      </c:spPr>
    </c:plotArea>
    <c:plotVisOnly val="1"/>
    <c:dispBlanksAs val="zero"/>
  </c:chart>
  <c:txPr>
    <a:bodyPr/>
    <a:lstStyle/>
    <a:p>
      <a:pPr>
        <a:defRPr sz="1798"/>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0.30268427384077301"/>
          <c:y val="3.5779357849128066E-3"/>
          <c:w val="0.66923851706036763"/>
          <c:h val="0.91418823834389185"/>
        </c:manualLayout>
      </c:layout>
      <c:bar3DChart>
        <c:barDir val="col"/>
        <c:grouping val="percentStacked"/>
        <c:ser>
          <c:idx val="0"/>
          <c:order val="0"/>
          <c:tx>
            <c:strRef>
              <c:f>Лист1!$B$1</c:f>
              <c:strCache>
                <c:ptCount val="1"/>
                <c:pt idx="0">
                  <c:v>Административные платежи и сборы</c:v>
                </c:pt>
              </c:strCache>
            </c:strRef>
          </c:tx>
          <c:spPr>
            <a:solidFill>
              <a:srgbClr val="009900"/>
            </a:solidFill>
          </c:spPr>
          <c:cat>
            <c:strRef>
              <c:f>Лист1!$A$2:$A$3</c:f>
              <c:strCache>
                <c:ptCount val="2"/>
                <c:pt idx="0">
                  <c:v>2021 год</c:v>
                </c:pt>
                <c:pt idx="1">
                  <c:v>2022 год</c:v>
                </c:pt>
              </c:strCache>
            </c:strRef>
          </c:cat>
          <c:val>
            <c:numRef>
              <c:f>Лист1!$B$2:$B$3</c:f>
              <c:numCache>
                <c:formatCode>#,##0.00</c:formatCode>
                <c:ptCount val="2"/>
                <c:pt idx="0">
                  <c:v>4.0000000000000022E-2</c:v>
                </c:pt>
                <c:pt idx="1">
                  <c:v>0.05</c:v>
                </c:pt>
              </c:numCache>
            </c:numRef>
          </c:val>
        </c:ser>
        <c:ser>
          <c:idx val="1"/>
          <c:order val="1"/>
          <c:tx>
            <c:strRef>
              <c:f>Лист1!$C$1</c:f>
              <c:strCache>
                <c:ptCount val="1"/>
                <c:pt idx="0">
                  <c:v>Прочие неналоговые доходы</c:v>
                </c:pt>
              </c:strCache>
            </c:strRef>
          </c:tx>
          <c:spPr>
            <a:solidFill>
              <a:srgbClr val="FFC000"/>
            </a:solidFill>
          </c:spPr>
          <c:cat>
            <c:strRef>
              <c:f>Лист1!$A$2:$A$3</c:f>
              <c:strCache>
                <c:ptCount val="2"/>
                <c:pt idx="0">
                  <c:v>2021 год</c:v>
                </c:pt>
                <c:pt idx="1">
                  <c:v>2022 год</c:v>
                </c:pt>
              </c:strCache>
            </c:strRef>
          </c:cat>
          <c:val>
            <c:numRef>
              <c:f>Лист1!$C$2:$C$3</c:f>
              <c:numCache>
                <c:formatCode>#,##0.0</c:formatCode>
                <c:ptCount val="2"/>
                <c:pt idx="0">
                  <c:v>1.3</c:v>
                </c:pt>
                <c:pt idx="1">
                  <c:v>0.2</c:v>
                </c:pt>
              </c:numCache>
            </c:numRef>
          </c:val>
        </c:ser>
        <c:ser>
          <c:idx val="2"/>
          <c:order val="2"/>
          <c:tx>
            <c:strRef>
              <c:f>Лист1!$D$1</c:f>
              <c:strCache>
                <c:ptCount val="1"/>
                <c:pt idx="0">
                  <c:v>Аренда имущества</c:v>
                </c:pt>
              </c:strCache>
            </c:strRef>
          </c:tx>
          <c:spPr>
            <a:solidFill>
              <a:srgbClr val="0C3FCE"/>
            </a:solidFill>
          </c:spPr>
          <c:cat>
            <c:strRef>
              <c:f>Лист1!$A$2:$A$3</c:f>
              <c:strCache>
                <c:ptCount val="2"/>
                <c:pt idx="0">
                  <c:v>2021 год</c:v>
                </c:pt>
                <c:pt idx="1">
                  <c:v>2022 год</c:v>
                </c:pt>
              </c:strCache>
            </c:strRef>
          </c:cat>
          <c:val>
            <c:numRef>
              <c:f>Лист1!$D$2:$D$3</c:f>
              <c:numCache>
                <c:formatCode>#,##0.0</c:formatCode>
                <c:ptCount val="2"/>
                <c:pt idx="0">
                  <c:v>0.9</c:v>
                </c:pt>
                <c:pt idx="1">
                  <c:v>2.2999999999999998</c:v>
                </c:pt>
              </c:numCache>
            </c:numRef>
          </c:val>
        </c:ser>
        <c:ser>
          <c:idx val="3"/>
          <c:order val="3"/>
          <c:tx>
            <c:strRef>
              <c:f>Лист1!$E$1</c:f>
              <c:strCache>
                <c:ptCount val="1"/>
                <c:pt idx="0">
                  <c:v>Доходы от реализации имущества</c:v>
                </c:pt>
              </c:strCache>
            </c:strRef>
          </c:tx>
          <c:spPr>
            <a:solidFill>
              <a:srgbClr val="990099"/>
            </a:solidFill>
          </c:spPr>
          <c:dLbls>
            <c:dLbl>
              <c:idx val="0"/>
              <c:layout>
                <c:manualLayout>
                  <c:x val="-4.7175196850393914E-3"/>
                  <c:y val="9.8309547051306546E-3"/>
                </c:manualLayout>
              </c:layout>
              <c:showVal val="1"/>
            </c:dLbl>
            <c:dLbl>
              <c:idx val="1"/>
              <c:layout>
                <c:manualLayout>
                  <c:x val="-1.4564741907261593E-2"/>
                  <c:y val="-9.8762532683498161E-3"/>
                </c:manualLayout>
              </c:layout>
              <c:showVal val="1"/>
            </c:dLbl>
            <c:dLbl>
              <c:idx val="2"/>
              <c:layout>
                <c:manualLayout>
                  <c:x val="-3.676197168860685E-2"/>
                  <c:y val="4.4989064082794625E-17"/>
                </c:manualLayout>
              </c:layout>
              <c:showVal val="1"/>
            </c:dLbl>
            <c:spPr>
              <a:noFill/>
              <a:ln w="25416">
                <a:noFill/>
              </a:ln>
            </c:spPr>
            <c:txPr>
              <a:bodyPr/>
              <a:lstStyle/>
              <a:p>
                <a:pPr>
                  <a:defRPr baseline="0">
                    <a:solidFill>
                      <a:schemeClr val="bg2">
                        <a:lumMod val="90000"/>
                      </a:schemeClr>
                    </a:solidFill>
                  </a:defRPr>
                </a:pPr>
                <a:endParaRPr lang="ru-RU"/>
              </a:p>
            </c:txPr>
            <c:showVal val="1"/>
          </c:dLbls>
          <c:cat>
            <c:strRef>
              <c:f>Лист1!$A$2:$A$3</c:f>
              <c:strCache>
                <c:ptCount val="2"/>
                <c:pt idx="0">
                  <c:v>2021 год</c:v>
                </c:pt>
                <c:pt idx="1">
                  <c:v>2022 год</c:v>
                </c:pt>
              </c:strCache>
            </c:strRef>
          </c:cat>
          <c:val>
            <c:numRef>
              <c:f>Лист1!$E$2:$E$3</c:f>
              <c:numCache>
                <c:formatCode>#,##0.0</c:formatCode>
                <c:ptCount val="2"/>
                <c:pt idx="0">
                  <c:v>3</c:v>
                </c:pt>
                <c:pt idx="1">
                  <c:v>44.8</c:v>
                </c:pt>
              </c:numCache>
            </c:numRef>
          </c:val>
        </c:ser>
        <c:ser>
          <c:idx val="4"/>
          <c:order val="4"/>
          <c:tx>
            <c:strRef>
              <c:f>Лист1!$F$1</c:f>
              <c:strCache>
                <c:ptCount val="1"/>
                <c:pt idx="0">
                  <c:v>Доходы от оказания платных услуг</c:v>
                </c:pt>
              </c:strCache>
            </c:strRef>
          </c:tx>
          <c:spPr>
            <a:solidFill>
              <a:srgbClr val="66CCFF"/>
            </a:solidFill>
          </c:spPr>
          <c:dLbls>
            <c:dLbl>
              <c:idx val="0"/>
              <c:layout>
                <c:manualLayout>
                  <c:x val="4.4444444444444432E-2"/>
                  <c:y val="0"/>
                </c:manualLayout>
              </c:layout>
              <c:spPr>
                <a:noFill/>
                <a:ln w="25416">
                  <a:noFill/>
                </a:ln>
              </c:spPr>
              <c:txPr>
                <a:bodyPr/>
                <a:lstStyle/>
                <a:p>
                  <a:pPr>
                    <a:defRPr/>
                  </a:pPr>
                  <a:endParaRPr lang="ru-RU"/>
                </a:p>
              </c:txPr>
              <c:showVal val="1"/>
            </c:dLbl>
            <c:dLbl>
              <c:idx val="1"/>
              <c:layout>
                <c:manualLayout>
                  <c:x val="-5.0893146886976888E-5"/>
                  <c:y val="5.4852501951447351E-3"/>
                </c:manualLayout>
              </c:layout>
              <c:spPr>
                <a:noFill/>
                <a:ln w="25416">
                  <a:noFill/>
                </a:ln>
              </c:spPr>
              <c:txPr>
                <a:bodyPr/>
                <a:lstStyle/>
                <a:p>
                  <a:pPr>
                    <a:defRPr/>
                  </a:pPr>
                  <a:endParaRPr lang="ru-RU"/>
                </a:p>
              </c:txPr>
              <c:showVal val="1"/>
            </c:dLbl>
            <c:spPr>
              <a:noFill/>
              <a:ln w="25416">
                <a:noFill/>
              </a:ln>
            </c:spPr>
            <c:showVal val="1"/>
          </c:dLbls>
          <c:cat>
            <c:strRef>
              <c:f>Лист1!$A$2:$A$3</c:f>
              <c:strCache>
                <c:ptCount val="2"/>
                <c:pt idx="0">
                  <c:v>2021 год</c:v>
                </c:pt>
                <c:pt idx="1">
                  <c:v>2022 год</c:v>
                </c:pt>
              </c:strCache>
            </c:strRef>
          </c:cat>
          <c:val>
            <c:numRef>
              <c:f>Лист1!$F$2:$F$3</c:f>
              <c:numCache>
                <c:formatCode>#,##0.0</c:formatCode>
                <c:ptCount val="2"/>
                <c:pt idx="0">
                  <c:v>5.4</c:v>
                </c:pt>
                <c:pt idx="1">
                  <c:v>6.3</c:v>
                </c:pt>
              </c:numCache>
            </c:numRef>
          </c:val>
        </c:ser>
        <c:ser>
          <c:idx val="5"/>
          <c:order val="5"/>
          <c:tx>
            <c:strRef>
              <c:f>Лист1!$G$1</c:f>
              <c:strCache>
                <c:ptCount val="1"/>
                <c:pt idx="0">
                  <c:v>Прочие доходы от использования имущества</c:v>
                </c:pt>
              </c:strCache>
            </c:strRef>
          </c:tx>
          <c:spPr>
            <a:solidFill>
              <a:srgbClr val="00FF00"/>
            </a:solidFill>
          </c:spPr>
          <c:cat>
            <c:strRef>
              <c:f>Лист1!$A$2:$A$3</c:f>
              <c:strCache>
                <c:ptCount val="2"/>
                <c:pt idx="0">
                  <c:v>2021 год</c:v>
                </c:pt>
                <c:pt idx="1">
                  <c:v>2022 год</c:v>
                </c:pt>
              </c:strCache>
            </c:strRef>
          </c:cat>
          <c:val>
            <c:numRef>
              <c:f>Лист1!$G$2:$G$3</c:f>
              <c:numCache>
                <c:formatCode>#,##0.0</c:formatCode>
                <c:ptCount val="2"/>
                <c:pt idx="0">
                  <c:v>0.8</c:v>
                </c:pt>
                <c:pt idx="1">
                  <c:v>1</c:v>
                </c:pt>
              </c:numCache>
            </c:numRef>
          </c:val>
        </c:ser>
        <c:ser>
          <c:idx val="6"/>
          <c:order val="6"/>
          <c:tx>
            <c:strRef>
              <c:f>Лист1!$H$1</c:f>
              <c:strCache>
                <c:ptCount val="1"/>
                <c:pt idx="0">
                  <c:v>Платежи от муниципальных унитарных предприятий</c:v>
                </c:pt>
              </c:strCache>
            </c:strRef>
          </c:tx>
          <c:spPr>
            <a:solidFill>
              <a:srgbClr val="F68B32"/>
            </a:solidFill>
          </c:spPr>
          <c:cat>
            <c:strRef>
              <c:f>Лист1!$A$2:$A$3</c:f>
              <c:strCache>
                <c:ptCount val="2"/>
                <c:pt idx="0">
                  <c:v>2021 год</c:v>
                </c:pt>
                <c:pt idx="1">
                  <c:v>2022 год</c:v>
                </c:pt>
              </c:strCache>
            </c:strRef>
          </c:cat>
          <c:val>
            <c:numRef>
              <c:f>Лист1!$H$2:$H$3</c:f>
              <c:numCache>
                <c:formatCode>#,##0.0</c:formatCode>
                <c:ptCount val="2"/>
                <c:pt idx="0">
                  <c:v>0.30000000000000021</c:v>
                </c:pt>
                <c:pt idx="1">
                  <c:v>0.1</c:v>
                </c:pt>
              </c:numCache>
            </c:numRef>
          </c:val>
        </c:ser>
        <c:ser>
          <c:idx val="7"/>
          <c:order val="7"/>
          <c:tx>
            <c:strRef>
              <c:f>Лист1!$I$1</c:f>
              <c:strCache>
                <c:ptCount val="1"/>
                <c:pt idx="0">
                  <c:v>Платежи при  пользовании природными ресурсами</c:v>
                </c:pt>
              </c:strCache>
            </c:strRef>
          </c:tx>
          <c:cat>
            <c:strRef>
              <c:f>Лист1!$A$2:$A$3</c:f>
              <c:strCache>
                <c:ptCount val="2"/>
                <c:pt idx="0">
                  <c:v>2021 год</c:v>
                </c:pt>
                <c:pt idx="1">
                  <c:v>2022 год</c:v>
                </c:pt>
              </c:strCache>
            </c:strRef>
          </c:cat>
          <c:val>
            <c:numRef>
              <c:f>Лист1!$I$2:$I$3</c:f>
              <c:numCache>
                <c:formatCode>#,##0.00</c:formatCode>
                <c:ptCount val="2"/>
                <c:pt idx="0">
                  <c:v>0.11</c:v>
                </c:pt>
                <c:pt idx="1">
                  <c:v>7.0000000000000021E-2</c:v>
                </c:pt>
              </c:numCache>
            </c:numRef>
          </c:val>
        </c:ser>
        <c:ser>
          <c:idx val="8"/>
          <c:order val="8"/>
          <c:tx>
            <c:strRef>
              <c:f>Лист1!$J$1</c:f>
              <c:strCache>
                <c:ptCount val="1"/>
                <c:pt idx="0">
                  <c:v>Штрафы, санкции и возмещение ущерба</c:v>
                </c:pt>
              </c:strCache>
            </c:strRef>
          </c:tx>
          <c:dLbls>
            <c:dLbl>
              <c:idx val="0"/>
              <c:layout>
                <c:manualLayout>
                  <c:x val="-2.5457709799481001E-2"/>
                  <c:y val="-1.6534050193210414E-2"/>
                </c:manualLayout>
              </c:layout>
              <c:spPr>
                <a:noFill/>
                <a:ln w="25416">
                  <a:noFill/>
                </a:ln>
              </c:spPr>
              <c:txPr>
                <a:bodyPr/>
                <a:lstStyle/>
                <a:p>
                  <a:pPr>
                    <a:defRPr/>
                  </a:pPr>
                  <a:endParaRPr lang="ru-RU"/>
                </a:p>
              </c:txPr>
              <c:showVal val="1"/>
            </c:dLbl>
            <c:spPr>
              <a:noFill/>
              <a:ln w="25416">
                <a:noFill/>
              </a:ln>
            </c:spPr>
            <c:showVal val="1"/>
          </c:dLbls>
          <c:cat>
            <c:strRef>
              <c:f>Лист1!$A$2:$A$3</c:f>
              <c:strCache>
                <c:ptCount val="2"/>
                <c:pt idx="0">
                  <c:v>2021 год</c:v>
                </c:pt>
                <c:pt idx="1">
                  <c:v>2022 год</c:v>
                </c:pt>
              </c:strCache>
            </c:strRef>
          </c:cat>
          <c:val>
            <c:numRef>
              <c:f>Лист1!$J$2:$J$3</c:f>
              <c:numCache>
                <c:formatCode>#,##0.0</c:formatCode>
                <c:ptCount val="2"/>
                <c:pt idx="0">
                  <c:v>7.2</c:v>
                </c:pt>
                <c:pt idx="1">
                  <c:v>13.4</c:v>
                </c:pt>
              </c:numCache>
            </c:numRef>
          </c:val>
        </c:ser>
        <c:ser>
          <c:idx val="9"/>
          <c:order val="9"/>
          <c:tx>
            <c:strRef>
              <c:f>Лист1!$K$1</c:f>
              <c:strCache>
                <c:ptCount val="1"/>
                <c:pt idx="0">
                  <c:v>Арендная плата за земельные участки</c:v>
                </c:pt>
              </c:strCache>
            </c:strRef>
          </c:tx>
          <c:spPr>
            <a:solidFill>
              <a:srgbClr val="00B050"/>
            </a:solidFill>
          </c:spPr>
          <c:dLbls>
            <c:dLbl>
              <c:idx val="0"/>
              <c:layout/>
              <c:spPr/>
              <c:txPr>
                <a:bodyPr/>
                <a:lstStyle/>
                <a:p>
                  <a:pPr>
                    <a:defRPr/>
                  </a:pPr>
                  <a:endParaRPr lang="ru-RU"/>
                </a:p>
              </c:txPr>
              <c:showVal val="1"/>
            </c:dLbl>
            <c:dLbl>
              <c:idx val="1"/>
              <c:layout/>
              <c:spPr/>
              <c:txPr>
                <a:bodyPr/>
                <a:lstStyle/>
                <a:p>
                  <a:pPr>
                    <a:defRPr/>
                  </a:pPr>
                  <a:endParaRPr lang="ru-RU"/>
                </a:p>
              </c:txPr>
              <c:showVal val="1"/>
            </c:dLbl>
            <c:delete val="1"/>
          </c:dLbls>
          <c:cat>
            <c:strRef>
              <c:f>Лист1!$A$2:$A$3</c:f>
              <c:strCache>
                <c:ptCount val="2"/>
                <c:pt idx="0">
                  <c:v>2021 год</c:v>
                </c:pt>
                <c:pt idx="1">
                  <c:v>2022 год</c:v>
                </c:pt>
              </c:strCache>
            </c:strRef>
          </c:cat>
          <c:val>
            <c:numRef>
              <c:f>Лист1!$K$2:$K$3</c:f>
              <c:numCache>
                <c:formatCode>#,##0.0</c:formatCode>
                <c:ptCount val="2"/>
                <c:pt idx="0">
                  <c:v>50.5</c:v>
                </c:pt>
                <c:pt idx="1">
                  <c:v>53.4</c:v>
                </c:pt>
              </c:numCache>
            </c:numRef>
          </c:val>
        </c:ser>
        <c:gapWidth val="52"/>
        <c:gapDepth val="50"/>
        <c:shape val="cylinder"/>
        <c:axId val="167298560"/>
        <c:axId val="167300096"/>
        <c:axId val="0"/>
      </c:bar3DChart>
      <c:catAx>
        <c:axId val="167298560"/>
        <c:scaling>
          <c:orientation val="minMax"/>
        </c:scaling>
        <c:axPos val="b"/>
        <c:numFmt formatCode="General" sourceLinked="0"/>
        <c:tickLblPos val="nextTo"/>
        <c:txPr>
          <a:bodyPr/>
          <a:lstStyle/>
          <a:p>
            <a:pPr>
              <a:defRPr b="1"/>
            </a:pPr>
            <a:endParaRPr lang="ru-RU"/>
          </a:p>
        </c:txPr>
        <c:crossAx val="167300096"/>
        <c:crosses val="autoZero"/>
        <c:auto val="1"/>
        <c:lblAlgn val="ctr"/>
        <c:lblOffset val="100"/>
      </c:catAx>
      <c:valAx>
        <c:axId val="167300096"/>
        <c:scaling>
          <c:orientation val="minMax"/>
        </c:scaling>
        <c:delete val="1"/>
        <c:axPos val="l"/>
        <c:majorGridlines>
          <c:spPr>
            <a:ln>
              <a:solidFill>
                <a:schemeClr val="bg1"/>
              </a:solidFill>
            </a:ln>
            <a:effectLst>
              <a:outerShdw blurRad="50800" dist="50800" dir="5400000" algn="ctr" rotWithShape="0">
                <a:schemeClr val="bg1"/>
              </a:outerShdw>
            </a:effectLst>
          </c:spPr>
        </c:majorGridlines>
        <c:numFmt formatCode="0%" sourceLinked="1"/>
        <c:tickLblPos val="none"/>
        <c:crossAx val="167298560"/>
        <c:crosses val="autoZero"/>
        <c:crossBetween val="between"/>
      </c:valAx>
      <c:spPr>
        <a:noFill/>
        <a:ln w="25408">
          <a:noFill/>
        </a:ln>
      </c:spPr>
    </c:plotArea>
    <c:legend>
      <c:legendPos val="l"/>
      <c:legendEntry>
        <c:idx val="0"/>
        <c:txPr>
          <a:bodyPr/>
          <a:lstStyle/>
          <a:p>
            <a:pPr>
              <a:defRPr sz="1400">
                <a:solidFill>
                  <a:schemeClr val="bg1"/>
                </a:solidFill>
              </a:defRPr>
            </a:pPr>
            <a:endParaRPr lang="ru-RU"/>
          </a:p>
        </c:txPr>
      </c:legendEntry>
      <c:legendEntry>
        <c:idx val="1"/>
        <c:txPr>
          <a:bodyPr/>
          <a:lstStyle/>
          <a:p>
            <a:pPr>
              <a:defRPr sz="1400">
                <a:solidFill>
                  <a:schemeClr val="bg1"/>
                </a:solidFill>
              </a:defRPr>
            </a:pPr>
            <a:endParaRPr lang="ru-RU"/>
          </a:p>
        </c:txPr>
      </c:legendEntry>
      <c:legendEntry>
        <c:idx val="2"/>
        <c:txPr>
          <a:bodyPr/>
          <a:lstStyle/>
          <a:p>
            <a:pPr>
              <a:defRPr sz="1400">
                <a:solidFill>
                  <a:schemeClr val="bg1"/>
                </a:solidFill>
              </a:defRPr>
            </a:pPr>
            <a:endParaRPr lang="ru-RU"/>
          </a:p>
        </c:txPr>
      </c:legendEntry>
      <c:legendEntry>
        <c:idx val="3"/>
        <c:txPr>
          <a:bodyPr/>
          <a:lstStyle/>
          <a:p>
            <a:pPr>
              <a:defRPr sz="1400">
                <a:solidFill>
                  <a:schemeClr val="bg1"/>
                </a:solidFill>
              </a:defRPr>
            </a:pPr>
            <a:endParaRPr lang="ru-RU"/>
          </a:p>
        </c:txPr>
      </c:legendEntry>
      <c:legendEntry>
        <c:idx val="4"/>
        <c:txPr>
          <a:bodyPr/>
          <a:lstStyle/>
          <a:p>
            <a:pPr>
              <a:defRPr sz="1400">
                <a:solidFill>
                  <a:schemeClr val="bg1"/>
                </a:solidFill>
              </a:defRPr>
            </a:pPr>
            <a:endParaRPr lang="ru-RU"/>
          </a:p>
        </c:txPr>
      </c:legendEntry>
      <c:legendEntry>
        <c:idx val="5"/>
        <c:txPr>
          <a:bodyPr/>
          <a:lstStyle/>
          <a:p>
            <a:pPr>
              <a:defRPr sz="1400">
                <a:solidFill>
                  <a:schemeClr val="bg1"/>
                </a:solidFill>
              </a:defRPr>
            </a:pPr>
            <a:endParaRPr lang="ru-RU"/>
          </a:p>
        </c:txPr>
      </c:legendEntry>
      <c:legendEntry>
        <c:idx val="6"/>
        <c:txPr>
          <a:bodyPr/>
          <a:lstStyle/>
          <a:p>
            <a:pPr>
              <a:defRPr sz="1400">
                <a:solidFill>
                  <a:schemeClr val="bg1"/>
                </a:solidFill>
              </a:defRPr>
            </a:pPr>
            <a:endParaRPr lang="ru-RU"/>
          </a:p>
        </c:txPr>
      </c:legendEntry>
      <c:legendEntry>
        <c:idx val="7"/>
        <c:txPr>
          <a:bodyPr/>
          <a:lstStyle/>
          <a:p>
            <a:pPr>
              <a:defRPr sz="1400">
                <a:solidFill>
                  <a:schemeClr val="bg1"/>
                </a:solidFill>
              </a:defRPr>
            </a:pPr>
            <a:endParaRPr lang="ru-RU"/>
          </a:p>
        </c:txPr>
      </c:legendEntry>
      <c:legendEntry>
        <c:idx val="8"/>
        <c:txPr>
          <a:bodyPr/>
          <a:lstStyle/>
          <a:p>
            <a:pPr>
              <a:defRPr sz="1400">
                <a:solidFill>
                  <a:schemeClr val="bg1"/>
                </a:solidFill>
              </a:defRPr>
            </a:pPr>
            <a:endParaRPr lang="ru-RU"/>
          </a:p>
        </c:txPr>
      </c:legendEntry>
      <c:legendEntry>
        <c:idx val="9"/>
        <c:txPr>
          <a:bodyPr/>
          <a:lstStyle/>
          <a:p>
            <a:pPr>
              <a:defRPr sz="1400">
                <a:solidFill>
                  <a:schemeClr val="bg1"/>
                </a:solidFill>
              </a:defRPr>
            </a:pPr>
            <a:endParaRPr lang="ru-RU"/>
          </a:p>
        </c:txPr>
      </c:legendEntry>
      <c:layout>
        <c:manualLayout>
          <c:xMode val="edge"/>
          <c:yMode val="edge"/>
          <c:x val="8.4859010863302768E-3"/>
          <c:y val="0"/>
          <c:w val="0.28749181007729302"/>
          <c:h val="1"/>
        </c:manualLayout>
      </c:layout>
      <c:txPr>
        <a:bodyPr/>
        <a:lstStyle/>
        <a:p>
          <a:pPr>
            <a:defRPr sz="1400"/>
          </a:pPr>
          <a:endParaRPr lang="ru-RU"/>
        </a:p>
      </c:txPr>
    </c:legend>
    <c:plotVisOnly val="1"/>
    <c:dispBlanksAs val="gap"/>
  </c:chart>
  <c:txPr>
    <a:bodyPr/>
    <a:lstStyle/>
    <a:p>
      <a:pPr>
        <a:defRPr sz="1802"/>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plotArea>
      <c:layout>
        <c:manualLayout>
          <c:layoutTarget val="inner"/>
          <c:xMode val="edge"/>
          <c:yMode val="edge"/>
          <c:x val="0.30407316272966189"/>
          <c:y val="8.117165469208984E-2"/>
          <c:w val="0.66646073928258964"/>
          <c:h val="0.82537047165699562"/>
        </c:manualLayout>
      </c:layout>
      <c:bar3DChart>
        <c:barDir val="col"/>
        <c:grouping val="percentStacked"/>
        <c:ser>
          <c:idx val="0"/>
          <c:order val="0"/>
          <c:tx>
            <c:strRef>
              <c:f>Лист1!$B$1</c:f>
              <c:strCache>
                <c:ptCount val="1"/>
                <c:pt idx="0">
                  <c:v>Прочие безвозмездные поступления</c:v>
                </c:pt>
              </c:strCache>
            </c:strRef>
          </c:tx>
          <c:spPr>
            <a:solidFill>
              <a:srgbClr val="009900"/>
            </a:solidFill>
          </c:spPr>
          <c:cat>
            <c:strRef>
              <c:f>Лист1!$A$2:$A$3</c:f>
              <c:strCache>
                <c:ptCount val="2"/>
                <c:pt idx="0">
                  <c:v>2021 год</c:v>
                </c:pt>
                <c:pt idx="1">
                  <c:v>2022 год</c:v>
                </c:pt>
              </c:strCache>
            </c:strRef>
          </c:cat>
          <c:val>
            <c:numRef>
              <c:f>Лист1!$B$2:$B$3</c:f>
              <c:numCache>
                <c:formatCode>#,##0.0</c:formatCode>
                <c:ptCount val="2"/>
                <c:pt idx="0">
                  <c:v>0</c:v>
                </c:pt>
                <c:pt idx="1">
                  <c:v>0</c:v>
                </c:pt>
              </c:numCache>
            </c:numRef>
          </c:val>
        </c:ser>
        <c:ser>
          <c:idx val="1"/>
          <c:order val="1"/>
          <c:tx>
            <c:strRef>
              <c:f>Лист1!$C$1</c:f>
              <c:strCache>
                <c:ptCount val="1"/>
                <c:pt idx="0">
                  <c:v>Возврат остатков межбюджетных трансфертов в краевой бюджет</c:v>
                </c:pt>
              </c:strCache>
            </c:strRef>
          </c:tx>
          <c:spPr>
            <a:solidFill>
              <a:srgbClr val="FFC000">
                <a:alpha val="95000"/>
              </a:srgbClr>
            </a:solidFill>
          </c:spPr>
          <c:cat>
            <c:strRef>
              <c:f>Лист1!$A$2:$A$3</c:f>
              <c:strCache>
                <c:ptCount val="2"/>
                <c:pt idx="0">
                  <c:v>2021 год</c:v>
                </c:pt>
                <c:pt idx="1">
                  <c:v>2022 год</c:v>
                </c:pt>
              </c:strCache>
            </c:strRef>
          </c:cat>
          <c:val>
            <c:numRef>
              <c:f>Лист1!$C$2:$C$3</c:f>
              <c:numCache>
                <c:formatCode>#,##0.0</c:formatCode>
                <c:ptCount val="2"/>
                <c:pt idx="0">
                  <c:v>-4.3</c:v>
                </c:pt>
                <c:pt idx="1">
                  <c:v>-2.2000000000000002</c:v>
                </c:pt>
              </c:numCache>
            </c:numRef>
          </c:val>
        </c:ser>
        <c:ser>
          <c:idx val="2"/>
          <c:order val="2"/>
          <c:tx>
            <c:strRef>
              <c:f>Лист1!$D$1</c:f>
              <c:strCache>
                <c:ptCount val="1"/>
                <c:pt idx="0">
                  <c:v>Возврат остатков бюджетными учреждениями</c:v>
                </c:pt>
              </c:strCache>
            </c:strRef>
          </c:tx>
          <c:spPr>
            <a:solidFill>
              <a:schemeClr val="tx2">
                <a:lumMod val="60000"/>
                <a:lumOff val="40000"/>
              </a:schemeClr>
            </a:solidFill>
          </c:spPr>
          <c:cat>
            <c:strRef>
              <c:f>Лист1!$A$2:$A$3</c:f>
              <c:strCache>
                <c:ptCount val="2"/>
                <c:pt idx="0">
                  <c:v>2021 год</c:v>
                </c:pt>
                <c:pt idx="1">
                  <c:v>2022 год</c:v>
                </c:pt>
              </c:strCache>
            </c:strRef>
          </c:cat>
          <c:val>
            <c:numRef>
              <c:f>Лист1!$D$2:$D$3</c:f>
              <c:numCache>
                <c:formatCode>#,##0.0</c:formatCode>
                <c:ptCount val="2"/>
                <c:pt idx="0">
                  <c:v>0.9</c:v>
                </c:pt>
                <c:pt idx="1">
                  <c:v>2.5</c:v>
                </c:pt>
              </c:numCache>
            </c:numRef>
          </c:val>
        </c:ser>
        <c:ser>
          <c:idx val="3"/>
          <c:order val="3"/>
          <c:tx>
            <c:strRef>
              <c:f>Лист1!$E$1</c:f>
              <c:strCache>
                <c:ptCount val="1"/>
                <c:pt idx="0">
                  <c:v>Иные межбюджетные трансферты</c:v>
                </c:pt>
              </c:strCache>
            </c:strRef>
          </c:tx>
          <c:spPr>
            <a:solidFill>
              <a:srgbClr val="990099"/>
            </a:solidFill>
          </c:spPr>
          <c:dLbls>
            <c:dLbl>
              <c:idx val="0"/>
              <c:layout>
                <c:manualLayout>
                  <c:x val="-1.3050743657042972E-2"/>
                  <c:y val="-4.6014327291032733E-3"/>
                </c:manualLayout>
              </c:layout>
              <c:showVal val="1"/>
            </c:dLbl>
            <c:dLbl>
              <c:idx val="1"/>
              <c:layout>
                <c:manualLayout>
                  <c:x val="7.1303587051609009E-4"/>
                  <c:y val="-2.3926545880941508E-3"/>
                </c:manualLayout>
              </c:layout>
              <c:tx>
                <c:rich>
                  <a:bodyPr/>
                  <a:lstStyle/>
                  <a:p>
                    <a:r>
                      <a:rPr lang="ru-RU" dirty="0" smtClean="0"/>
                      <a:t>116,2</a:t>
                    </a:r>
                    <a:endParaRPr lang="en-US" dirty="0"/>
                  </a:p>
                </c:rich>
              </c:tx>
            </c:dLbl>
            <c:dLbl>
              <c:idx val="2"/>
              <c:layout>
                <c:manualLayout>
                  <c:x val="-3.6761971688606836E-2"/>
                  <c:y val="4.4989064082794563E-17"/>
                </c:manualLayout>
              </c:layout>
              <c:showVal val="1"/>
            </c:dLbl>
            <c:spPr>
              <a:noFill/>
              <a:ln w="25364">
                <a:noFill/>
              </a:ln>
            </c:spPr>
            <c:txPr>
              <a:bodyPr/>
              <a:lstStyle/>
              <a:p>
                <a:pPr>
                  <a:defRPr baseline="0">
                    <a:solidFill>
                      <a:schemeClr val="bg2">
                        <a:lumMod val="90000"/>
                      </a:schemeClr>
                    </a:solidFill>
                  </a:defRPr>
                </a:pPr>
                <a:endParaRPr lang="ru-RU"/>
              </a:p>
            </c:txPr>
            <c:showVal val="1"/>
          </c:dLbls>
          <c:cat>
            <c:strRef>
              <c:f>Лист1!$A$2:$A$3</c:f>
              <c:strCache>
                <c:ptCount val="2"/>
                <c:pt idx="0">
                  <c:v>2021 год</c:v>
                </c:pt>
                <c:pt idx="1">
                  <c:v>2022 год</c:v>
                </c:pt>
              </c:strCache>
            </c:strRef>
          </c:cat>
          <c:val>
            <c:numRef>
              <c:f>Лист1!$E$2:$E$3</c:f>
              <c:numCache>
                <c:formatCode>#,##0.0</c:formatCode>
                <c:ptCount val="2"/>
                <c:pt idx="0">
                  <c:v>61.6</c:v>
                </c:pt>
                <c:pt idx="1">
                  <c:v>116.2</c:v>
                </c:pt>
              </c:numCache>
            </c:numRef>
          </c:val>
        </c:ser>
        <c:ser>
          <c:idx val="4"/>
          <c:order val="4"/>
          <c:tx>
            <c:strRef>
              <c:f>Лист1!$F$1</c:f>
              <c:strCache>
                <c:ptCount val="1"/>
                <c:pt idx="0">
                  <c:v>Дотации</c:v>
                </c:pt>
              </c:strCache>
            </c:strRef>
          </c:tx>
          <c:spPr>
            <a:solidFill>
              <a:srgbClr val="66CCFF"/>
            </a:solidFill>
          </c:spPr>
          <c:dLbls>
            <c:spPr>
              <a:noFill/>
              <a:ln w="25364">
                <a:noFill/>
              </a:ln>
            </c:spPr>
            <c:showVal val="1"/>
          </c:dLbls>
          <c:cat>
            <c:strRef>
              <c:f>Лист1!$A$2:$A$3</c:f>
              <c:strCache>
                <c:ptCount val="2"/>
                <c:pt idx="0">
                  <c:v>2021 год</c:v>
                </c:pt>
                <c:pt idx="1">
                  <c:v>2022 год</c:v>
                </c:pt>
              </c:strCache>
            </c:strRef>
          </c:cat>
          <c:val>
            <c:numRef>
              <c:f>Лист1!$F$2:$F$3</c:f>
              <c:numCache>
                <c:formatCode>#,##0.0</c:formatCode>
                <c:ptCount val="2"/>
                <c:pt idx="0">
                  <c:v>374.3</c:v>
                </c:pt>
                <c:pt idx="1">
                  <c:v>325.3</c:v>
                </c:pt>
              </c:numCache>
            </c:numRef>
          </c:val>
        </c:ser>
        <c:ser>
          <c:idx val="5"/>
          <c:order val="5"/>
          <c:tx>
            <c:strRef>
              <c:f>Лист1!$G$1</c:f>
              <c:strCache>
                <c:ptCount val="1"/>
                <c:pt idx="0">
                  <c:v>Субсидии</c:v>
                </c:pt>
              </c:strCache>
            </c:strRef>
          </c:tx>
          <c:spPr>
            <a:solidFill>
              <a:srgbClr val="00B050"/>
            </a:solidFill>
          </c:spPr>
          <c:dLbls>
            <c:spPr>
              <a:noFill/>
              <a:ln w="25364">
                <a:noFill/>
              </a:ln>
            </c:spPr>
            <c:showVal val="1"/>
          </c:dLbls>
          <c:cat>
            <c:strRef>
              <c:f>Лист1!$A$2:$A$3</c:f>
              <c:strCache>
                <c:ptCount val="2"/>
                <c:pt idx="0">
                  <c:v>2021 год</c:v>
                </c:pt>
                <c:pt idx="1">
                  <c:v>2022 год</c:v>
                </c:pt>
              </c:strCache>
            </c:strRef>
          </c:cat>
          <c:val>
            <c:numRef>
              <c:f>Лист1!$G$2:$G$3</c:f>
              <c:numCache>
                <c:formatCode>#,##0.0</c:formatCode>
                <c:ptCount val="2"/>
                <c:pt idx="0">
                  <c:v>186.6</c:v>
                </c:pt>
                <c:pt idx="1">
                  <c:v>473.7</c:v>
                </c:pt>
              </c:numCache>
            </c:numRef>
          </c:val>
        </c:ser>
        <c:ser>
          <c:idx val="6"/>
          <c:order val="6"/>
          <c:tx>
            <c:strRef>
              <c:f>Лист1!$H$1</c:f>
              <c:strCache>
                <c:ptCount val="1"/>
                <c:pt idx="0">
                  <c:v>Субвенции</c:v>
                </c:pt>
              </c:strCache>
            </c:strRef>
          </c:tx>
          <c:spPr>
            <a:solidFill>
              <a:srgbClr val="F68B32"/>
            </a:solidFill>
          </c:spPr>
          <c:dLbls>
            <c:spPr>
              <a:noFill/>
              <a:ln w="25364">
                <a:noFill/>
              </a:ln>
            </c:spPr>
            <c:showVal val="1"/>
          </c:dLbls>
          <c:cat>
            <c:strRef>
              <c:f>Лист1!$A$2:$A$3</c:f>
              <c:strCache>
                <c:ptCount val="2"/>
                <c:pt idx="0">
                  <c:v>2021 год</c:v>
                </c:pt>
                <c:pt idx="1">
                  <c:v>2022 год</c:v>
                </c:pt>
              </c:strCache>
            </c:strRef>
          </c:cat>
          <c:val>
            <c:numRef>
              <c:f>Лист1!$H$2:$H$3</c:f>
              <c:numCache>
                <c:formatCode>#,##0.0</c:formatCode>
                <c:ptCount val="2"/>
                <c:pt idx="0">
                  <c:v>764.7</c:v>
                </c:pt>
                <c:pt idx="1">
                  <c:v>822.7</c:v>
                </c:pt>
              </c:numCache>
            </c:numRef>
          </c:val>
        </c:ser>
        <c:gapWidth val="52"/>
        <c:gapDepth val="50"/>
        <c:shape val="cylinder"/>
        <c:axId val="167455360"/>
        <c:axId val="167494016"/>
        <c:axId val="0"/>
      </c:bar3DChart>
      <c:catAx>
        <c:axId val="167455360"/>
        <c:scaling>
          <c:orientation val="minMax"/>
        </c:scaling>
        <c:axPos val="b"/>
        <c:numFmt formatCode="General" sourceLinked="0"/>
        <c:tickLblPos val="nextTo"/>
        <c:txPr>
          <a:bodyPr/>
          <a:lstStyle/>
          <a:p>
            <a:pPr>
              <a:defRPr b="1"/>
            </a:pPr>
            <a:endParaRPr lang="ru-RU"/>
          </a:p>
        </c:txPr>
        <c:crossAx val="167494016"/>
        <c:crosses val="autoZero"/>
        <c:auto val="1"/>
        <c:lblAlgn val="ctr"/>
        <c:lblOffset val="100"/>
      </c:catAx>
      <c:valAx>
        <c:axId val="167494016"/>
        <c:scaling>
          <c:orientation val="minMax"/>
        </c:scaling>
        <c:delete val="1"/>
        <c:axPos val="l"/>
        <c:majorGridlines>
          <c:spPr>
            <a:ln>
              <a:solidFill>
                <a:schemeClr val="bg1"/>
              </a:solidFill>
            </a:ln>
            <a:effectLst>
              <a:outerShdw blurRad="50800" dist="50800" dir="5400000" algn="ctr" rotWithShape="0">
                <a:schemeClr val="bg1"/>
              </a:outerShdw>
            </a:effectLst>
          </c:spPr>
        </c:majorGridlines>
        <c:numFmt formatCode="0%" sourceLinked="1"/>
        <c:tickLblPos val="none"/>
        <c:crossAx val="167455360"/>
        <c:crosses val="autoZero"/>
        <c:crossBetween val="between"/>
      </c:valAx>
      <c:spPr>
        <a:noFill/>
        <a:ln w="25382">
          <a:noFill/>
        </a:ln>
      </c:spPr>
    </c:plotArea>
    <c:legend>
      <c:legendPos val="l"/>
      <c:legendEntry>
        <c:idx val="0"/>
        <c:txPr>
          <a:bodyPr/>
          <a:lstStyle/>
          <a:p>
            <a:pPr>
              <a:defRPr sz="1398">
                <a:solidFill>
                  <a:schemeClr val="bg1"/>
                </a:solidFill>
              </a:defRPr>
            </a:pPr>
            <a:endParaRPr lang="ru-RU"/>
          </a:p>
        </c:txPr>
      </c:legendEntry>
      <c:legendEntry>
        <c:idx val="1"/>
        <c:txPr>
          <a:bodyPr/>
          <a:lstStyle/>
          <a:p>
            <a:pPr>
              <a:defRPr sz="1398">
                <a:solidFill>
                  <a:schemeClr val="bg1"/>
                </a:solidFill>
              </a:defRPr>
            </a:pPr>
            <a:endParaRPr lang="ru-RU"/>
          </a:p>
        </c:txPr>
      </c:legendEntry>
      <c:legendEntry>
        <c:idx val="2"/>
        <c:txPr>
          <a:bodyPr/>
          <a:lstStyle/>
          <a:p>
            <a:pPr>
              <a:defRPr sz="1398">
                <a:solidFill>
                  <a:schemeClr val="bg1"/>
                </a:solidFill>
              </a:defRPr>
            </a:pPr>
            <a:endParaRPr lang="ru-RU"/>
          </a:p>
        </c:txPr>
      </c:legendEntry>
      <c:legendEntry>
        <c:idx val="3"/>
        <c:txPr>
          <a:bodyPr/>
          <a:lstStyle/>
          <a:p>
            <a:pPr>
              <a:defRPr sz="1398">
                <a:solidFill>
                  <a:schemeClr val="bg1"/>
                </a:solidFill>
              </a:defRPr>
            </a:pPr>
            <a:endParaRPr lang="ru-RU"/>
          </a:p>
        </c:txPr>
      </c:legendEntry>
      <c:legendEntry>
        <c:idx val="4"/>
        <c:txPr>
          <a:bodyPr/>
          <a:lstStyle/>
          <a:p>
            <a:pPr>
              <a:defRPr sz="1598">
                <a:solidFill>
                  <a:schemeClr val="bg1"/>
                </a:solidFill>
              </a:defRPr>
            </a:pPr>
            <a:endParaRPr lang="ru-RU"/>
          </a:p>
        </c:txPr>
      </c:legendEntry>
      <c:legendEntry>
        <c:idx val="5"/>
        <c:txPr>
          <a:bodyPr/>
          <a:lstStyle/>
          <a:p>
            <a:pPr>
              <a:defRPr sz="1598">
                <a:solidFill>
                  <a:schemeClr val="bg1"/>
                </a:solidFill>
              </a:defRPr>
            </a:pPr>
            <a:endParaRPr lang="ru-RU"/>
          </a:p>
        </c:txPr>
      </c:legendEntry>
      <c:legendEntry>
        <c:idx val="6"/>
        <c:txPr>
          <a:bodyPr/>
          <a:lstStyle/>
          <a:p>
            <a:pPr>
              <a:defRPr sz="1598">
                <a:solidFill>
                  <a:schemeClr val="bg1"/>
                </a:solidFill>
              </a:defRPr>
            </a:pPr>
            <a:endParaRPr lang="ru-RU"/>
          </a:p>
        </c:txPr>
      </c:legendEntry>
      <c:layout>
        <c:manualLayout>
          <c:xMode val="edge"/>
          <c:yMode val="edge"/>
          <c:x val="8.333292365509469E-3"/>
          <c:y val="1.8376317418154056E-2"/>
          <c:w val="0.27051742361549252"/>
          <c:h val="0.98162368258184618"/>
        </c:manualLayout>
      </c:layout>
      <c:txPr>
        <a:bodyPr/>
        <a:lstStyle/>
        <a:p>
          <a:pPr>
            <a:defRPr sz="1398"/>
          </a:pPr>
          <a:endParaRPr lang="ru-RU"/>
        </a:p>
      </c:txPr>
    </c:legend>
    <c:plotVisOnly val="1"/>
    <c:dispBlanksAs val="gap"/>
  </c:chart>
  <c:txPr>
    <a:bodyPr/>
    <a:lstStyle/>
    <a:p>
      <a:pPr>
        <a:defRPr sz="1798"/>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rotY val="150"/>
      <c:perspective val="0"/>
    </c:view3D>
    <c:plotArea>
      <c:layout>
        <c:manualLayout>
          <c:layoutTarget val="inner"/>
          <c:xMode val="edge"/>
          <c:yMode val="edge"/>
          <c:x val="0.11224162499796032"/>
          <c:y val="6.2360801781737266E-2"/>
          <c:w val="0.69355557563457848"/>
          <c:h val="0.47771005338406491"/>
        </c:manualLayout>
      </c:layout>
      <c:pie3DChart>
        <c:varyColors val="1"/>
        <c:ser>
          <c:idx val="0"/>
          <c:order val="0"/>
          <c:spPr>
            <a:solidFill>
              <a:srgbClr val="9999FF"/>
            </a:solidFill>
            <a:ln w="34941">
              <a:noFill/>
            </a:ln>
          </c:spPr>
          <c:explosion val="29"/>
          <c:dPt>
            <c:idx val="0"/>
            <c:spPr>
              <a:solidFill>
                <a:srgbClr val="FFFF00"/>
              </a:solidFill>
              <a:ln w="34941">
                <a:noFill/>
              </a:ln>
            </c:spPr>
          </c:dPt>
          <c:dPt>
            <c:idx val="1"/>
            <c:spPr>
              <a:solidFill>
                <a:srgbClr val="993366"/>
              </a:solidFill>
              <a:ln w="34941">
                <a:noFill/>
              </a:ln>
            </c:spPr>
          </c:dPt>
          <c:dPt>
            <c:idx val="2"/>
            <c:spPr>
              <a:solidFill>
                <a:srgbClr val="F4740A"/>
              </a:solidFill>
              <a:ln w="34941">
                <a:noFill/>
              </a:ln>
            </c:spPr>
          </c:dPt>
          <c:dPt>
            <c:idx val="3"/>
            <c:spPr>
              <a:solidFill>
                <a:srgbClr val="FF66FF"/>
              </a:solidFill>
              <a:ln w="34941">
                <a:noFill/>
              </a:ln>
            </c:spPr>
          </c:dPt>
          <c:dPt>
            <c:idx val="4"/>
            <c:spPr>
              <a:solidFill>
                <a:srgbClr val="00B0F0"/>
              </a:solidFill>
              <a:ln w="34941">
                <a:noFill/>
              </a:ln>
            </c:spPr>
          </c:dPt>
          <c:dPt>
            <c:idx val="5"/>
            <c:spPr>
              <a:solidFill>
                <a:srgbClr val="7030A0"/>
              </a:solidFill>
              <a:ln w="34941">
                <a:noFill/>
              </a:ln>
            </c:spPr>
          </c:dPt>
          <c:dPt>
            <c:idx val="6"/>
            <c:spPr>
              <a:solidFill>
                <a:srgbClr val="92D050"/>
              </a:solidFill>
              <a:ln w="34941">
                <a:noFill/>
              </a:ln>
            </c:spPr>
          </c:dPt>
          <c:dPt>
            <c:idx val="7"/>
            <c:spPr>
              <a:solidFill>
                <a:srgbClr val="CC66FF"/>
              </a:solidFill>
              <a:ln w="34941">
                <a:noFill/>
              </a:ln>
            </c:spPr>
          </c:dPt>
          <c:dPt>
            <c:idx val="8"/>
            <c:spPr>
              <a:solidFill>
                <a:srgbClr val="66FF99"/>
              </a:solidFill>
              <a:ln w="34941">
                <a:noFill/>
              </a:ln>
            </c:spPr>
          </c:dPt>
          <c:dPt>
            <c:idx val="9"/>
            <c:spPr>
              <a:solidFill>
                <a:srgbClr val="FF0000"/>
              </a:solidFill>
              <a:ln w="34941">
                <a:noFill/>
              </a:ln>
            </c:spPr>
          </c:dPt>
          <c:dPt>
            <c:idx val="10"/>
            <c:spPr>
              <a:solidFill>
                <a:srgbClr val="FF6600"/>
              </a:solidFill>
              <a:ln w="34941">
                <a:noFill/>
              </a:ln>
            </c:spPr>
          </c:dPt>
          <c:dPt>
            <c:idx val="11"/>
            <c:spPr>
              <a:solidFill>
                <a:srgbClr val="0000FF"/>
              </a:solidFill>
              <a:ln w="34941">
                <a:noFill/>
              </a:ln>
            </c:spPr>
          </c:dPt>
          <c:dLbls>
            <c:dLbl>
              <c:idx val="0"/>
              <c:layout>
                <c:manualLayout>
                  <c:x val="-3.124708505774116E-2"/>
                  <c:y val="6.9619699088609259E-3"/>
                </c:manualLayout>
              </c:layout>
              <c:dLblPos val="bestFit"/>
              <c:showLegendKey val="1"/>
              <c:showVal val="1"/>
            </c:dLbl>
            <c:dLbl>
              <c:idx val="1"/>
              <c:layout>
                <c:manualLayout>
                  <c:x val="4.8270469622618016E-2"/>
                  <c:y val="-1.2970065729101537E-2"/>
                </c:manualLayout>
              </c:layout>
              <c:dLblPos val="bestFit"/>
              <c:showLegendKey val="1"/>
              <c:showVal val="1"/>
            </c:dLbl>
            <c:dLbl>
              <c:idx val="2"/>
              <c:layout>
                <c:manualLayout>
                  <c:x val="2.1054072346340075E-2"/>
                  <c:y val="1.7686109877940562E-2"/>
                </c:manualLayout>
              </c:layout>
              <c:dLblPos val="bestFit"/>
              <c:showLegendKey val="1"/>
              <c:showVal val="1"/>
            </c:dLbl>
            <c:dLbl>
              <c:idx val="3"/>
              <c:layout>
                <c:manualLayout>
                  <c:x val="1.9637121197545373E-2"/>
                  <c:y val="1.5127027379520561E-3"/>
                </c:manualLayout>
              </c:layout>
              <c:dLblPos val="bestFit"/>
              <c:showLegendKey val="1"/>
              <c:showVal val="1"/>
            </c:dLbl>
            <c:dLbl>
              <c:idx val="4"/>
              <c:layout>
                <c:manualLayout>
                  <c:x val="2.7559797262493278E-2"/>
                  <c:y val="2.9160150860086467E-2"/>
                </c:manualLayout>
              </c:layout>
              <c:dLblPos val="bestFit"/>
              <c:showLegendKey val="1"/>
              <c:showVal val="1"/>
            </c:dLbl>
            <c:dLbl>
              <c:idx val="5"/>
              <c:layout>
                <c:manualLayout>
                  <c:x val="8.5902237190023698E-2"/>
                  <c:y val="-8.6948744987883866E-2"/>
                </c:manualLayout>
              </c:layout>
              <c:dLblPos val="bestFit"/>
              <c:showLegendKey val="1"/>
              <c:showVal val="1"/>
            </c:dLbl>
            <c:dLbl>
              <c:idx val="6"/>
              <c:layout>
                <c:manualLayout>
                  <c:x val="9.6613394206866668E-2"/>
                  <c:y val="-8.5379840972102904E-3"/>
                </c:manualLayout>
              </c:layout>
              <c:dLblPos val="bestFit"/>
              <c:showLegendKey val="1"/>
              <c:showVal val="1"/>
            </c:dLbl>
            <c:dLbl>
              <c:idx val="7"/>
              <c:layout>
                <c:manualLayout>
                  <c:x val="-9.1706062276196605E-3"/>
                  <c:y val="3.9832519885152993E-3"/>
                </c:manualLayout>
              </c:layout>
              <c:dLblPos val="bestFit"/>
              <c:showLegendKey val="1"/>
              <c:showVal val="1"/>
            </c:dLbl>
            <c:dLbl>
              <c:idx val="8"/>
              <c:layout>
                <c:manualLayout>
                  <c:x val="-2.3798836775167261E-2"/>
                  <c:y val="-9.6494275245564823E-2"/>
                </c:manualLayout>
              </c:layout>
              <c:dLblPos val="bestFit"/>
              <c:showLegendKey val="1"/>
              <c:showVal val="1"/>
            </c:dLbl>
            <c:dLbl>
              <c:idx val="9"/>
              <c:layout>
                <c:manualLayout>
                  <c:x val="7.0163558247335181E-2"/>
                  <c:y val="-4.8125647414541332E-2"/>
                </c:manualLayout>
              </c:layout>
              <c:dLblPos val="bestFit"/>
              <c:showLegendKey val="1"/>
              <c:showVal val="1"/>
            </c:dLbl>
            <c:dLbl>
              <c:idx val="10"/>
              <c:layout>
                <c:manualLayout>
                  <c:x val="-4.2849498989161964E-3"/>
                  <c:y val="-4.1187896530991306E-3"/>
                </c:manualLayout>
              </c:layout>
              <c:dLblPos val="bestFit"/>
              <c:showLegendKey val="1"/>
              <c:showVal val="1"/>
            </c:dLbl>
            <c:dLbl>
              <c:idx val="11"/>
              <c:layout>
                <c:manualLayout>
                  <c:x val="-3.6524972363607494E-2"/>
                  <c:y val="7.2473988989009003E-2"/>
                </c:manualLayout>
              </c:layout>
              <c:dLblPos val="bestFit"/>
              <c:showLegendKey val="1"/>
              <c:showVal val="1"/>
            </c:dLbl>
            <c:spPr>
              <a:noFill/>
              <a:ln w="34941">
                <a:noFill/>
              </a:ln>
            </c:spPr>
            <c:txPr>
              <a:bodyPr/>
              <a:lstStyle/>
              <a:p>
                <a:pPr>
                  <a:defRPr sz="1618" b="1" i="0" u="none" strike="noStrike" baseline="0">
                    <a:solidFill>
                      <a:srgbClr val="000000"/>
                    </a:solidFill>
                    <a:latin typeface="Arial Cyr"/>
                    <a:ea typeface="Arial Cyr"/>
                    <a:cs typeface="Arial Cyr"/>
                  </a:defRPr>
                </a:pPr>
                <a:endParaRPr lang="ru-RU"/>
              </a:p>
            </c:txPr>
            <c:showLegendKey val="1"/>
            <c:showVal val="1"/>
            <c:showLeaderLines val="1"/>
            <c:leaderLines>
              <c:spPr>
                <a:ln w="4365">
                  <a:solidFill>
                    <a:srgbClr val="FFFFFF"/>
                  </a:solidFill>
                  <a:prstDash val="solid"/>
                </a:ln>
              </c:spPr>
            </c:leaderLines>
          </c:dLbls>
          <c:cat>
            <c:strRef>
              <c:f>Лист1!$B$4:$B$15</c:f>
              <c:strCache>
                <c:ptCount val="12"/>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и кинематография </c:v>
                </c:pt>
                <c:pt idx="8">
                  <c:v>Социальная политика</c:v>
                </c:pt>
                <c:pt idx="9">
                  <c:v>Физическая культура и спорт</c:v>
                </c:pt>
                <c:pt idx="10">
                  <c:v>Средства массовой информации</c:v>
                </c:pt>
                <c:pt idx="11">
                  <c:v>Обслуживание государственного и муниципального долга</c:v>
                </c:pt>
              </c:strCache>
            </c:strRef>
          </c:cat>
          <c:val>
            <c:numRef>
              <c:f>Лист1!$C$4:$C$15</c:f>
              <c:numCache>
                <c:formatCode>0.0%</c:formatCode>
                <c:ptCount val="12"/>
                <c:pt idx="0">
                  <c:v>8.9967288972878243E-2</c:v>
                </c:pt>
                <c:pt idx="1">
                  <c:v>1.1134625365665249E-3</c:v>
                </c:pt>
                <c:pt idx="2">
                  <c:v>6.8277031380699635E-3</c:v>
                </c:pt>
                <c:pt idx="3">
                  <c:v>6.4947082844301313E-2</c:v>
                </c:pt>
                <c:pt idx="4">
                  <c:v>0.13628313598600644</c:v>
                </c:pt>
                <c:pt idx="5">
                  <c:v>9.7119770431348396E-2</c:v>
                </c:pt>
                <c:pt idx="6">
                  <c:v>0.32898663135717043</c:v>
                </c:pt>
                <c:pt idx="7">
                  <c:v>3.28674244341206E-2</c:v>
                </c:pt>
                <c:pt idx="8">
                  <c:v>0.23105499450125144</c:v>
                </c:pt>
                <c:pt idx="9">
                  <c:v>9.8881622560652496E-3</c:v>
                </c:pt>
                <c:pt idx="10">
                  <c:v>9.4434783284001646E-4</c:v>
                </c:pt>
                <c:pt idx="11">
                  <c:v>0</c:v>
                </c:pt>
              </c:numCache>
            </c:numRef>
          </c:val>
        </c:ser>
        <c:dLbls>
          <c:showLegendKey val="1"/>
          <c:showVal val="1"/>
        </c:dLbls>
      </c:pie3DChart>
      <c:spPr>
        <a:noFill/>
        <a:ln w="25373">
          <a:noFill/>
        </a:ln>
      </c:spPr>
    </c:plotArea>
    <c:legend>
      <c:legendPos val="r"/>
      <c:layout>
        <c:manualLayout>
          <c:xMode val="edge"/>
          <c:yMode val="edge"/>
          <c:x val="1.0256429213953902E-2"/>
          <c:y val="0.72191538692652624"/>
          <c:w val="0.97948701834805874"/>
          <c:h val="0.27808461307347393"/>
        </c:manualLayout>
      </c:layout>
      <c:spPr>
        <a:noFill/>
        <a:ln w="34941">
          <a:noFill/>
        </a:ln>
      </c:spPr>
      <c:txPr>
        <a:bodyPr/>
        <a:lstStyle/>
        <a:p>
          <a:pPr rtl="0">
            <a:defRPr sz="950" b="1" i="1" u="none" strike="noStrike" baseline="0">
              <a:solidFill>
                <a:srgbClr val="000000"/>
              </a:solidFill>
              <a:latin typeface="Times New Roman"/>
              <a:ea typeface="Times New Roman"/>
              <a:cs typeface="Times New Roman"/>
            </a:defRPr>
          </a:pPr>
          <a:endParaRPr lang="ru-RU"/>
        </a:p>
      </c:txPr>
    </c:legend>
    <c:plotVisOnly val="1"/>
    <c:dispBlanksAs val="zero"/>
  </c:chart>
  <c:spPr>
    <a:noFill/>
    <a:ln>
      <a:noFill/>
    </a:ln>
  </c:spPr>
  <c:txPr>
    <a:bodyPr/>
    <a:lstStyle/>
    <a:p>
      <a:pPr>
        <a:defRPr sz="1618" b="0" i="0" u="none" strike="noStrike" baseline="0">
          <a:solidFill>
            <a:srgbClr val="000000"/>
          </a:solidFill>
          <a:latin typeface="Arial Cyr"/>
          <a:ea typeface="Arial Cyr"/>
          <a:cs typeface="Arial Cy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2.7065527065527097E-2"/>
          <c:y val="0"/>
          <c:w val="0.95156695156695048"/>
          <c:h val="0.75697211155378596"/>
        </c:manualLayout>
      </c:layout>
      <c:lineChart>
        <c:grouping val="stacked"/>
        <c:ser>
          <c:idx val="0"/>
          <c:order val="0"/>
          <c:spPr>
            <a:ln w="90416">
              <a:solidFill>
                <a:srgbClr val="7030A0"/>
              </a:solidFill>
              <a:prstDash val="solid"/>
            </a:ln>
          </c:spPr>
          <c:marker>
            <c:symbol val="circle"/>
            <c:size val="8"/>
            <c:spPr>
              <a:solidFill>
                <a:schemeClr val="tx2">
                  <a:lumMod val="40000"/>
                  <a:lumOff val="60000"/>
                </a:schemeClr>
              </a:solidFill>
              <a:ln w="38749">
                <a:solidFill>
                  <a:srgbClr val="7030A0"/>
                </a:solidFill>
                <a:prstDash val="solid"/>
              </a:ln>
              <a:effectLst>
                <a:outerShdw dist="35921" dir="2700000" algn="br">
                  <a:srgbClr val="000000"/>
                </a:outerShdw>
              </a:effectLst>
            </c:spPr>
          </c:marker>
          <c:dLbls>
            <c:dLbl>
              <c:idx val="0"/>
              <c:layout>
                <c:manualLayout>
                  <c:x val="-9.7856538462960021E-3"/>
                  <c:y val="-8.6595604120913508E-2"/>
                </c:manualLayout>
              </c:layout>
              <c:dLblPos val="r"/>
              <c:showVal val="1"/>
            </c:dLbl>
            <c:dLbl>
              <c:idx val="1"/>
              <c:layout>
                <c:manualLayout>
                  <c:x val="-4.6804982319490693E-2"/>
                  <c:y val="-0.18178549109932748"/>
                </c:manualLayout>
              </c:layout>
              <c:dLblPos val="r"/>
              <c:showVal val="1"/>
            </c:dLbl>
            <c:dLbl>
              <c:idx val="2"/>
              <c:layout>
                <c:manualLayout>
                  <c:x val="-3.5360131837110224E-2"/>
                  <c:y val="-0.12319781455889442"/>
                </c:manualLayout>
              </c:layout>
              <c:dLblPos val="r"/>
              <c:showVal val="1"/>
            </c:dLbl>
            <c:dLbl>
              <c:idx val="3"/>
              <c:layout>
                <c:manualLayout>
                  <c:x val="-2.1871214948436492E-2"/>
                  <c:y val="-0.10539932508436445"/>
                </c:manualLayout>
              </c:layout>
              <c:dLblPos val="r"/>
              <c:showVal val="1"/>
            </c:dLbl>
            <c:dLbl>
              <c:idx val="4"/>
              <c:layout>
                <c:manualLayout>
                  <c:x val="-3.8137232845894251E-2"/>
                  <c:y val="0.11678135604275865"/>
                </c:manualLayout>
              </c:layout>
              <c:dLblPos val="r"/>
              <c:showVal val="1"/>
            </c:dLbl>
            <c:spPr>
              <a:noFill/>
              <a:ln w="62097">
                <a:noFill/>
              </a:ln>
            </c:spPr>
            <c:txPr>
              <a:bodyPr/>
              <a:lstStyle/>
              <a:p>
                <a:pPr>
                  <a:defRPr sz="1959" b="0" i="0" u="none" strike="noStrike" baseline="0">
                    <a:solidFill>
                      <a:schemeClr val="tx1"/>
                    </a:solidFill>
                    <a:latin typeface="Arial"/>
                    <a:ea typeface="Arial"/>
                    <a:cs typeface="Arial"/>
                  </a:defRPr>
                </a:pPr>
                <a:endParaRPr lang="ru-RU"/>
              </a:p>
            </c:txPr>
            <c:showVal val="1"/>
          </c:dLbls>
          <c:cat>
            <c:strRef>
              <c:f>Лист1!$A$2:$A$5</c:f>
              <c:strCache>
                <c:ptCount val="4"/>
                <c:pt idx="0">
                  <c:v>Образование</c:v>
                </c:pt>
                <c:pt idx="1">
                  <c:v>Культура</c:v>
                </c:pt>
                <c:pt idx="2">
                  <c:v>Соц.политика</c:v>
                </c:pt>
                <c:pt idx="3">
                  <c:v>Физ.культура</c:v>
                </c:pt>
              </c:strCache>
            </c:strRef>
          </c:cat>
          <c:val>
            <c:numRef>
              <c:f>Лист1!$C$2:$C$5</c:f>
              <c:numCache>
                <c:formatCode>0.00</c:formatCode>
                <c:ptCount val="4"/>
                <c:pt idx="0">
                  <c:v>14.549490891840616</c:v>
                </c:pt>
                <c:pt idx="1">
                  <c:v>1.4535675521821616</c:v>
                </c:pt>
                <c:pt idx="2">
                  <c:v>10.218447248576851</c:v>
                </c:pt>
                <c:pt idx="3">
                  <c:v>0.43730569259962088</c:v>
                </c:pt>
              </c:numCache>
            </c:numRef>
          </c:val>
        </c:ser>
        <c:dLbls>
          <c:showVal val="1"/>
        </c:dLbls>
        <c:marker val="1"/>
        <c:axId val="172765568"/>
        <c:axId val="172767488"/>
      </c:lineChart>
      <c:catAx>
        <c:axId val="172765568"/>
        <c:scaling>
          <c:orientation val="minMax"/>
        </c:scaling>
        <c:axPos val="b"/>
        <c:numFmt formatCode="General" sourceLinked="1"/>
        <c:tickLblPos val="nextTo"/>
        <c:spPr>
          <a:ln w="7765">
            <a:solidFill>
              <a:schemeClr val="tx1"/>
            </a:solidFill>
            <a:prstDash val="solid"/>
          </a:ln>
        </c:spPr>
        <c:txPr>
          <a:bodyPr rot="0" vert="horz"/>
          <a:lstStyle/>
          <a:p>
            <a:pPr>
              <a:defRPr sz="1349" b="1" i="0" u="none" strike="noStrike" baseline="0">
                <a:solidFill>
                  <a:schemeClr val="accent1">
                    <a:lumMod val="75000"/>
                  </a:schemeClr>
                </a:solidFill>
                <a:latin typeface="Arial"/>
                <a:ea typeface="Arial"/>
                <a:cs typeface="Arial"/>
              </a:defRPr>
            </a:pPr>
            <a:endParaRPr lang="ru-RU"/>
          </a:p>
        </c:txPr>
        <c:crossAx val="172767488"/>
        <c:crosses val="autoZero"/>
        <c:auto val="1"/>
        <c:lblAlgn val="ctr"/>
        <c:lblOffset val="100"/>
        <c:tickLblSkip val="1"/>
        <c:tickMarkSkip val="1"/>
      </c:catAx>
      <c:valAx>
        <c:axId val="172767488"/>
        <c:scaling>
          <c:orientation val="minMax"/>
        </c:scaling>
        <c:delete val="1"/>
        <c:axPos val="l"/>
        <c:numFmt formatCode="0.00" sourceLinked="1"/>
        <c:tickLblPos val="none"/>
        <c:crossAx val="172765568"/>
        <c:crosses val="autoZero"/>
        <c:crossBetween val="between"/>
      </c:valAx>
    </c:plotArea>
    <c:plotVisOnly val="1"/>
    <c:dispBlanksAs val="zero"/>
  </c:chart>
  <c:spPr>
    <a:noFill/>
    <a:ln>
      <a:noFill/>
    </a:ln>
  </c:spPr>
  <c:txPr>
    <a:bodyPr/>
    <a:lstStyle/>
    <a:p>
      <a:pPr>
        <a:defRPr sz="1959" b="0" i="0" u="none" strike="noStrike" baseline="0">
          <a:solidFill>
            <a:schemeClr val="tx1"/>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8.0918806320871547E-2"/>
          <c:y val="4.0927780481108719E-2"/>
          <c:w val="0.72044533096838614"/>
          <c:h val="0.83190262848425645"/>
        </c:manualLayout>
      </c:layout>
      <c:bar3DChart>
        <c:barDir val="col"/>
        <c:grouping val="stacked"/>
        <c:ser>
          <c:idx val="0"/>
          <c:order val="0"/>
          <c:tx>
            <c:strRef>
              <c:f>Лист1!$B$1</c:f>
              <c:strCache>
                <c:ptCount val="1"/>
                <c:pt idx="0">
                  <c:v>местный бюджет</c:v>
                </c:pt>
              </c:strCache>
            </c:strRef>
          </c:tx>
          <c:spPr>
            <a:solidFill>
              <a:schemeClr val="accent6">
                <a:lumMod val="75000"/>
              </a:schemeClr>
            </a:solidFill>
          </c:spPr>
          <c:dLbls>
            <c:dLbl>
              <c:idx val="0"/>
              <c:layout>
                <c:manualLayout>
                  <c:x val="-2.4271763117267697E-2"/>
                  <c:y val="3.0719873056776766E-2"/>
                </c:manualLayout>
              </c:layout>
              <c:showVal val="1"/>
            </c:dLbl>
            <c:dLbl>
              <c:idx val="1"/>
              <c:layout>
                <c:manualLayout>
                  <c:x val="1.8676849593682758E-2"/>
                  <c:y val="3.8399639747000475E-2"/>
                </c:manualLayout>
              </c:layout>
              <c:showVal val="1"/>
            </c:dLbl>
            <c:dLbl>
              <c:idx val="2"/>
              <c:layout>
                <c:manualLayout>
                  <c:x val="4.7920438249002023E-2"/>
                  <c:y val="2.8159682061408287E-2"/>
                </c:manualLayout>
              </c:layout>
              <c:showVal val="1"/>
            </c:dLbl>
            <c:spPr>
              <a:noFill/>
              <a:ln w="25383">
                <a:noFill/>
              </a:ln>
            </c:spPr>
            <c:txPr>
              <a:bodyPr/>
              <a:lstStyle/>
              <a:p>
                <a:pPr>
                  <a:defRPr sz="1999" b="1"/>
                </a:pPr>
                <a:endParaRPr lang="ru-RU"/>
              </a:p>
            </c:txPr>
            <c:showVal val="1"/>
          </c:dLbls>
          <c:cat>
            <c:strRef>
              <c:f>Лист1!$A$2:$A$4</c:f>
              <c:strCache>
                <c:ptCount val="3"/>
                <c:pt idx="0">
                  <c:v>2020 год</c:v>
                </c:pt>
                <c:pt idx="1">
                  <c:v>2021 год</c:v>
                </c:pt>
                <c:pt idx="2">
                  <c:v>2022 год</c:v>
                </c:pt>
              </c:strCache>
            </c:strRef>
          </c:cat>
          <c:val>
            <c:numRef>
              <c:f>Лист1!$B$2:$B$4</c:f>
              <c:numCache>
                <c:formatCode>General</c:formatCode>
                <c:ptCount val="3"/>
                <c:pt idx="0">
                  <c:v>22</c:v>
                </c:pt>
                <c:pt idx="1">
                  <c:v>19</c:v>
                </c:pt>
                <c:pt idx="2">
                  <c:v>6</c:v>
                </c:pt>
              </c:numCache>
            </c:numRef>
          </c:val>
        </c:ser>
        <c:ser>
          <c:idx val="1"/>
          <c:order val="1"/>
          <c:tx>
            <c:strRef>
              <c:f>Лист1!$C$1</c:f>
              <c:strCache>
                <c:ptCount val="1"/>
                <c:pt idx="0">
                  <c:v>вышестоящие уровни бюджета</c:v>
                </c:pt>
              </c:strCache>
            </c:strRef>
          </c:tx>
          <c:spPr>
            <a:solidFill>
              <a:srgbClr val="6DBB27"/>
            </a:solidFill>
          </c:spPr>
          <c:dLbls>
            <c:dLbl>
              <c:idx val="0"/>
              <c:layout>
                <c:manualLayout>
                  <c:x val="2.3468197101048423E-2"/>
                  <c:y val="5.364809990248446E-2"/>
                </c:manualLayout>
              </c:layout>
              <c:tx>
                <c:rich>
                  <a:bodyPr/>
                  <a:lstStyle/>
                  <a:p>
                    <a:r>
                      <a:rPr lang="ru-RU" dirty="0" smtClean="0"/>
                      <a:t>354</a:t>
                    </a:r>
                    <a:endParaRPr lang="en-US" dirty="0"/>
                  </a:p>
                </c:rich>
              </c:tx>
            </c:dLbl>
            <c:dLbl>
              <c:idx val="1"/>
              <c:layout>
                <c:manualLayout>
                  <c:x val="2.0569185693934629E-2"/>
                  <c:y val="-5.3759777849359106E-2"/>
                </c:manualLayout>
              </c:layout>
              <c:tx>
                <c:rich>
                  <a:bodyPr/>
                  <a:lstStyle/>
                  <a:p>
                    <a:r>
                      <a:rPr lang="ru-RU" dirty="0" smtClean="0"/>
                      <a:t>129</a:t>
                    </a:r>
                    <a:endParaRPr lang="en-US" dirty="0"/>
                  </a:p>
                </c:rich>
              </c:tx>
            </c:dLbl>
            <c:dLbl>
              <c:idx val="2"/>
              <c:layout>
                <c:manualLayout>
                  <c:x val="2.1756369367111218E-2"/>
                  <c:y val="0.13488329670436314"/>
                </c:manualLayout>
              </c:layout>
              <c:tx>
                <c:rich>
                  <a:bodyPr/>
                  <a:lstStyle/>
                  <a:p>
                    <a:r>
                      <a:rPr lang="ru-RU" dirty="0" smtClean="0"/>
                      <a:t>533</a:t>
                    </a:r>
                    <a:endParaRPr lang="en-US" dirty="0"/>
                  </a:p>
                </c:rich>
              </c:tx>
            </c:dLbl>
            <c:spPr>
              <a:noFill/>
              <a:ln w="25383">
                <a:noFill/>
              </a:ln>
            </c:spPr>
            <c:txPr>
              <a:bodyPr/>
              <a:lstStyle/>
              <a:p>
                <a:pPr>
                  <a:defRPr sz="1999" b="1"/>
                </a:pPr>
                <a:endParaRPr lang="ru-RU"/>
              </a:p>
            </c:txPr>
            <c:showVal val="1"/>
          </c:dLbls>
          <c:cat>
            <c:strRef>
              <c:f>Лист1!$A$2:$A$4</c:f>
              <c:strCache>
                <c:ptCount val="3"/>
                <c:pt idx="0">
                  <c:v>2020 год</c:v>
                </c:pt>
                <c:pt idx="1">
                  <c:v>2021 год</c:v>
                </c:pt>
                <c:pt idx="2">
                  <c:v>2022 год</c:v>
                </c:pt>
              </c:strCache>
            </c:strRef>
          </c:cat>
          <c:val>
            <c:numRef>
              <c:f>Лист1!$C$2:$C$4</c:f>
              <c:numCache>
                <c:formatCode>General</c:formatCode>
                <c:ptCount val="3"/>
                <c:pt idx="0">
                  <c:v>354</c:v>
                </c:pt>
                <c:pt idx="1">
                  <c:v>129</c:v>
                </c:pt>
                <c:pt idx="2">
                  <c:v>533</c:v>
                </c:pt>
              </c:numCache>
            </c:numRef>
          </c:val>
        </c:ser>
        <c:gapWidth val="30"/>
        <c:shape val="cylinder"/>
        <c:axId val="172962944"/>
        <c:axId val="172964480"/>
        <c:axId val="0"/>
      </c:bar3DChart>
      <c:catAx>
        <c:axId val="172962944"/>
        <c:scaling>
          <c:orientation val="minMax"/>
        </c:scaling>
        <c:axPos val="b"/>
        <c:numFmt formatCode="General" sourceLinked="0"/>
        <c:tickLblPos val="nextTo"/>
        <c:txPr>
          <a:bodyPr/>
          <a:lstStyle/>
          <a:p>
            <a:pPr>
              <a:defRPr sz="2399" b="1"/>
            </a:pPr>
            <a:endParaRPr lang="ru-RU"/>
          </a:p>
        </c:txPr>
        <c:crossAx val="172964480"/>
        <c:crosses val="autoZero"/>
        <c:auto val="1"/>
        <c:lblAlgn val="ctr"/>
        <c:lblOffset val="100"/>
      </c:catAx>
      <c:valAx>
        <c:axId val="172964480"/>
        <c:scaling>
          <c:orientation val="minMax"/>
        </c:scaling>
        <c:delete val="1"/>
        <c:axPos val="l"/>
        <c:majorGridlines/>
        <c:numFmt formatCode="General" sourceLinked="1"/>
        <c:tickLblPos val="none"/>
        <c:crossAx val="172962944"/>
        <c:crosses val="autoZero"/>
        <c:crossBetween val="between"/>
      </c:valAx>
      <c:spPr>
        <a:noFill/>
        <a:ln w="25388">
          <a:noFill/>
        </a:ln>
      </c:spPr>
    </c:plotArea>
    <c:legend>
      <c:legendPos val="r"/>
      <c:layout>
        <c:manualLayout>
          <c:xMode val="edge"/>
          <c:yMode val="edge"/>
          <c:x val="0.78663788558061754"/>
          <c:y val="0.19311662492100615"/>
          <c:w val="0.1907328398600564"/>
          <c:h val="0.44550673696543641"/>
        </c:manualLayout>
      </c:layout>
      <c:txPr>
        <a:bodyPr/>
        <a:lstStyle/>
        <a:p>
          <a:pPr>
            <a:defRPr sz="1599" b="1">
              <a:latin typeface="Times New Roman" pitchFamily="18" charset="0"/>
              <a:cs typeface="Times New Roman" pitchFamily="18" charset="0"/>
            </a:defRPr>
          </a:pPr>
          <a:endParaRPr lang="ru-RU"/>
        </a:p>
      </c:txPr>
    </c:legend>
    <c:plotVisOnly val="1"/>
    <c:dispBlanksAs val="gap"/>
  </c:chart>
  <c:spPr>
    <a:scene3d>
      <a:camera prst="orthographicFront"/>
      <a:lightRig rig="threePt" dir="t"/>
    </a:scene3d>
    <a:sp3d>
      <a:bevelT w="6350"/>
    </a:sp3d>
  </c:spPr>
  <c:txPr>
    <a:bodyPr/>
    <a:lstStyle/>
    <a:p>
      <a:pPr>
        <a:defRPr sz="1799"/>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32"/>
  <c:chart>
    <c:autoTitleDeleted val="1"/>
    <c:view3D>
      <c:depthPercent val="100"/>
      <c:perspective val="30"/>
    </c:view3D>
    <c:plotArea>
      <c:layout>
        <c:manualLayout>
          <c:layoutTarget val="inner"/>
          <c:xMode val="edge"/>
          <c:yMode val="edge"/>
          <c:x val="4.189467937571928E-4"/>
          <c:y val="0"/>
          <c:w val="0.98688266590142915"/>
          <c:h val="0.89493845591037324"/>
        </c:manualLayout>
      </c:layout>
      <c:bar3DChart>
        <c:barDir val="col"/>
        <c:grouping val="clustered"/>
        <c:ser>
          <c:idx val="0"/>
          <c:order val="0"/>
          <c:tx>
            <c:strRef>
              <c:f>Лист1!$B$1</c:f>
              <c:strCache>
                <c:ptCount val="1"/>
                <c:pt idx="0">
                  <c:v>Расходы бюджета города всего, млн.руб.</c:v>
                </c:pt>
              </c:strCache>
            </c:strRef>
          </c:tx>
          <c:dLbls>
            <c:dLbl>
              <c:idx val="0"/>
              <c:layout>
                <c:manualLayout>
                  <c:x val="3.2525702569107091E-2"/>
                  <c:y val="-5.3041198450327176E-2"/>
                </c:manualLayout>
              </c:layout>
              <c:tx>
                <c:rich>
                  <a:bodyPr/>
                  <a:lstStyle/>
                  <a:p>
                    <a:pPr>
                      <a:defRPr/>
                    </a:pPr>
                    <a:r>
                      <a:rPr lang="ru-RU"/>
                      <a:t>646,20</a:t>
                    </a:r>
                    <a:endParaRPr lang="en-US"/>
                  </a:p>
                </c:rich>
              </c:tx>
              <c:spPr/>
            </c:dLbl>
            <c:dLbl>
              <c:idx val="1"/>
              <c:layout>
                <c:manualLayout>
                  <c:x val="4.0323045639870395E-2"/>
                  <c:y val="-8.0100772251253047E-2"/>
                </c:manualLayout>
              </c:layout>
              <c:tx>
                <c:rich>
                  <a:bodyPr/>
                  <a:lstStyle/>
                  <a:p>
                    <a:pPr>
                      <a:defRPr/>
                    </a:pPr>
                    <a:r>
                      <a:rPr lang="en-US"/>
                      <a:t>610,30</a:t>
                    </a:r>
                  </a:p>
                </c:rich>
              </c:tx>
              <c:spPr/>
            </c:dLbl>
            <c:dLbl>
              <c:idx val="2"/>
              <c:layout>
                <c:manualLayout>
                  <c:x val="3.5087719298245612E-2"/>
                  <c:y val="-3.0499424473458641E-2"/>
                </c:manualLayout>
              </c:layout>
              <c:spPr/>
              <c:txPr>
                <a:bodyPr/>
                <a:lstStyle/>
                <a:p>
                  <a:pPr>
                    <a:defRPr/>
                  </a:pPr>
                  <a:endParaRPr lang="ru-RU"/>
                </a:p>
              </c:txPr>
              <c:showVal val="1"/>
            </c:dLbl>
            <c:showVal val="1"/>
          </c:dLbls>
          <c:cat>
            <c:strRef>
              <c:f>Лист1!$A$2:$A$4</c:f>
              <c:strCache>
                <c:ptCount val="3"/>
                <c:pt idx="0">
                  <c:v>2020 год</c:v>
                </c:pt>
                <c:pt idx="1">
                  <c:v>2021 год</c:v>
                </c:pt>
                <c:pt idx="2">
                  <c:v>2022 год</c:v>
                </c:pt>
              </c:strCache>
            </c:strRef>
          </c:cat>
          <c:val>
            <c:numRef>
              <c:f>Лист1!$B$2:$B$4</c:f>
              <c:numCache>
                <c:formatCode>0.00</c:formatCode>
                <c:ptCount val="3"/>
                <c:pt idx="0">
                  <c:v>646.20000000000005</c:v>
                </c:pt>
                <c:pt idx="1">
                  <c:v>610.29999999999995</c:v>
                </c:pt>
                <c:pt idx="2">
                  <c:v>766.76</c:v>
                </c:pt>
              </c:numCache>
            </c:numRef>
          </c:val>
        </c:ser>
        <c:dLbls>
          <c:showVal val="1"/>
        </c:dLbls>
        <c:gapWidth val="100"/>
        <c:shape val="cylinder"/>
        <c:axId val="173506560"/>
        <c:axId val="173508096"/>
        <c:axId val="0"/>
      </c:bar3DChart>
      <c:catAx>
        <c:axId val="173506560"/>
        <c:scaling>
          <c:orientation val="minMax"/>
        </c:scaling>
        <c:axPos val="b"/>
        <c:numFmt formatCode="General" sourceLinked="1"/>
        <c:majorTickMark val="cross"/>
        <c:tickLblPos val="nextTo"/>
        <c:txPr>
          <a:bodyPr rot="0" vert="horz"/>
          <a:lstStyle/>
          <a:p>
            <a:pPr>
              <a:defRPr/>
            </a:pPr>
            <a:endParaRPr lang="ru-RU"/>
          </a:p>
        </c:txPr>
        <c:crossAx val="173508096"/>
        <c:crossesAt val="200"/>
        <c:lblAlgn val="ctr"/>
        <c:lblOffset val="100"/>
        <c:tickLblSkip val="1"/>
        <c:tickMarkSkip val="1"/>
      </c:catAx>
      <c:valAx>
        <c:axId val="173508096"/>
        <c:scaling>
          <c:orientation val="minMax"/>
          <c:min val="200"/>
        </c:scaling>
        <c:delete val="1"/>
        <c:axPos val="l"/>
        <c:numFmt formatCode="0.00" sourceLinked="1"/>
        <c:tickLblPos val="none"/>
        <c:crossAx val="173506560"/>
        <c:crosses val="autoZero"/>
        <c:crossBetween val="between"/>
      </c:valAx>
      <c:spPr>
        <a:noFill/>
        <a:ln w="25399">
          <a:noFill/>
        </a:ln>
      </c:spPr>
    </c:plotArea>
    <c:plotVisOnly val="1"/>
    <c:dispBlanksAs val="gap"/>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style val="8"/>
  <c:chart>
    <c:view3D>
      <c:depthPercent val="100"/>
      <c:perspective val="30"/>
    </c:view3D>
    <c:plotArea>
      <c:layout>
        <c:manualLayout>
          <c:layoutTarget val="inner"/>
          <c:xMode val="edge"/>
          <c:yMode val="edge"/>
          <c:x val="1.7103139590823161E-2"/>
          <c:y val="0"/>
          <c:w val="0.98085888609201988"/>
          <c:h val="0.85425096199258277"/>
        </c:manualLayout>
      </c:layout>
      <c:bar3DChart>
        <c:barDir val="col"/>
        <c:grouping val="stacked"/>
        <c:ser>
          <c:idx val="0"/>
          <c:order val="0"/>
          <c:dLbls>
            <c:dLbl>
              <c:idx val="0"/>
              <c:layout>
                <c:manualLayout>
                  <c:x val="0.10273381618544386"/>
                  <c:y val="6.7262831084167673E-3"/>
                </c:manualLayout>
              </c:layout>
              <c:spPr/>
              <c:txPr>
                <a:bodyPr/>
                <a:lstStyle/>
                <a:p>
                  <a:pPr>
                    <a:defRPr/>
                  </a:pPr>
                  <a:endParaRPr lang="ru-RU"/>
                </a:p>
              </c:txPr>
              <c:showVal val="1"/>
            </c:dLbl>
            <c:dLbl>
              <c:idx val="1"/>
              <c:layout>
                <c:manualLayout>
                  <c:x val="0.10433740779004044"/>
                  <c:y val="-7.7962821019054121E-2"/>
                </c:manualLayout>
              </c:layout>
              <c:spPr/>
              <c:txPr>
                <a:bodyPr/>
                <a:lstStyle/>
                <a:p>
                  <a:pPr>
                    <a:defRPr/>
                  </a:pPr>
                  <a:endParaRPr lang="ru-RU"/>
                </a:p>
              </c:txPr>
              <c:showVal val="1"/>
            </c:dLbl>
            <c:dLbl>
              <c:idx val="2"/>
              <c:layout>
                <c:manualLayout>
                  <c:x val="9.1669194748260546E-2"/>
                  <c:y val="2.4093404253671829E-2"/>
                </c:manualLayout>
              </c:layout>
              <c:spPr/>
              <c:txPr>
                <a:bodyPr/>
                <a:lstStyle/>
                <a:p>
                  <a:pPr>
                    <a:defRPr/>
                  </a:pPr>
                  <a:endParaRPr lang="ru-RU"/>
                </a:p>
              </c:txPr>
              <c:showVal val="1"/>
            </c:dLbl>
            <c:dLbl>
              <c:idx val="3"/>
              <c:layout>
                <c:manualLayout>
                  <c:x val="-4.7268925943080922E-2"/>
                  <c:y val="9.3743736578382267E-2"/>
                </c:manualLayout>
              </c:layout>
              <c:spPr/>
              <c:txPr>
                <a:bodyPr/>
                <a:lstStyle/>
                <a:p>
                  <a:pPr>
                    <a:defRPr/>
                  </a:pPr>
                  <a:endParaRPr lang="ru-RU"/>
                </a:p>
              </c:txPr>
              <c:showVal val="1"/>
            </c:dLbl>
            <c:dLbl>
              <c:idx val="4"/>
              <c:layout>
                <c:manualLayout>
                  <c:x val="-4.9509803921568507E-2"/>
                  <c:y val="-0.11143910864896785"/>
                </c:manualLayout>
              </c:layout>
              <c:spPr/>
              <c:txPr>
                <a:bodyPr/>
                <a:lstStyle/>
                <a:p>
                  <a:pPr>
                    <a:defRPr/>
                  </a:pPr>
                  <a:endParaRPr lang="ru-RU"/>
                </a:p>
              </c:txPr>
              <c:showVal val="1"/>
            </c:dLbl>
            <c:showVal val="1"/>
          </c:dLbls>
          <c:cat>
            <c:strRef>
              <c:f>Лист1!$A$2:$A$4</c:f>
              <c:strCache>
                <c:ptCount val="3"/>
                <c:pt idx="0">
                  <c:v>2020 год</c:v>
                </c:pt>
                <c:pt idx="1">
                  <c:v>2021 год</c:v>
                </c:pt>
                <c:pt idx="2">
                  <c:v>2022год</c:v>
                </c:pt>
              </c:strCache>
            </c:strRef>
          </c:cat>
          <c:val>
            <c:numRef>
              <c:f>Лист1!$C$2:$C$4</c:f>
              <c:numCache>
                <c:formatCode>0.00</c:formatCode>
                <c:ptCount val="3"/>
                <c:pt idx="0">
                  <c:v>12.261859582542694</c:v>
                </c:pt>
                <c:pt idx="1">
                  <c:v>11.580645161290319</c:v>
                </c:pt>
                <c:pt idx="2">
                  <c:v>14.199259259259268</c:v>
                </c:pt>
              </c:numCache>
            </c:numRef>
          </c:val>
        </c:ser>
        <c:dLbls>
          <c:showVal val="1"/>
        </c:dLbls>
        <c:shape val="pyramid"/>
        <c:axId val="172944384"/>
        <c:axId val="173122304"/>
        <c:axId val="0"/>
      </c:bar3DChart>
      <c:catAx>
        <c:axId val="172944384"/>
        <c:scaling>
          <c:orientation val="minMax"/>
        </c:scaling>
        <c:axPos val="b"/>
        <c:numFmt formatCode="General" sourceLinked="1"/>
        <c:tickLblPos val="nextTo"/>
        <c:txPr>
          <a:bodyPr rot="0" vert="horz"/>
          <a:lstStyle/>
          <a:p>
            <a:pPr>
              <a:defRPr/>
            </a:pPr>
            <a:endParaRPr lang="ru-RU"/>
          </a:p>
        </c:txPr>
        <c:crossAx val="173122304"/>
        <c:crosses val="autoZero"/>
        <c:auto val="1"/>
        <c:lblAlgn val="ctr"/>
        <c:lblOffset val="100"/>
        <c:tickLblSkip val="1"/>
        <c:tickMarkSkip val="1"/>
      </c:catAx>
      <c:valAx>
        <c:axId val="173122304"/>
        <c:scaling>
          <c:orientation val="minMax"/>
          <c:max val="13"/>
          <c:min val="7"/>
        </c:scaling>
        <c:delete val="1"/>
        <c:axPos val="l"/>
        <c:numFmt formatCode="0.00" sourceLinked="1"/>
        <c:tickLblPos val="none"/>
        <c:crossAx val="172944384"/>
        <c:crosses val="autoZero"/>
        <c:crossBetween val="between"/>
      </c:valAx>
      <c:spPr>
        <a:noFill/>
        <a:ln w="25392">
          <a:noFill/>
        </a:ln>
      </c:spPr>
    </c:plotArea>
    <c:plotVisOnly val="1"/>
    <c:dispBlanksAs val="zero"/>
  </c:chart>
  <c:txPr>
    <a:bodyPr/>
    <a:lstStyle/>
    <a:p>
      <a:pPr>
        <a:defRPr sz="1799"/>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F8E86-1DC6-4427-BE55-EE33A6A876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F6A1980-A503-4F2E-AADB-2C513FCD2D35}">
      <dgm:prSet/>
      <dgm:spPr/>
      <dgm:t>
        <a:bodyPr/>
        <a:lstStyle/>
        <a:p>
          <a:pPr rtl="0"/>
          <a:r>
            <a:rPr lang="ru-RU" dirty="0" smtClean="0">
              <a:solidFill>
                <a:schemeClr val="tx1"/>
              </a:solidFill>
              <a:latin typeface="Times New Roman" pitchFamily="18" charset="0"/>
              <a:cs typeface="Times New Roman" pitchFamily="18" charset="0"/>
            </a:rPr>
            <a:t>В 2022 году в городе осуществляли свою деятельность 41 муниципальных учреждений. Из них: 8 казенных учреждений; 33 бюджетных учреждения.</a:t>
          </a:r>
          <a:endParaRPr lang="ru-RU" dirty="0">
            <a:solidFill>
              <a:schemeClr val="tx1"/>
            </a:solidFill>
            <a:latin typeface="Times New Roman" pitchFamily="18" charset="0"/>
            <a:cs typeface="Times New Roman" pitchFamily="18" charset="0"/>
          </a:endParaRPr>
        </a:p>
      </dgm:t>
    </dgm:pt>
    <dgm:pt modelId="{FAA003FD-6796-4A54-A9AE-E6800FFE054C}" type="parTrans" cxnId="{93DCEC99-999B-4677-981F-243A216D6658}">
      <dgm:prSet/>
      <dgm:spPr/>
      <dgm:t>
        <a:bodyPr/>
        <a:lstStyle/>
        <a:p>
          <a:endParaRPr lang="ru-RU"/>
        </a:p>
      </dgm:t>
    </dgm:pt>
    <dgm:pt modelId="{94112ED7-8A3D-49F8-9217-00C0765F885A}" type="sibTrans" cxnId="{93DCEC99-999B-4677-981F-243A216D6658}">
      <dgm:prSet/>
      <dgm:spPr/>
      <dgm:t>
        <a:bodyPr/>
        <a:lstStyle/>
        <a:p>
          <a:endParaRPr lang="ru-RU"/>
        </a:p>
      </dgm:t>
    </dgm:pt>
    <dgm:pt modelId="{8FDB52E3-40B4-4A93-931B-110D71B57120}" type="pres">
      <dgm:prSet presAssocID="{574F8E86-1DC6-4427-BE55-EE33A6A87616}" presName="linear" presStyleCnt="0">
        <dgm:presLayoutVars>
          <dgm:animLvl val="lvl"/>
          <dgm:resizeHandles val="exact"/>
        </dgm:presLayoutVars>
      </dgm:prSet>
      <dgm:spPr/>
      <dgm:t>
        <a:bodyPr/>
        <a:lstStyle/>
        <a:p>
          <a:endParaRPr lang="ru-RU"/>
        </a:p>
      </dgm:t>
    </dgm:pt>
    <dgm:pt modelId="{CE8C8A09-9A12-4AEE-8B5C-4C33D886B874}" type="pres">
      <dgm:prSet presAssocID="{FF6A1980-A503-4F2E-AADB-2C513FCD2D35}" presName="parentText" presStyleLbl="node1" presStyleIdx="0" presStyleCnt="1" custLinFactNeighborY="11465">
        <dgm:presLayoutVars>
          <dgm:chMax val="0"/>
          <dgm:bulletEnabled val="1"/>
        </dgm:presLayoutVars>
      </dgm:prSet>
      <dgm:spPr/>
      <dgm:t>
        <a:bodyPr/>
        <a:lstStyle/>
        <a:p>
          <a:endParaRPr lang="ru-RU"/>
        </a:p>
      </dgm:t>
    </dgm:pt>
  </dgm:ptLst>
  <dgm:cxnLst>
    <dgm:cxn modelId="{93DCEC99-999B-4677-981F-243A216D6658}" srcId="{574F8E86-1DC6-4427-BE55-EE33A6A87616}" destId="{FF6A1980-A503-4F2E-AADB-2C513FCD2D35}" srcOrd="0" destOrd="0" parTransId="{FAA003FD-6796-4A54-A9AE-E6800FFE054C}" sibTransId="{94112ED7-8A3D-49F8-9217-00C0765F885A}"/>
    <dgm:cxn modelId="{25B70697-F91F-461F-82A5-3705E609A844}" type="presOf" srcId="{574F8E86-1DC6-4427-BE55-EE33A6A87616}" destId="{8FDB52E3-40B4-4A93-931B-110D71B57120}" srcOrd="0" destOrd="0" presId="urn:microsoft.com/office/officeart/2005/8/layout/vList2"/>
    <dgm:cxn modelId="{3267EDC1-7793-4EE1-9767-E7F87B7BAFCF}" type="presOf" srcId="{FF6A1980-A503-4F2E-AADB-2C513FCD2D35}" destId="{CE8C8A09-9A12-4AEE-8B5C-4C33D886B874}" srcOrd="0" destOrd="0" presId="urn:microsoft.com/office/officeart/2005/8/layout/vList2"/>
    <dgm:cxn modelId="{64FF523E-DD8B-494B-971A-EE5F9203362B}" type="presParOf" srcId="{8FDB52E3-40B4-4A93-931B-110D71B57120}" destId="{CE8C8A09-9A12-4AEE-8B5C-4C33D886B87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8C8A09-9A12-4AEE-8B5C-4C33D886B874}">
      <dsp:nvSpPr>
        <dsp:cNvPr id="0" name=""/>
        <dsp:cNvSpPr/>
      </dsp:nvSpPr>
      <dsp:spPr>
        <a:xfrm>
          <a:off x="0" y="28571"/>
          <a:ext cx="8572559"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В 2022 году в городе осуществляли свою деятельность 41 муниципальных учреждений. Из них: 8 казенных учреждений; 33 бюджетных учреждения.</a:t>
          </a:r>
          <a:endParaRPr lang="ru-RU" sz="1600" kern="1200" dirty="0">
            <a:solidFill>
              <a:schemeClr val="tx1"/>
            </a:solidFill>
            <a:latin typeface="Times New Roman" pitchFamily="18" charset="0"/>
            <a:cs typeface="Times New Roman" pitchFamily="18" charset="0"/>
          </a:endParaRPr>
        </a:p>
      </dsp:txBody>
      <dsp:txXfrm>
        <a:off x="0" y="28571"/>
        <a:ext cx="8572559" cy="61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0.83399</cdr:x>
      <cdr:y>0.00175</cdr:y>
    </cdr:from>
    <cdr:to>
      <cdr:x>0.95377</cdr:x>
      <cdr:y>0.07019</cdr:y>
    </cdr:to>
    <cdr:sp macro="" textlink="">
      <cdr:nvSpPr>
        <cdr:cNvPr id="3" name="TextBox 12"/>
        <cdr:cNvSpPr txBox="1"/>
      </cdr:nvSpPr>
      <cdr:spPr>
        <a:xfrm xmlns:a="http://schemas.openxmlformats.org/drawingml/2006/main">
          <a:off x="8158236" y="9901"/>
          <a:ext cx="1171667" cy="387222"/>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2000" kern="1200">
              <a:solidFill>
                <a:sysClr val="windowText" lastClr="000000"/>
              </a:solidFill>
              <a:latin typeface="Times New Roman" pitchFamily="18" charset="0"/>
            </a:defRPr>
          </a:lvl1pPr>
          <a:lvl2pPr marL="457200" algn="l" rtl="0" eaLnBrk="0" fontAlgn="base" hangingPunct="0">
            <a:spcBef>
              <a:spcPct val="0"/>
            </a:spcBef>
            <a:spcAft>
              <a:spcPct val="0"/>
            </a:spcAft>
            <a:defRPr sz="2000" kern="1200">
              <a:solidFill>
                <a:sysClr val="windowText" lastClr="000000"/>
              </a:solidFill>
              <a:latin typeface="Times New Roman" pitchFamily="18" charset="0"/>
            </a:defRPr>
          </a:lvl2pPr>
          <a:lvl3pPr marL="914400" algn="l" rtl="0" eaLnBrk="0" fontAlgn="base" hangingPunct="0">
            <a:spcBef>
              <a:spcPct val="0"/>
            </a:spcBef>
            <a:spcAft>
              <a:spcPct val="0"/>
            </a:spcAft>
            <a:defRPr sz="2000" kern="1200">
              <a:solidFill>
                <a:sysClr val="windowText" lastClr="000000"/>
              </a:solidFill>
              <a:latin typeface="Times New Roman" pitchFamily="18" charset="0"/>
            </a:defRPr>
          </a:lvl3pPr>
          <a:lvl4pPr marL="1371600" algn="l" rtl="0" eaLnBrk="0" fontAlgn="base" hangingPunct="0">
            <a:spcBef>
              <a:spcPct val="0"/>
            </a:spcBef>
            <a:spcAft>
              <a:spcPct val="0"/>
            </a:spcAft>
            <a:defRPr sz="2000" kern="1200">
              <a:solidFill>
                <a:sysClr val="windowText" lastClr="000000"/>
              </a:solidFill>
              <a:latin typeface="Times New Roman" pitchFamily="18" charset="0"/>
            </a:defRPr>
          </a:lvl4pPr>
          <a:lvl5pPr marL="1828800" algn="l" rtl="0" eaLnBrk="0" fontAlgn="base" hangingPunct="0">
            <a:spcBef>
              <a:spcPct val="0"/>
            </a:spcBef>
            <a:spcAft>
              <a:spcPct val="0"/>
            </a:spcAft>
            <a:defRPr sz="2000" kern="1200">
              <a:solidFill>
                <a:sysClr val="windowText" lastClr="000000"/>
              </a:solidFill>
              <a:latin typeface="Times New Roman" pitchFamily="18" charset="0"/>
            </a:defRPr>
          </a:lvl5pPr>
          <a:lvl6pPr marL="2286000" algn="l" defTabSz="914400" rtl="0" eaLnBrk="1" latinLnBrk="0" hangingPunct="1">
            <a:defRPr sz="2000" kern="1200">
              <a:solidFill>
                <a:sysClr val="windowText" lastClr="000000"/>
              </a:solidFill>
              <a:latin typeface="Times New Roman" pitchFamily="18" charset="0"/>
            </a:defRPr>
          </a:lvl6pPr>
          <a:lvl7pPr marL="2743200" algn="l" defTabSz="914400" rtl="0" eaLnBrk="1" latinLnBrk="0" hangingPunct="1">
            <a:defRPr sz="2000" kern="1200">
              <a:solidFill>
                <a:sysClr val="windowText" lastClr="000000"/>
              </a:solidFill>
              <a:latin typeface="Times New Roman" pitchFamily="18" charset="0"/>
            </a:defRPr>
          </a:lvl7pPr>
          <a:lvl8pPr marL="3200400" algn="l" defTabSz="914400" rtl="0" eaLnBrk="1" latinLnBrk="0" hangingPunct="1">
            <a:defRPr sz="2000" kern="1200">
              <a:solidFill>
                <a:sysClr val="windowText" lastClr="000000"/>
              </a:solidFill>
              <a:latin typeface="Times New Roman" pitchFamily="18" charset="0"/>
            </a:defRPr>
          </a:lvl8pPr>
          <a:lvl9pPr marL="3657600" algn="l" defTabSz="914400" rtl="0" eaLnBrk="1" latinLnBrk="0" hangingPunct="1">
            <a:defRPr sz="2000" kern="1200">
              <a:solidFill>
                <a:sysClr val="windowText" lastClr="000000"/>
              </a:solidFill>
              <a:latin typeface="Times New Roman" pitchFamily="18" charset="0"/>
            </a:defRPr>
          </a:lvl9pPr>
        </a:lstStyle>
        <a:p xmlns:a="http://schemas.openxmlformats.org/drawingml/2006/main">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ysClr val="windowText" lastClr="000000"/>
              </a:outerShdw>
            </a:effectLst>
            <a:ea typeface="Cambria Math"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0.25588</cdr:x>
      <cdr:y>0.41751</cdr:y>
    </cdr:from>
    <cdr:to>
      <cdr:x>0.4211</cdr:x>
      <cdr:y>0.62579</cdr:y>
    </cdr:to>
    <cdr:sp macro="" textlink="">
      <cdr:nvSpPr>
        <cdr:cNvPr id="2" name="TextBox 1"/>
        <cdr:cNvSpPr txBox="1"/>
      </cdr:nvSpPr>
      <cdr:spPr>
        <a:xfrm xmlns:a="http://schemas.openxmlformats.org/drawingml/2006/main">
          <a:off x="2339752" y="2664296"/>
          <a:ext cx="1510772" cy="1329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7AA3C19-55E0-4B19-8A0B-41C2B5046609}" type="datetimeFigureOut">
              <a:rPr lang="fr-FR"/>
              <a:pPr>
                <a:defRPr/>
              </a:pPr>
              <a:t>15/05/2023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4378BE3-5000-452E-9135-284B72203F05}"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B6D0F099-09F8-498A-886D-A526C673F057}" type="slidenum">
              <a:rPr lang="fr-CA" smtClean="0"/>
              <a:pPr>
                <a:defRPr/>
              </a:pPr>
              <a:t>7</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1A004F55-77DE-4895-8DF6-8F5B90043243}" type="slidenum">
              <a:rPr lang="fr-CA" smtClean="0"/>
              <a:pPr>
                <a:defRPr/>
              </a:pPr>
              <a:t>8</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0BE90F-CC5D-4B0D-A9F8-84B112FD30D9}" type="slidenum">
              <a:rPr lang="ru-RU" smtClean="0"/>
              <a:pPr>
                <a:defRPr/>
              </a:pPr>
              <a:t>9</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4AB326-6A82-4D83-B01C-65D9A9059642}" type="slidenum">
              <a:rPr lang="ru-RU" smtClean="0"/>
              <a:pPr>
                <a:defRPr/>
              </a:pPr>
              <a:t>10</a:t>
            </a:fld>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D2522B-4D3A-4BE9-9BE0-ABDCC30837F9}" type="slidenum">
              <a:rPr lang="ru-RU" smtClean="0"/>
              <a:pPr>
                <a:defRPr/>
              </a:pPr>
              <a:t>11</a:t>
            </a:fld>
            <a:endParaRPr lang="ru-R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FB322900-F1D1-473A-8E95-8552A7BF064B}" type="slidenum">
              <a:rPr lang="fr-CA" smtClean="0"/>
              <a:pPr>
                <a:defRPr/>
              </a:pPr>
              <a:t>19</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AAD192E7-166E-4C5C-A265-974E83BEDC50}" type="slidenum">
              <a:rPr lang="fr-CA" smtClean="0"/>
              <a:pPr>
                <a:defRPr/>
              </a:pPr>
              <a:t>21</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1B1077C1-18A5-42C0-AECF-2B67F5232B81}" type="slidenum">
              <a:rPr lang="fr-CA" smtClean="0"/>
              <a:pPr>
                <a:defRPr/>
              </a:pPr>
              <a:t>22</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DC0F9A11-2946-448D-8F8E-77898084B6F4}" type="slidenum">
              <a:rPr lang="fr-CA" smtClean="0"/>
              <a:pPr>
                <a:defRPr/>
              </a:pPr>
              <a:t>23</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EF288ED4-036B-4A0A-8D30-CDE9AE129040}" type="datetimeFigureOut">
              <a:rPr lang="fr-FR"/>
              <a:pPr>
                <a:defRPr/>
              </a:pPr>
              <a:t>15/05/2023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1C71588-49D9-4AE3-9040-2FBC08D0920C}"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DFDD23A-5297-4F68-BCFC-C1F6015DEF68}" type="datetimeFigureOut">
              <a:rPr lang="fr-FR"/>
              <a:pPr>
                <a:defRPr/>
              </a:pPr>
              <a:t>15/05/2023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0323141-CF89-4F9F-B422-6C632A586C41}"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D17A5CD-8F51-45EA-A19D-D5C5F4D9FBC6}" type="datetimeFigureOut">
              <a:rPr lang="fr-FR"/>
              <a:pPr>
                <a:defRPr/>
              </a:pPr>
              <a:t>15/05/2023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3674450-A52C-47C5-829D-84B7FDC59875}"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Espace réservé de la date 3"/>
          <p:cNvSpPr>
            <a:spLocks noGrp="1"/>
          </p:cNvSpPr>
          <p:nvPr>
            <p:ph type="dt" sz="half" idx="10"/>
          </p:nvPr>
        </p:nvSpPr>
        <p:spPr/>
        <p:txBody>
          <a:bodyPr/>
          <a:lstStyle>
            <a:lvl1pPr>
              <a:defRPr/>
            </a:lvl1pPr>
          </a:lstStyle>
          <a:p>
            <a:pPr>
              <a:defRPr/>
            </a:pPr>
            <a:fld id="{FA2406BF-3E83-46AB-B29D-C92EA1C36C3D}" type="datetimeFigureOut">
              <a:rPr lang="fr-FR"/>
              <a:pPr>
                <a:defRPr/>
              </a:pPr>
              <a:t>15/05/2023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DC163FAC-6F6B-4C5F-A694-BC1671968241}" type="slidenum">
              <a:rPr lang="fr-CA"/>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p:txBody>
          <a:bodyPr/>
          <a:lstStyle>
            <a:lvl1pPr>
              <a:defRPr/>
            </a:lvl1pPr>
          </a:lstStyle>
          <a:p>
            <a:pPr>
              <a:defRPr/>
            </a:pPr>
            <a:fld id="{5F636B8F-5AE2-4BD4-B28E-93BB863CF21D}" type="datetimeFigureOut">
              <a:rPr lang="ru-RU"/>
              <a:pPr>
                <a:defRPr/>
              </a:pPr>
              <a:t>15.05.2023</a:t>
            </a:fld>
            <a:endParaRPr lang="ru-RU"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p:txBody>
          <a:bodyPr/>
          <a:lstStyle>
            <a:lvl1pPr>
              <a:defRPr/>
            </a:lvl1pPr>
          </a:lstStyle>
          <a:p>
            <a:pPr>
              <a:defRPr/>
            </a:pPr>
            <a:fld id="{5A30CC22-416E-477A-9DB5-106101259CD6}" type="slidenum">
              <a:rPr lang="ru-RU" altLang="en-US"/>
              <a:pPr>
                <a:defRPr/>
              </a:pPr>
              <a:t>‹#›</a:t>
            </a:fld>
            <a:endParaRPr lang="ru-RU" altLang="en-US"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0E1D5EE-8B79-4B06-A147-D2D4F4F765CB}" type="datetimeFigureOut">
              <a:rPr lang="fr-FR"/>
              <a:pPr>
                <a:defRPr/>
              </a:pPr>
              <a:t>15/05/2023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EE001CC-6542-4703-89D7-B525B5E77DA7}"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953BC38-3464-4D4D-9A9C-E71E89512DF8}" type="datetimeFigureOut">
              <a:rPr lang="fr-FR"/>
              <a:pPr>
                <a:defRPr/>
              </a:pPr>
              <a:t>15/05/2023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1D09F8B-D389-48C5-B967-BC77D39FF43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656FCE12-1F27-40CF-9A56-9443858BE426}" type="datetimeFigureOut">
              <a:rPr lang="fr-FR"/>
              <a:pPr>
                <a:defRPr/>
              </a:pPr>
              <a:t>15/05/2023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987638D-6602-4625-8ED6-1E47F3B32A75}"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48827F9D-E965-466C-95B4-6CD154C10EE6}" type="datetimeFigureOut">
              <a:rPr lang="fr-FR"/>
              <a:pPr>
                <a:defRPr/>
              </a:pPr>
              <a:t>15/05/2023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E3E2FC07-A569-4426-A139-465483C82040}"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CC84F2FF-483D-46D7-861B-DA721DC2FD47}" type="datetimeFigureOut">
              <a:rPr lang="fr-FR"/>
              <a:pPr>
                <a:defRPr/>
              </a:pPr>
              <a:t>15/05/2023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0BAF1F8A-28BB-40E4-AC4C-1C1C661E7E77}"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557D02A-9066-41F8-BBF6-F7D3CA6A865A}" type="datetimeFigureOut">
              <a:rPr lang="fr-FR"/>
              <a:pPr>
                <a:defRPr/>
              </a:pPr>
              <a:t>15/05/2023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72C0AAAB-9CFF-4EE6-8FA9-996952AA75C8}"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4507D64-E2E0-4BA0-9BBB-A2960E4AA87C}" type="datetimeFigureOut">
              <a:rPr lang="fr-FR"/>
              <a:pPr>
                <a:defRPr/>
              </a:pPr>
              <a:t>15/05/2023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54941CB-53C9-466D-9B58-C61D326AC87C}"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A302A33-8974-4AE4-887D-66BAB4FB604D}" type="datetimeFigureOut">
              <a:rPr lang="fr-FR"/>
              <a:pPr>
                <a:defRPr/>
              </a:pPr>
              <a:t>15/05/2023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48FB049-71F6-43FE-A013-6BDE33F84706}"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355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2355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FBAADCF-6116-447B-BDEE-2D7DF887773C}" type="datetimeFigureOut">
              <a:rPr lang="fr-FR"/>
              <a:pPr>
                <a:defRPr/>
              </a:pPr>
              <a:t>15/05/2023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17D2779-7578-47D5-8EE9-F7F388FB7678}"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602" name="Рисунок 8"/>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pic>
        <p:nvPicPr>
          <p:cNvPr id="25603" name="Picture 7" descr="герб-прозр фон"/>
          <p:cNvPicPr>
            <a:picLocks noChangeAspect="1" noChangeArrowheads="1"/>
          </p:cNvPicPr>
          <p:nvPr/>
        </p:nvPicPr>
        <p:blipFill>
          <a:blip r:embed="rId3" cstate="print"/>
          <a:srcRect/>
          <a:stretch>
            <a:fillRect/>
          </a:stretch>
        </p:blipFill>
        <p:spPr bwMode="auto">
          <a:xfrm>
            <a:off x="7858125" y="142875"/>
            <a:ext cx="1143000" cy="1462088"/>
          </a:xfrm>
          <a:prstGeom prst="rect">
            <a:avLst/>
          </a:prstGeom>
          <a:noFill/>
          <a:ln w="9525">
            <a:noFill/>
            <a:miter lim="800000"/>
            <a:headEnd/>
            <a:tailEnd/>
          </a:ln>
        </p:spPr>
      </p:pic>
      <p:pic>
        <p:nvPicPr>
          <p:cNvPr id="25604" name="Picture 2" descr="https://ferratau.3dn.ru/_ph/3/652146753.jpg"/>
          <p:cNvPicPr>
            <a:picLocks noChangeAspect="1" noChangeArrowheads="1"/>
          </p:cNvPicPr>
          <p:nvPr/>
        </p:nvPicPr>
        <p:blipFill>
          <a:blip r:embed="rId4" cstate="print"/>
          <a:srcRect/>
          <a:stretch>
            <a:fillRect/>
          </a:stretch>
        </p:blipFill>
        <p:spPr bwMode="auto">
          <a:xfrm>
            <a:off x="1643063" y="3929063"/>
            <a:ext cx="5818187" cy="2727325"/>
          </a:xfrm>
          <a:prstGeom prst="rect">
            <a:avLst/>
          </a:prstGeom>
          <a:noFill/>
          <a:ln w="9525">
            <a:noFill/>
            <a:miter lim="800000"/>
            <a:headEnd/>
            <a:tailEnd/>
          </a:ln>
        </p:spPr>
      </p:pic>
      <p:sp>
        <p:nvSpPr>
          <p:cNvPr id="7" name="Скругленный прямоугольник 6"/>
          <p:cNvSpPr/>
          <p:nvPr/>
        </p:nvSpPr>
        <p:spPr>
          <a:xfrm>
            <a:off x="714348" y="1285860"/>
            <a:ext cx="7358114" cy="2500330"/>
          </a:xfrm>
          <a:prstGeom prst="roundRect">
            <a:avLst/>
          </a:prstGeom>
          <a:no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00B050"/>
                </a:solidFill>
                <a:effectLst>
                  <a:outerShdw blurRad="38100" dist="38100" dir="2700000" algn="tl">
                    <a:srgbClr val="000000"/>
                  </a:outerShdw>
                </a:effectLst>
                <a:latin typeface="Times New Roman" pitchFamily="18" charset="0"/>
                <a:ea typeface="+mj-ea"/>
                <a:cs typeface="Times New Roman" pitchFamily="18" charset="0"/>
              </a:rPr>
              <a:t>ОТКРЫТЫЙ БЮДЖЕТ ДЛЯ ГРАЖДАН </a:t>
            </a:r>
          </a:p>
          <a:p>
            <a:pPr algn="ctr">
              <a:defRPr/>
            </a:pPr>
            <a:r>
              <a:rPr lang="ru-RU" sz="2400" b="1" dirty="0">
                <a:solidFill>
                  <a:srgbClr val="00B050"/>
                </a:solidFill>
                <a:effectLst>
                  <a:outerShdw blurRad="38100" dist="38100" dir="2700000" algn="tl">
                    <a:srgbClr val="000000"/>
                  </a:outerShdw>
                </a:effectLst>
                <a:latin typeface="Times New Roman" pitchFamily="18" charset="0"/>
                <a:ea typeface="+mj-ea"/>
                <a:cs typeface="Times New Roman" pitchFamily="18" charset="0"/>
              </a:rPr>
              <a:t>по проекту решения Думы города-курорта Железноводска Ставропольского края</a:t>
            </a:r>
            <a:br>
              <a:rPr lang="ru-RU" sz="2400" b="1" dirty="0">
                <a:solidFill>
                  <a:srgbClr val="00B050"/>
                </a:solidFill>
                <a:effectLst>
                  <a:outerShdw blurRad="38100" dist="38100" dir="2700000" algn="tl">
                    <a:srgbClr val="000000"/>
                  </a:outerShdw>
                </a:effectLst>
                <a:latin typeface="Times New Roman" pitchFamily="18" charset="0"/>
                <a:ea typeface="+mj-ea"/>
                <a:cs typeface="Times New Roman" pitchFamily="18" charset="0"/>
              </a:rPr>
            </a:br>
            <a:r>
              <a:rPr lang="ru-RU" sz="2400" b="1" dirty="0">
                <a:solidFill>
                  <a:srgbClr val="00B050"/>
                </a:solidFill>
                <a:effectLst>
                  <a:outerShdw blurRad="38100" dist="38100" dir="2700000" algn="tl">
                    <a:srgbClr val="000000"/>
                  </a:outerShdw>
                </a:effectLst>
                <a:latin typeface="Times New Roman" pitchFamily="18" charset="0"/>
                <a:ea typeface="+mj-ea"/>
                <a:cs typeface="Times New Roman" pitchFamily="18" charset="0"/>
              </a:rPr>
              <a:t>«Об утверждении отчета об исполнении бюджета города-курорта Железноводска Ставропольского края за 2022 год»</a:t>
            </a:r>
            <a:endParaRPr lang="ru-RU" sz="2400" dirty="0">
              <a:solidFill>
                <a:srgbClr val="00B050"/>
              </a:solidFill>
              <a:latin typeface="Times New Roman" pitchFamily="18" charset="0"/>
              <a:cs typeface="Times New Roman" pitchFamily="18" charset="0"/>
            </a:endParaRPr>
          </a:p>
        </p:txBody>
      </p:sp>
      <p:sp>
        <p:nvSpPr>
          <p:cNvPr id="11" name="Прямоугольник 10"/>
          <p:cNvSpPr/>
          <p:nvPr/>
        </p:nvSpPr>
        <p:spPr>
          <a:xfrm>
            <a:off x="107504" y="116632"/>
            <a:ext cx="8928992"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sp>
        <p:nvSpPr>
          <p:cNvPr id="13" name="Скругленный прямоугольник 12"/>
          <p:cNvSpPr/>
          <p:nvPr/>
        </p:nvSpPr>
        <p:spPr>
          <a:xfrm>
            <a:off x="857225" y="357166"/>
            <a:ext cx="6500858"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600" b="1" dirty="0">
                <a:solidFill>
                  <a:schemeClr val="bg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rPr>
              <a:t>ФИНАНСОВОЕ УПРАВЛЕНИЕ АДМИНИСТРАЦИИ ГОРОДА-КУРОРТА ЖЕЛЕЗНОВОДСКА СТАВРОПОЛЬСКОГО КРАЯ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Рисунок 12" descr="Изображение выглядит как текст&#10;&#10;Автоматически созданное описание"/>
          <p:cNvPicPr>
            <a:picLocks noChangeAspect="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
        <p:nvSpPr>
          <p:cNvPr id="16" name="Прямоугольник 15"/>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18" name="Rectangle 51"/>
          <p:cNvSpPr>
            <a:spLocks noChangeArrowheads="1"/>
          </p:cNvSpPr>
          <p:nvPr/>
        </p:nvSpPr>
        <p:spPr bwMode="auto">
          <a:xfrm>
            <a:off x="542925" y="-7938"/>
            <a:ext cx="6767513" cy="1154113"/>
          </a:xfrm>
          <a:prstGeom prst="rect">
            <a:avLst/>
          </a:prstGeom>
          <a:noFill/>
          <a:ln w="9525">
            <a:noFill/>
            <a:miter lim="800000"/>
            <a:headEnd/>
            <a:tailEnd/>
          </a:ln>
        </p:spPr>
        <p:txBody>
          <a:bodyPr anchor="ctr"/>
          <a:lstStyle/>
          <a:p>
            <a:pPr algn="ctr">
              <a:defRPr/>
            </a:pPr>
            <a:endParaRPr lang="ru-RU" altLang="ru-RU" sz="2400" b="1" dirty="0">
              <a:solidFill>
                <a:schemeClr val="bg1">
                  <a:lumMod val="50000"/>
                </a:schemeClr>
              </a:solidFill>
              <a:effectLst>
                <a:outerShdw blurRad="38100" dist="38100" dir="2700000" algn="tl">
                  <a:srgbClr val="000000"/>
                </a:outerShdw>
              </a:effectLst>
            </a:endParaRPr>
          </a:p>
        </p:txBody>
      </p:sp>
      <p:graphicFrame>
        <p:nvGraphicFramePr>
          <p:cNvPr id="9" name="Диаграмма 6"/>
          <p:cNvGraphicFramePr>
            <a:graphicFrameLocks/>
          </p:cNvGraphicFramePr>
          <p:nvPr/>
        </p:nvGraphicFramePr>
        <p:xfrm>
          <a:off x="165100" y="908050"/>
          <a:ext cx="8978900" cy="5376863"/>
        </p:xfrm>
        <a:graphic>
          <a:graphicData uri="http://schemas.openxmlformats.org/drawingml/2006/chart">
            <c:chart xmlns:c="http://schemas.openxmlformats.org/drawingml/2006/chart" xmlns:r="http://schemas.openxmlformats.org/officeDocument/2006/relationships" r:id="rId4"/>
          </a:graphicData>
        </a:graphic>
      </p:graphicFrame>
      <p:sp>
        <p:nvSpPr>
          <p:cNvPr id="3080" name="TextBox 20"/>
          <p:cNvSpPr txBox="1">
            <a:spLocks noChangeArrowheads="1"/>
          </p:cNvSpPr>
          <p:nvPr/>
        </p:nvSpPr>
        <p:spPr bwMode="auto">
          <a:xfrm>
            <a:off x="7754938" y="6292850"/>
            <a:ext cx="1127125" cy="369888"/>
          </a:xfrm>
          <a:prstGeom prst="rect">
            <a:avLst/>
          </a:prstGeom>
          <a:noFill/>
          <a:ln w="9525">
            <a:noFill/>
            <a:miter lim="800000"/>
            <a:headEnd/>
            <a:tailEnd/>
          </a:ln>
        </p:spPr>
        <p:txBody>
          <a:bodyPr wrap="none">
            <a:spAutoFit/>
          </a:bodyPr>
          <a:lstStyle/>
          <a:p>
            <a:r>
              <a:rPr lang="ru-RU" b="1">
                <a:solidFill>
                  <a:srgbClr val="1FAB58"/>
                </a:solidFill>
                <a:ea typeface="Cambria Math" pitchFamily="18" charset="0"/>
                <a:cs typeface="Times New Roman" pitchFamily="18" charset="0"/>
              </a:rPr>
              <a:t>млн. руб.</a:t>
            </a:r>
          </a:p>
        </p:txBody>
      </p:sp>
      <p:sp>
        <p:nvSpPr>
          <p:cNvPr id="14" name="Скругленный прямоугольник 13"/>
          <p:cNvSpPr/>
          <p:nvPr/>
        </p:nvSpPr>
        <p:spPr>
          <a:xfrm>
            <a:off x="2066830" y="172616"/>
            <a:ext cx="6912768" cy="792088"/>
          </a:xfrm>
          <a:prstGeom prst="roundRect">
            <a:avLst/>
          </a:prstGeom>
          <a:no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00B050"/>
                </a:solidFill>
                <a:effectLst>
                  <a:outerShdw blurRad="38100" dist="38100" dir="2700000" algn="tl">
                    <a:srgbClr val="000000"/>
                  </a:outerShdw>
                </a:effectLst>
                <a:latin typeface="Times New Roman" pitchFamily="18" charset="0"/>
              </a:rPr>
              <a:t>ДИНАМИКА НЕНАЛОГОВЫХ ДОХОДОВ</a:t>
            </a:r>
          </a:p>
        </p:txBody>
      </p:sp>
      <p:pic>
        <p:nvPicPr>
          <p:cNvPr id="3082" name="Picture 50" descr="герб-прозр фон"/>
          <p:cNvPicPr>
            <a:picLocks noChangeAspect="1" noChangeArrowheads="1"/>
          </p:cNvPicPr>
          <p:nvPr/>
        </p:nvPicPr>
        <p:blipFill>
          <a:blip r:embed="rId5" cstate="print"/>
          <a:srcRect/>
          <a:stretch>
            <a:fillRect/>
          </a:stretch>
        </p:blipFill>
        <p:spPr bwMode="auto">
          <a:xfrm>
            <a:off x="250825" y="0"/>
            <a:ext cx="588963"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Рисунок 9" descr="Изображение выглядит как текст&#10;&#10;Автоматически созданное описание"/>
          <p:cNvPicPr>
            <a:picLocks noChangeAspect="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
        <p:nvSpPr>
          <p:cNvPr id="16" name="Прямоугольник 15"/>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18" name="Rectangle 51"/>
          <p:cNvSpPr>
            <a:spLocks noChangeArrowheads="1"/>
          </p:cNvSpPr>
          <p:nvPr/>
        </p:nvSpPr>
        <p:spPr bwMode="auto">
          <a:xfrm>
            <a:off x="2030413" y="85725"/>
            <a:ext cx="6769100" cy="1152525"/>
          </a:xfrm>
          <a:prstGeom prst="rect">
            <a:avLst/>
          </a:prstGeom>
          <a:noFill/>
          <a:ln w="9525">
            <a:noFill/>
            <a:miter lim="800000"/>
            <a:headEnd/>
            <a:tailEnd/>
          </a:ln>
        </p:spPr>
        <p:txBody>
          <a:bodyPr anchor="ctr"/>
          <a:lstStyle/>
          <a:p>
            <a:pPr algn="ctr">
              <a:defRPr/>
            </a:pPr>
            <a:r>
              <a:rPr lang="ru-RU" altLang="ru-RU" sz="2400" b="1" dirty="0">
                <a:solidFill>
                  <a:srgbClr val="00B050"/>
                </a:solidFill>
                <a:effectLst>
                  <a:outerShdw blurRad="38100" dist="38100" dir="2700000" algn="tl">
                    <a:srgbClr val="000000"/>
                  </a:outerShdw>
                </a:effectLst>
              </a:rPr>
              <a:t>ДИНАМИКА БЕЗВОЗМЕЗДНЫХ ПОСТУПЛЕНИЙ</a:t>
            </a:r>
          </a:p>
        </p:txBody>
      </p:sp>
      <p:graphicFrame>
        <p:nvGraphicFramePr>
          <p:cNvPr id="8" name="Диаграмма 6"/>
          <p:cNvGraphicFramePr>
            <a:graphicFrameLocks/>
          </p:cNvGraphicFramePr>
          <p:nvPr/>
        </p:nvGraphicFramePr>
        <p:xfrm>
          <a:off x="66675" y="765175"/>
          <a:ext cx="9144000" cy="5527675"/>
        </p:xfrm>
        <a:graphic>
          <a:graphicData uri="http://schemas.openxmlformats.org/drawingml/2006/chart">
            <c:chart xmlns:c="http://schemas.openxmlformats.org/drawingml/2006/chart" xmlns:r="http://schemas.openxmlformats.org/officeDocument/2006/relationships" r:id="rId4"/>
          </a:graphicData>
        </a:graphic>
      </p:graphicFrame>
      <p:sp>
        <p:nvSpPr>
          <p:cNvPr id="4104" name="TextBox 19"/>
          <p:cNvSpPr txBox="1">
            <a:spLocks noChangeArrowheads="1"/>
          </p:cNvSpPr>
          <p:nvPr/>
        </p:nvSpPr>
        <p:spPr bwMode="auto">
          <a:xfrm>
            <a:off x="7754938" y="6292850"/>
            <a:ext cx="1127125" cy="369888"/>
          </a:xfrm>
          <a:prstGeom prst="rect">
            <a:avLst/>
          </a:prstGeom>
          <a:noFill/>
          <a:ln w="9525">
            <a:noFill/>
            <a:miter lim="800000"/>
            <a:headEnd/>
            <a:tailEnd/>
          </a:ln>
        </p:spPr>
        <p:txBody>
          <a:bodyPr wrap="none">
            <a:spAutoFit/>
          </a:bodyPr>
          <a:lstStyle/>
          <a:p>
            <a:r>
              <a:rPr lang="ru-RU" b="1">
                <a:solidFill>
                  <a:srgbClr val="1FAB58"/>
                </a:solidFill>
                <a:ea typeface="Cambria Math" pitchFamily="18" charset="0"/>
                <a:cs typeface="Times New Roman" pitchFamily="18" charset="0"/>
              </a:rPr>
              <a:t>млн. руб.</a:t>
            </a:r>
          </a:p>
        </p:txBody>
      </p:sp>
      <p:pic>
        <p:nvPicPr>
          <p:cNvPr id="4105" name="Picture 50" descr="герб-прозр фон"/>
          <p:cNvPicPr>
            <a:picLocks noChangeAspect="1" noChangeArrowheads="1"/>
          </p:cNvPicPr>
          <p:nvPr/>
        </p:nvPicPr>
        <p:blipFill>
          <a:blip r:embed="rId5" cstate="print"/>
          <a:srcRect/>
          <a:stretch>
            <a:fillRect/>
          </a:stretch>
        </p:blipFill>
        <p:spPr bwMode="auto">
          <a:xfrm>
            <a:off x="152400" y="152400"/>
            <a:ext cx="588963"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4756" name="AutoShape 4"/>
          <p:cNvSpPr>
            <a:spLocks noChangeArrowheads="1"/>
          </p:cNvSpPr>
          <p:nvPr/>
        </p:nvSpPr>
        <p:spPr bwMode="auto">
          <a:xfrm>
            <a:off x="857224" y="3143248"/>
            <a:ext cx="1584325" cy="2909887"/>
          </a:xfrm>
          <a:prstGeom prst="cube">
            <a:avLst>
              <a:gd name="adj" fmla="val 25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ru-RU" b="1" dirty="0">
                <a:solidFill>
                  <a:schemeClr val="tx1"/>
                </a:solidFill>
                <a:latin typeface="Arial" charset="0"/>
              </a:rPr>
              <a:t>1 842,3</a:t>
            </a:r>
          </a:p>
        </p:txBody>
      </p:sp>
      <p:sp>
        <p:nvSpPr>
          <p:cNvPr id="74758" name="AutoShape 6"/>
          <p:cNvSpPr>
            <a:spLocks noChangeArrowheads="1"/>
          </p:cNvSpPr>
          <p:nvPr/>
        </p:nvSpPr>
        <p:spPr bwMode="auto">
          <a:xfrm>
            <a:off x="3357554" y="3500438"/>
            <a:ext cx="1601787" cy="2640014"/>
          </a:xfrm>
          <a:prstGeom prst="cube">
            <a:avLst>
              <a:gd name="adj" fmla="val 25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ru-RU" sz="1800" b="1" dirty="0">
                <a:solidFill>
                  <a:schemeClr val="tx1"/>
                </a:solidFill>
                <a:latin typeface="Arial" charset="0"/>
              </a:rPr>
              <a:t>1 837,0</a:t>
            </a:r>
          </a:p>
          <a:p>
            <a:pPr algn="ctr" eaLnBrk="1" hangingPunct="1">
              <a:defRPr/>
            </a:pPr>
            <a:endParaRPr lang="ru-RU" b="1" dirty="0">
              <a:latin typeface="Arial" charset="0"/>
            </a:endParaRPr>
          </a:p>
        </p:txBody>
      </p:sp>
      <p:sp>
        <p:nvSpPr>
          <p:cNvPr id="32777" name="Text Box 7"/>
          <p:cNvSpPr txBox="1">
            <a:spLocks noChangeArrowheads="1"/>
          </p:cNvSpPr>
          <p:nvPr/>
        </p:nvSpPr>
        <p:spPr bwMode="auto">
          <a:xfrm>
            <a:off x="5383213" y="1800225"/>
            <a:ext cx="1903412" cy="369888"/>
          </a:xfrm>
          <a:prstGeom prst="rect">
            <a:avLst/>
          </a:prstGeom>
          <a:noFill/>
          <a:ln w="9525" algn="ctr">
            <a:noFill/>
            <a:miter lim="800000"/>
            <a:headEnd/>
            <a:tailEnd/>
          </a:ln>
        </p:spPr>
        <p:txBody>
          <a:bodyPr wrap="none">
            <a:spAutoFit/>
          </a:bodyPr>
          <a:lstStyle/>
          <a:p>
            <a:pPr eaLnBrk="1" hangingPunct="1"/>
            <a:r>
              <a:rPr lang="ru-RU" sz="1800" b="1">
                <a:latin typeface="Arial" charset="0"/>
              </a:rPr>
              <a:t>2022 год - факт</a:t>
            </a:r>
          </a:p>
        </p:txBody>
      </p:sp>
      <p:sp>
        <p:nvSpPr>
          <p:cNvPr id="32778" name="Text Box 8"/>
          <p:cNvSpPr txBox="1">
            <a:spLocks noChangeArrowheads="1"/>
          </p:cNvSpPr>
          <p:nvPr/>
        </p:nvSpPr>
        <p:spPr bwMode="auto">
          <a:xfrm>
            <a:off x="869950" y="1785938"/>
            <a:ext cx="1941513" cy="369887"/>
          </a:xfrm>
          <a:prstGeom prst="rect">
            <a:avLst/>
          </a:prstGeom>
          <a:noFill/>
          <a:ln w="9525" algn="ctr">
            <a:noFill/>
            <a:miter lim="800000"/>
            <a:headEnd/>
            <a:tailEnd/>
          </a:ln>
        </p:spPr>
        <p:txBody>
          <a:bodyPr>
            <a:spAutoFit/>
          </a:bodyPr>
          <a:lstStyle/>
          <a:p>
            <a:pPr eaLnBrk="1" hangingPunct="1"/>
            <a:r>
              <a:rPr lang="ru-RU" sz="1800" b="1">
                <a:latin typeface="Arial" charset="0"/>
              </a:rPr>
              <a:t>2020 год - факт</a:t>
            </a:r>
          </a:p>
        </p:txBody>
      </p:sp>
      <p:sp>
        <p:nvSpPr>
          <p:cNvPr id="32779" name="Text Box 10"/>
          <p:cNvSpPr txBox="1">
            <a:spLocks noChangeArrowheads="1"/>
          </p:cNvSpPr>
          <p:nvPr/>
        </p:nvSpPr>
        <p:spPr bwMode="auto">
          <a:xfrm>
            <a:off x="3240088" y="1800225"/>
            <a:ext cx="1903412" cy="369888"/>
          </a:xfrm>
          <a:prstGeom prst="rect">
            <a:avLst/>
          </a:prstGeom>
          <a:noFill/>
          <a:ln w="9525" algn="ctr">
            <a:noFill/>
            <a:miter lim="800000"/>
            <a:headEnd/>
            <a:tailEnd/>
          </a:ln>
        </p:spPr>
        <p:txBody>
          <a:bodyPr wrap="none">
            <a:spAutoFit/>
          </a:bodyPr>
          <a:lstStyle/>
          <a:p>
            <a:pPr eaLnBrk="1" hangingPunct="1"/>
            <a:r>
              <a:rPr lang="ru-RU" sz="1800" b="1">
                <a:latin typeface="Arial" charset="0"/>
              </a:rPr>
              <a:t>2021 год - факт</a:t>
            </a:r>
          </a:p>
        </p:txBody>
      </p:sp>
      <p:sp>
        <p:nvSpPr>
          <p:cNvPr id="32776" name="AutoShape 14"/>
          <p:cNvSpPr>
            <a:spLocks noChangeArrowheads="1"/>
          </p:cNvSpPr>
          <p:nvPr/>
        </p:nvSpPr>
        <p:spPr bwMode="auto">
          <a:xfrm>
            <a:off x="2428860" y="4786322"/>
            <a:ext cx="917079" cy="1363662"/>
          </a:xfrm>
          <a:prstGeom prst="upArrow">
            <a:avLst>
              <a:gd name="adj1" fmla="val 50000"/>
              <a:gd name="adj2" fmla="val 29386"/>
            </a:avLst>
          </a:prstGeom>
          <a:ln>
            <a:headEnd/>
            <a:tailEnd/>
          </a:ln>
        </p:spPr>
        <p:style>
          <a:lnRef idx="0">
            <a:schemeClr val="accent3"/>
          </a:lnRef>
          <a:fillRef idx="3">
            <a:schemeClr val="accent3"/>
          </a:fillRef>
          <a:effectRef idx="3">
            <a:schemeClr val="accent3"/>
          </a:effectRef>
          <a:fontRef idx="minor">
            <a:schemeClr val="lt1"/>
          </a:fontRef>
        </p:style>
        <p:txBody>
          <a:bodyPr vert="eaVert" anchor="ctr">
            <a:spAutoFit/>
            <a:flatTx/>
          </a:bodyPr>
          <a:lstStyle/>
          <a:p>
            <a:pPr algn="ctr" eaLnBrk="1" hangingPunct="1">
              <a:defRPr/>
            </a:pPr>
            <a:r>
              <a:rPr lang="ru-RU" sz="1800" b="1" dirty="0">
                <a:solidFill>
                  <a:schemeClr val="tx1"/>
                </a:solidFill>
                <a:latin typeface="Arial" charset="0"/>
              </a:rPr>
              <a:t>- 5,3</a:t>
            </a:r>
          </a:p>
        </p:txBody>
      </p:sp>
      <p:sp>
        <p:nvSpPr>
          <p:cNvPr id="74755" name="AutoShape 3"/>
          <p:cNvSpPr>
            <a:spLocks noChangeArrowheads="1"/>
          </p:cNvSpPr>
          <p:nvPr/>
        </p:nvSpPr>
        <p:spPr bwMode="auto">
          <a:xfrm>
            <a:off x="5929322" y="2357430"/>
            <a:ext cx="1619250" cy="3732212"/>
          </a:xfrm>
          <a:prstGeom prst="cube">
            <a:avLst>
              <a:gd name="adj" fmla="val 25000"/>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ru-RU" sz="1800" b="1" dirty="0">
              <a:solidFill>
                <a:schemeClr val="tx1"/>
              </a:solidFill>
              <a:latin typeface="Arial" charset="0"/>
            </a:endParaRPr>
          </a:p>
          <a:p>
            <a:pPr algn="ctr" eaLnBrk="1" hangingPunct="1">
              <a:defRPr/>
            </a:pPr>
            <a:endParaRPr lang="ru-RU" sz="1800" b="1" dirty="0">
              <a:solidFill>
                <a:schemeClr val="tx1"/>
              </a:solidFill>
              <a:latin typeface="Arial" charset="0"/>
            </a:endParaRPr>
          </a:p>
          <a:p>
            <a:pPr algn="ctr" eaLnBrk="1" hangingPunct="1">
              <a:defRPr/>
            </a:pPr>
            <a:endParaRPr lang="ru-RU" sz="1800" b="1" dirty="0">
              <a:solidFill>
                <a:schemeClr val="tx1"/>
              </a:solidFill>
              <a:latin typeface="Arial" charset="0"/>
            </a:endParaRPr>
          </a:p>
          <a:p>
            <a:pPr algn="ctr" eaLnBrk="1" hangingPunct="1">
              <a:defRPr/>
            </a:pPr>
            <a:endParaRPr lang="ru-RU" sz="1800" b="1" dirty="0">
              <a:solidFill>
                <a:schemeClr val="tx1"/>
              </a:solidFill>
              <a:latin typeface="Arial" charset="0"/>
            </a:endParaRPr>
          </a:p>
          <a:p>
            <a:pPr algn="ctr" eaLnBrk="1" hangingPunct="1">
              <a:defRPr/>
            </a:pPr>
            <a:r>
              <a:rPr lang="ru-RU" sz="1800" b="1" dirty="0">
                <a:solidFill>
                  <a:schemeClr val="tx1"/>
                </a:solidFill>
                <a:latin typeface="Arial" charset="0"/>
              </a:rPr>
              <a:t>2330,7</a:t>
            </a:r>
          </a:p>
          <a:p>
            <a:pPr algn="ctr" eaLnBrk="1" hangingPunct="1">
              <a:defRPr/>
            </a:pPr>
            <a:endParaRPr lang="ru-RU" sz="1600" dirty="0">
              <a:latin typeface="Arial" charset="0"/>
            </a:endParaRPr>
          </a:p>
        </p:txBody>
      </p:sp>
      <p:sp>
        <p:nvSpPr>
          <p:cNvPr id="2" name="AutoShape 14"/>
          <p:cNvSpPr>
            <a:spLocks noChangeArrowheads="1"/>
          </p:cNvSpPr>
          <p:nvPr/>
        </p:nvSpPr>
        <p:spPr bwMode="auto">
          <a:xfrm>
            <a:off x="5000628" y="4429132"/>
            <a:ext cx="917079" cy="1649412"/>
          </a:xfrm>
          <a:prstGeom prst="upArrow">
            <a:avLst>
              <a:gd name="adj1" fmla="val 50000"/>
              <a:gd name="adj2" fmla="val 29352"/>
            </a:avLst>
          </a:prstGeom>
          <a:ln>
            <a:headEnd/>
            <a:tailEnd/>
          </a:ln>
        </p:spPr>
        <p:style>
          <a:lnRef idx="0">
            <a:schemeClr val="accent3"/>
          </a:lnRef>
          <a:fillRef idx="3">
            <a:schemeClr val="accent3"/>
          </a:fillRef>
          <a:effectRef idx="3">
            <a:schemeClr val="accent3"/>
          </a:effectRef>
          <a:fontRef idx="minor">
            <a:schemeClr val="lt1"/>
          </a:fontRef>
        </p:style>
        <p:txBody>
          <a:bodyPr vert="eaVert" anchor="ctr">
            <a:spAutoFit/>
            <a:flatTx/>
          </a:bodyPr>
          <a:lstStyle/>
          <a:p>
            <a:pPr algn="ctr" eaLnBrk="1" hangingPunct="1">
              <a:defRPr/>
            </a:pPr>
            <a:r>
              <a:rPr lang="ru-RU" sz="1800" b="1" dirty="0">
                <a:solidFill>
                  <a:schemeClr val="tx1"/>
                </a:solidFill>
                <a:latin typeface="Arial" charset="0"/>
              </a:rPr>
              <a:t>+ 493,7</a:t>
            </a:r>
          </a:p>
        </p:txBody>
      </p:sp>
      <p:sp>
        <p:nvSpPr>
          <p:cNvPr id="14" name="Прямоугольник 13"/>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32792"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16" name="TextBox 15"/>
          <p:cNvSpPr txBox="1"/>
          <p:nvPr/>
        </p:nvSpPr>
        <p:spPr>
          <a:xfrm>
            <a:off x="7572375" y="1500188"/>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7" name="Скругленный прямоугольник 16"/>
          <p:cNvSpPr/>
          <p:nvPr/>
        </p:nvSpPr>
        <p:spPr>
          <a:xfrm>
            <a:off x="448979" y="285728"/>
            <a:ext cx="7480607"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Динамика расходов бюджета города-курорта Железноводска Ставропольского края за 2020-2022 годы</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pic>
        <p:nvPicPr>
          <p:cNvPr id="32797" name="Picture 20" descr="Монеты сложенные столбиками"/>
          <p:cNvPicPr>
            <a:picLocks noChangeAspect="1" noChangeArrowheads="1"/>
          </p:cNvPicPr>
          <p:nvPr/>
        </p:nvPicPr>
        <p:blipFill>
          <a:blip r:embed="rId4" cstate="print"/>
          <a:srcRect/>
          <a:stretch>
            <a:fillRect/>
          </a:stretch>
        </p:blipFill>
        <p:spPr bwMode="auto">
          <a:xfrm>
            <a:off x="7072313" y="5573713"/>
            <a:ext cx="1819275"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6"/>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8" name="Таблица 17"/>
          <p:cNvGraphicFramePr>
            <a:graphicFrameLocks noGrp="1"/>
          </p:cNvGraphicFramePr>
          <p:nvPr/>
        </p:nvGraphicFramePr>
        <p:xfrm>
          <a:off x="357188" y="1502935"/>
          <a:ext cx="8509031" cy="4354957"/>
        </p:xfrm>
        <a:graphic>
          <a:graphicData uri="http://schemas.openxmlformats.org/drawingml/2006/table">
            <a:tbl>
              <a:tblPr/>
              <a:tblGrid>
                <a:gridCol w="3593260"/>
                <a:gridCol w="1132442"/>
                <a:gridCol w="1132442"/>
                <a:gridCol w="1053194"/>
                <a:gridCol w="1017327"/>
                <a:gridCol w="580366"/>
              </a:tblGrid>
              <a:tr h="24187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12121"/>
                          </a:solidFill>
                          <a:effectLst/>
                          <a:latin typeface="Times New Roman" pitchFamily="18" charset="0"/>
                          <a:cs typeface="Times New Roman" pitchFamily="18" charset="0"/>
                        </a:rPr>
                        <a:t>Наименование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smtClean="0">
                          <a:ln>
                            <a:noFill/>
                          </a:ln>
                          <a:solidFill>
                            <a:srgbClr val="212121"/>
                          </a:solidFill>
                          <a:effectLst/>
                          <a:latin typeface="Times New Roman" pitchFamily="18" charset="0"/>
                          <a:cs typeface="Times New Roman" pitchFamily="18" charset="0"/>
                        </a:rPr>
                        <a:t>2020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smtClean="0">
                          <a:ln>
                            <a:noFill/>
                          </a:ln>
                          <a:solidFill>
                            <a:srgbClr val="212121"/>
                          </a:solidFill>
                          <a:effectLst/>
                          <a:latin typeface="Times New Roman" pitchFamily="18" charset="0"/>
                          <a:cs typeface="Times New Roman" pitchFamily="18" charset="0"/>
                        </a:rPr>
                        <a:t>(факт)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smtClean="0">
                          <a:ln>
                            <a:noFill/>
                          </a:ln>
                          <a:solidFill>
                            <a:srgbClr val="212121"/>
                          </a:solidFill>
                          <a:effectLst/>
                          <a:latin typeface="Times New Roman" pitchFamily="18" charset="0"/>
                          <a:cs typeface="Times New Roman" pitchFamily="18" charset="0"/>
                        </a:rPr>
                        <a:t>2021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smtClean="0">
                          <a:ln>
                            <a:noFill/>
                          </a:ln>
                          <a:solidFill>
                            <a:srgbClr val="212121"/>
                          </a:solidFill>
                          <a:effectLst/>
                          <a:latin typeface="Times New Roman" pitchFamily="18" charset="0"/>
                          <a:cs typeface="Times New Roman" pitchFamily="18" charset="0"/>
                        </a:rPr>
                        <a:t>(факт)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gridSpan="3">
                  <a:txBody>
                    <a:bodyPr/>
                    <a:lstStyle/>
                    <a:p>
                      <a:pPr algn="ctr"/>
                      <a:r>
                        <a:rPr lang="ru-RU" sz="1600" dirty="0" smtClean="0">
                          <a:latin typeface="Times New Roman" pitchFamily="18" charset="0"/>
                          <a:cs typeface="Times New Roman" pitchFamily="18" charset="0"/>
                        </a:rPr>
                        <a:t>2022</a:t>
                      </a:r>
                      <a:endParaRPr lang="ru-RU" sz="1600" dirty="0">
                        <a:latin typeface="Times New Roman" pitchFamily="18" charset="0"/>
                        <a:cs typeface="Times New Roman" pitchFamily="18" charset="0"/>
                      </a:endParaRPr>
                    </a:p>
                  </a:txBody>
                  <a:tcPr marL="68580" marR="68580" marT="0" marB="0" horzOverflow="overflow">
                    <a:lnL w="28575" cap="flat" cmpd="sng" algn="ctr">
                      <a:no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hMerge="1">
                  <a:txBody>
                    <a:bodyPr/>
                    <a:lstStyle/>
                    <a:p>
                      <a:endParaRPr lang="ru-RU"/>
                    </a:p>
                  </a:txBody>
                  <a:tcPr/>
                </a:tc>
                <a:tc hMerge="1">
                  <a:txBody>
                    <a:bodyPr/>
                    <a:lstStyle/>
                    <a:p>
                      <a:endParaRPr lang="ru-RU"/>
                    </a:p>
                  </a:txBody>
                  <a:tcPr/>
                </a:tc>
              </a:tr>
              <a:tr h="54421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Уточненный план</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Факт</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испол-нения</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5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Общегосударственные вопросы</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149 301,45</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153 771,47</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212 312,29</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209 683,76</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98,8</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5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Национальная оборона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2 328,43</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a:solidFill>
                            <a:srgbClr val="000000"/>
                          </a:solidFill>
                          <a:latin typeface="Times New Roman"/>
                        </a:rPr>
                        <a:t>2 </a:t>
                      </a:r>
                      <a:r>
                        <a:rPr lang="ru-RU" sz="1200" b="0" i="0" u="none" strike="noStrike" dirty="0" smtClean="0">
                          <a:solidFill>
                            <a:srgbClr val="000000"/>
                          </a:solidFill>
                          <a:latin typeface="Times New Roman"/>
                        </a:rPr>
                        <a:t>421,28</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4 611,68</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a:solidFill>
                            <a:srgbClr val="000000"/>
                          </a:solidFill>
                          <a:latin typeface="Times New Roman"/>
                        </a:rPr>
                        <a:t>2 </a:t>
                      </a:r>
                      <a:r>
                        <a:rPr lang="ru-RU" sz="1200" b="0" i="0" u="none" strike="noStrike" dirty="0" smtClean="0">
                          <a:solidFill>
                            <a:srgbClr val="000000"/>
                          </a:solidFill>
                          <a:latin typeface="Times New Roman"/>
                        </a:rPr>
                        <a:t>595,11</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56,3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362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Национальная безопасность и правоохранительная деятельность</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14 257,72</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9 713,93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16 187,53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15 913,10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b"/>
                      <a:r>
                        <a:rPr lang="ru-RU" sz="1200" b="0" i="0" u="none" strike="noStrike" dirty="0" smtClean="0">
                          <a:solidFill>
                            <a:srgbClr val="000000"/>
                          </a:solidFill>
                          <a:latin typeface="Times New Roman"/>
                        </a:rPr>
                        <a:t>98,3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5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Национальная экономика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114 219,87</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108 096,83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194 159,05</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151 370,00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78,0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Жилищно-коммунальное хозяйство</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387 795,32</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377 211,73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347 752,42</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317 630,56</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91,3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5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Охрана окружающей среды</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Times New Roman"/>
                        </a:rPr>
                        <a:t>945,25</a:t>
                      </a: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1828,75</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226 605,46</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226 353,81</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99,9</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5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Образование</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646 197,75</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610 255,34</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769 509,70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766 758,17</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99,6</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55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Культура и кинематография </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46 061,32</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58 124,74</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76 667,10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76 603,01</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99,9</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6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Социальная политика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chemeClr val="tx1"/>
                          </a:solidFill>
                          <a:latin typeface="Times New Roman"/>
                        </a:rPr>
                        <a:t>461 985,27</a:t>
                      </a: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494 456,18</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542 408,37</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538 512,17</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99,3</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6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Физическая культура и спорт</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16 991,55</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19 090,06</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23 120,21</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23 046,01</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99,7</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6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Средства массовой информации</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2 015,06</a:t>
                      </a:r>
                      <a:endParaRPr lang="ru-RU" sz="12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1 989,04</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2 222,60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2 200,96</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99,0</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6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Обслуживание государственного и муниципального долга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188,79</a:t>
                      </a:r>
                      <a:endParaRPr lang="ru-RU" sz="1200" b="0" i="0" u="none" strike="noStrike" dirty="0">
                        <a:solidFill>
                          <a:schemeClr val="tx1"/>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0,0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0,0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0,0</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0,0</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r h="26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ВСЕГО</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1 842 287,78</a:t>
                      </a:r>
                      <a:endParaRPr lang="ru-RU" sz="12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a:solidFill>
                            <a:srgbClr val="000000"/>
                          </a:solidFill>
                          <a:latin typeface="Times New Roman"/>
                        </a:rPr>
                        <a:t>1 </a:t>
                      </a:r>
                      <a:r>
                        <a:rPr lang="ru-RU" sz="1200" b="0" i="0" u="none" strike="noStrike" dirty="0" smtClean="0">
                          <a:solidFill>
                            <a:srgbClr val="000000"/>
                          </a:solidFill>
                          <a:latin typeface="Times New Roman"/>
                        </a:rPr>
                        <a:t>836 959,36</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2 415 556,42</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2 330 666,65</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c>
                  <a:txBody>
                    <a:bodyPr/>
                    <a:lstStyle/>
                    <a:p>
                      <a:pPr algn="r" fontAlgn="ctr"/>
                      <a:r>
                        <a:rPr lang="ru-RU" sz="1200" b="0" i="0" u="none" strike="noStrike" dirty="0" smtClean="0">
                          <a:solidFill>
                            <a:srgbClr val="000000"/>
                          </a:solidFill>
                          <a:latin typeface="Times New Roman"/>
                        </a:rPr>
                        <a:t>96,5</a:t>
                      </a:r>
                      <a:endParaRPr lang="ru-RU" sz="12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flip="none" rotWithShape="1">
                      <a:gsLst>
                        <a:gs pos="0">
                          <a:srgbClr val="6DB6FF">
                            <a:shade val="30000"/>
                            <a:satMod val="115000"/>
                            <a:alpha val="69000"/>
                          </a:srgbClr>
                        </a:gs>
                        <a:gs pos="50000">
                          <a:srgbClr val="6DB6FF">
                            <a:shade val="67500"/>
                            <a:satMod val="115000"/>
                            <a:alpha val="65000"/>
                          </a:srgbClr>
                        </a:gs>
                        <a:gs pos="100000">
                          <a:srgbClr val="6DB6FF">
                            <a:shade val="100000"/>
                            <a:satMod val="115000"/>
                            <a:alpha val="42000"/>
                          </a:srgbClr>
                        </a:gs>
                      </a:gsLst>
                      <a:path path="circle">
                        <a:fillToRect l="100000" b="100000"/>
                      </a:path>
                      <a:tileRect t="-100000" r="-100000"/>
                    </a:gradFill>
                  </a:tcPr>
                </a:tc>
              </a:tr>
            </a:tbl>
          </a:graphicData>
        </a:graphic>
      </p:graphicFrame>
      <p:graphicFrame>
        <p:nvGraphicFramePr>
          <p:cNvPr id="19" name="Схема 18"/>
          <p:cNvGraphicFramePr/>
          <p:nvPr/>
        </p:nvGraphicFramePr>
        <p:xfrm>
          <a:off x="357158" y="5997379"/>
          <a:ext cx="8572560"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9" name="TextBox 8"/>
          <p:cNvSpPr txBox="1"/>
          <p:nvPr/>
        </p:nvSpPr>
        <p:spPr>
          <a:xfrm>
            <a:off x="7715250" y="1100138"/>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pic>
        <p:nvPicPr>
          <p:cNvPr id="33801" name="Picture 50" descr="герб-прозр фон"/>
          <p:cNvPicPr>
            <a:picLocks noChangeAspect="1" noChangeArrowheads="1"/>
          </p:cNvPicPr>
          <p:nvPr/>
        </p:nvPicPr>
        <p:blipFill>
          <a:blip r:embed="rId8" cstate="print"/>
          <a:srcRect/>
          <a:stretch>
            <a:fillRect/>
          </a:stretch>
        </p:blipFill>
        <p:spPr bwMode="auto">
          <a:xfrm>
            <a:off x="8185150" y="142875"/>
            <a:ext cx="744538" cy="898525"/>
          </a:xfrm>
          <a:prstGeom prst="rect">
            <a:avLst/>
          </a:prstGeom>
          <a:noFill/>
          <a:ln w="9525">
            <a:noFill/>
            <a:miter lim="800000"/>
            <a:headEnd/>
            <a:tailEnd/>
          </a:ln>
        </p:spPr>
      </p:pic>
      <p:sp>
        <p:nvSpPr>
          <p:cNvPr id="12" name="Скругленный прямоугольник 11"/>
          <p:cNvSpPr/>
          <p:nvPr/>
        </p:nvSpPr>
        <p:spPr>
          <a:xfrm>
            <a:off x="214282" y="214290"/>
            <a:ext cx="7858180" cy="92869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бюджета города-курорта Железноводска Ставропольского края в разрезе разделов за 2020-2022 годы</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9" name="Object 5"/>
          <p:cNvGraphicFramePr>
            <a:graphicFrameLocks noChangeAspect="1"/>
          </p:cNvGraphicFramePr>
          <p:nvPr/>
        </p:nvGraphicFramePr>
        <p:xfrm>
          <a:off x="268288" y="1265238"/>
          <a:ext cx="8110537" cy="4398962"/>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5"/>
          <p:cNvSpPr>
            <a:spLocks noChangeArrowheads="1"/>
          </p:cNvSpPr>
          <p:nvPr/>
        </p:nvSpPr>
        <p:spPr bwMode="auto">
          <a:xfrm>
            <a:off x="7215206" y="3722092"/>
            <a:ext cx="1785950" cy="2492990"/>
          </a:xfrm>
          <a:prstGeom prst="rect">
            <a:avLst/>
          </a:prstGeom>
          <a:solidFill>
            <a:schemeClr val="tx2">
              <a:lumMod val="60000"/>
              <a:lumOff val="40000"/>
              <a:alpha val="56000"/>
            </a:scheme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indent="449263">
              <a:defRPr/>
            </a:pPr>
            <a:r>
              <a:rPr lang="ru-RU" sz="1300" b="1" dirty="0">
                <a:solidFill>
                  <a:schemeClr val="bg1"/>
                </a:solidFill>
              </a:rPr>
              <a:t>Структура расходов сохраняет социальную направленность. Расходы отраслей социальной сферы в 2022 году составили             1 404 919,4 тыс. рублей, их доля в общем объеме расходов составила более 60,3 %.</a:t>
            </a:r>
          </a:p>
        </p:txBody>
      </p:sp>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5130"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8" name="Скругленный прямоугольник 7"/>
          <p:cNvSpPr/>
          <p:nvPr/>
        </p:nvSpPr>
        <p:spPr>
          <a:xfrm>
            <a:off x="357158" y="214290"/>
            <a:ext cx="7480607" cy="92869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bg1"/>
                </a:solidFill>
                <a:effectLst>
                  <a:outerShdw blurRad="38100" dist="38100" dir="2700000" algn="tl">
                    <a:srgbClr val="000000"/>
                  </a:outerShdw>
                </a:effectLst>
                <a:latin typeface="Times New Roman" pitchFamily="18" charset="0"/>
                <a:cs typeface="Times New Roman" pitchFamily="18" charset="0"/>
              </a:rPr>
              <a:t>Расходы бюджета города-курорта Железноводска Ставропольского края в разрезе разделов за 2021 год</a:t>
            </a:r>
            <a:endParaRPr lang="ru-RU" b="1" dirty="0">
              <a:solidFill>
                <a:schemeClr val="bg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Рисунок 7"/>
          <p:cNvPicPr>
            <a:picLocks noChangeAspect="1"/>
          </p:cNvPicPr>
          <p:nvPr/>
        </p:nvPicPr>
        <p:blipFill>
          <a:blip r:embed="rId2" cstate="print"/>
          <a:srcRect/>
          <a:stretch>
            <a:fillRect/>
          </a:stretch>
        </p:blipFill>
        <p:spPr bwMode="auto">
          <a:xfrm>
            <a:off x="20638" y="0"/>
            <a:ext cx="9144000" cy="6858000"/>
          </a:xfrm>
          <a:prstGeom prst="rect">
            <a:avLst/>
          </a:prstGeom>
          <a:noFill/>
          <a:ln w="9525" cap="rnd">
            <a:solidFill>
              <a:schemeClr val="tx1"/>
            </a:solidFill>
            <a:round/>
            <a:headEnd/>
            <a:tailEnd/>
          </a:ln>
        </p:spPr>
      </p:pic>
      <p:graphicFrame>
        <p:nvGraphicFramePr>
          <p:cNvPr id="13" name="Object 3"/>
          <p:cNvGraphicFramePr>
            <a:graphicFrameLocks noGrp="1" noChangeAspect="1"/>
          </p:cNvGraphicFramePr>
          <p:nvPr/>
        </p:nvGraphicFramePr>
        <p:xfrm>
          <a:off x="979488" y="2265363"/>
          <a:ext cx="7102475" cy="2432050"/>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5"/>
          <p:cNvSpPr>
            <a:spLocks noChangeArrowheads="1"/>
          </p:cNvSpPr>
          <p:nvPr/>
        </p:nvSpPr>
        <p:spPr bwMode="auto">
          <a:xfrm>
            <a:off x="357158" y="5574575"/>
            <a:ext cx="8358246" cy="584775"/>
          </a:xfrm>
          <a:prstGeom prst="rect">
            <a:avLst/>
          </a:prstGeom>
          <a:solidFill>
            <a:schemeClr val="tx2">
              <a:lumMod val="60000"/>
              <a:lumOff val="40000"/>
            </a:schemeClr>
          </a:solidFill>
          <a:ln w="9525"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nchor="ctr">
            <a:spAutoFit/>
          </a:bodyPr>
          <a:lstStyle/>
          <a:p>
            <a:pPr indent="449263">
              <a:defRPr/>
            </a:pPr>
            <a:r>
              <a:rPr lang="ru-RU" sz="1600" b="1" dirty="0"/>
              <a:t>Объем расходов бюджета города-курорта Железноводска на 1 жителя составляет</a:t>
            </a:r>
          </a:p>
          <a:p>
            <a:pPr indent="449263">
              <a:defRPr/>
            </a:pPr>
            <a:r>
              <a:rPr lang="ru-RU" sz="1600" b="1" dirty="0"/>
              <a:t>27,96 тыс.руб.</a:t>
            </a:r>
            <a:endParaRPr lang="ru-RU" sz="1400" b="1" dirty="0"/>
          </a:p>
        </p:txBody>
      </p:sp>
      <p:sp>
        <p:nvSpPr>
          <p:cNvPr id="9" name="Прямоугольник 8"/>
          <p:cNvSpPr/>
          <p:nvPr/>
        </p:nvSpPr>
        <p:spPr>
          <a:xfrm>
            <a:off x="104145" y="106149"/>
            <a:ext cx="8875453" cy="6624736"/>
          </a:xfrm>
          <a:prstGeom prst="rect">
            <a:avLst/>
          </a:prstGeom>
          <a:noFill/>
          <a:ln w="63500" cap="rnd" cmpd="thickThin">
            <a:solidFill>
              <a:srgbClr val="00B050"/>
            </a:solidFill>
            <a:roun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6154" name="Picture 50" descr="герб-прозр фон"/>
          <p:cNvPicPr>
            <a:picLocks noChangeAspect="1" noChangeArrowheads="1"/>
          </p:cNvPicPr>
          <p:nvPr/>
        </p:nvPicPr>
        <p:blipFill>
          <a:blip r:embed="rId4" cstate="print"/>
          <a:srcRect/>
          <a:stretch>
            <a:fillRect/>
          </a:stretch>
        </p:blipFill>
        <p:spPr bwMode="auto">
          <a:xfrm>
            <a:off x="8143875" y="2714625"/>
            <a:ext cx="744538" cy="898525"/>
          </a:xfrm>
          <a:prstGeom prst="rect">
            <a:avLst/>
          </a:prstGeom>
          <a:noFill/>
          <a:ln w="9525" cap="rnd">
            <a:solidFill>
              <a:schemeClr val="tx1"/>
            </a:solidFill>
            <a:round/>
            <a:headEnd/>
            <a:tailEnd/>
          </a:ln>
        </p:spPr>
      </p:pic>
      <p:sp>
        <p:nvSpPr>
          <p:cNvPr id="11" name="TextBox 10"/>
          <p:cNvSpPr txBox="1"/>
          <p:nvPr/>
        </p:nvSpPr>
        <p:spPr>
          <a:xfrm>
            <a:off x="6715140" y="1714488"/>
            <a:ext cx="1171575" cy="400050"/>
          </a:xfrm>
          <a:prstGeom prst="rect">
            <a:avLst/>
          </a:prstGeom>
          <a:ln cap="rnd">
            <a:round/>
          </a:ln>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ru-RU" b="1" dirty="0">
                <a:solidFill>
                  <a:schemeClr val="tx1"/>
                </a:solidFill>
                <a:effectLst>
                  <a:outerShdw blurRad="38100" dist="38100" dir="2700000" algn="tl">
                    <a:srgbClr val="000000"/>
                  </a:outerShdw>
                </a:effectLst>
                <a:cs typeface="Times New Roman" pitchFamily="18" charset="0"/>
              </a:rPr>
              <a:t>млн.руб.</a:t>
            </a:r>
            <a:endParaRPr lang="ru-RU" b="1" dirty="0">
              <a:solidFill>
                <a:schemeClr val="tx1"/>
              </a:solidFill>
              <a:effectLst>
                <a:outerShdw algn="ctr" rotWithShape="0">
                  <a:schemeClr val="tx1"/>
                </a:outerShdw>
              </a:effectLst>
              <a:ea typeface="Cambria Math" pitchFamily="18" charset="0"/>
              <a:cs typeface="Times New Roman" pitchFamily="18" charset="0"/>
            </a:endParaRPr>
          </a:p>
        </p:txBody>
      </p:sp>
      <p:sp>
        <p:nvSpPr>
          <p:cNvPr id="12" name="Скругленный прямоугольник 11"/>
          <p:cNvSpPr/>
          <p:nvPr/>
        </p:nvSpPr>
        <p:spPr>
          <a:xfrm>
            <a:off x="214282" y="285728"/>
            <a:ext cx="8572560" cy="1071570"/>
          </a:xfrm>
          <a:prstGeom prst="roundRect">
            <a:avLst/>
          </a:prstGeom>
          <a:ln cap="rnd">
            <a:rou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Основные виды расходов бюджета в расчете на 1 жителя города-курорта Железноводска Ставропольского края в 2022 году</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pic>
        <p:nvPicPr>
          <p:cNvPr id="6161" name="Picture 50" descr="герб-прозр фон"/>
          <p:cNvPicPr>
            <a:picLocks noChangeAspect="1" noChangeArrowheads="1"/>
          </p:cNvPicPr>
          <p:nvPr/>
        </p:nvPicPr>
        <p:blipFill>
          <a:blip r:embed="rId4" cstate="print"/>
          <a:srcRect/>
          <a:stretch>
            <a:fillRect/>
          </a:stretch>
        </p:blipFill>
        <p:spPr bwMode="auto">
          <a:xfrm>
            <a:off x="214313" y="2786063"/>
            <a:ext cx="744537" cy="898525"/>
          </a:xfrm>
          <a:prstGeom prst="rect">
            <a:avLst/>
          </a:prstGeom>
          <a:noFill/>
          <a:ln w="9525" cap="rnd">
            <a:solidFill>
              <a:schemeClr val="tx1"/>
            </a:solidFill>
            <a:round/>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endParaRPr lang="ru-RU" smtClean="0"/>
          </a:p>
        </p:txBody>
      </p:sp>
      <p:pic>
        <p:nvPicPr>
          <p:cNvPr id="34819" name="Рисунок 2"/>
          <p:cNvPicPr>
            <a:picLocks noChangeAspect="1"/>
          </p:cNvPicPr>
          <p:nvPr/>
        </p:nvPicPr>
        <p:blipFill>
          <a:blip r:embed="rId2" cstate="print"/>
          <a:srcRect/>
          <a:stretch>
            <a:fillRect/>
          </a:stretch>
        </p:blipFill>
        <p:spPr bwMode="auto">
          <a:xfrm>
            <a:off x="-57150" y="-34925"/>
            <a:ext cx="9201150" cy="6858000"/>
          </a:xfrm>
          <a:prstGeom prst="rect">
            <a:avLst/>
          </a:prstGeom>
          <a:noFill/>
          <a:ln w="9525">
            <a:noFill/>
            <a:miter lim="800000"/>
            <a:headEnd/>
            <a:tailEnd/>
          </a:ln>
        </p:spPr>
      </p:pic>
      <p:sp>
        <p:nvSpPr>
          <p:cNvPr id="5" name="Прямоугольник 4"/>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6" name="Скругленный прямоугольник 5"/>
          <p:cNvSpPr/>
          <p:nvPr/>
        </p:nvSpPr>
        <p:spPr>
          <a:xfrm>
            <a:off x="285720" y="214290"/>
            <a:ext cx="7715304" cy="857256"/>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solidFill>
                <a:srgbClr val="00B050"/>
              </a:solidFill>
            </a:endParaRPr>
          </a:p>
        </p:txBody>
      </p:sp>
      <p:sp>
        <p:nvSpPr>
          <p:cNvPr id="7" name="Rectangle 51"/>
          <p:cNvSpPr>
            <a:spLocks noChangeArrowheads="1"/>
          </p:cNvSpPr>
          <p:nvPr/>
        </p:nvSpPr>
        <p:spPr bwMode="auto">
          <a:xfrm>
            <a:off x="285750" y="-7938"/>
            <a:ext cx="8001000" cy="1222376"/>
          </a:xfrm>
          <a:prstGeom prst="rect">
            <a:avLst/>
          </a:prstGeom>
          <a:noFill/>
          <a:ln w="9525">
            <a:noFill/>
            <a:miter lim="800000"/>
            <a:headEnd/>
            <a:tailEnd/>
          </a:ln>
        </p:spPr>
        <p:txBody>
          <a:bodyPr anchor="ctr"/>
          <a:lstStyle/>
          <a:p>
            <a:pPr algn="ctr">
              <a:defRPr/>
            </a:pPr>
            <a:r>
              <a:rPr lang="ru-RU" sz="1600" b="1" dirty="0">
                <a:effectLst>
                  <a:outerShdw blurRad="38100" dist="38100" dir="2700000" algn="tl">
                    <a:srgbClr val="C0C0C0"/>
                  </a:outerShdw>
                </a:effectLst>
                <a:latin typeface="Tahoma" pitchFamily="34" charset="0"/>
                <a:cs typeface="Tahoma" pitchFamily="34" charset="0"/>
              </a:rPr>
              <a:t>СРЕДНИЙ УРОВЕНЬ ЗАРАБОТНОЙ ПЛАТЫ ПО</a:t>
            </a:r>
          </a:p>
          <a:p>
            <a:pPr algn="ctr">
              <a:defRPr/>
            </a:pPr>
            <a:r>
              <a:rPr lang="ru-RU" sz="1600" b="1" dirty="0">
                <a:effectLst>
                  <a:outerShdw blurRad="38100" dist="38100" dir="2700000" algn="tl">
                    <a:srgbClr val="C0C0C0"/>
                  </a:outerShdw>
                </a:effectLst>
                <a:latin typeface="Tahoma" pitchFamily="34" charset="0"/>
                <a:cs typeface="Tahoma" pitchFamily="34" charset="0"/>
              </a:rPr>
              <a:t>ОТДЕЛЬНЫМ КАТЕГОРИЯМ РАБОТНИКОВ БЮДЖЕТНОЙ СФЕРЫ</a:t>
            </a:r>
          </a:p>
        </p:txBody>
      </p:sp>
      <p:pic>
        <p:nvPicPr>
          <p:cNvPr id="34827"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357188" y="1643063"/>
          <a:ext cx="8280921" cy="5000647"/>
        </p:xfrm>
        <a:graphic>
          <a:graphicData uri="http://schemas.openxmlformats.org/drawingml/2006/table">
            <a:tbl>
              <a:tblPr firstRow="1" bandRow="1">
                <a:effectLst/>
                <a:tableStyleId>{5C22544A-7EE6-4342-B048-85BDC9FD1C3A}</a:tableStyleId>
              </a:tblPr>
              <a:tblGrid>
                <a:gridCol w="4479843"/>
                <a:gridCol w="1856861"/>
                <a:gridCol w="1944217"/>
              </a:tblGrid>
              <a:tr h="933992">
                <a:tc>
                  <a:txBody>
                    <a:bodyPr/>
                    <a:lstStyle/>
                    <a:p>
                      <a:pPr algn="ctr"/>
                      <a:r>
                        <a:rPr lang="ru-RU" sz="1800" dirty="0" smtClean="0">
                          <a:solidFill>
                            <a:schemeClr val="tx1"/>
                          </a:solidFill>
                        </a:rPr>
                        <a:t>Категории работников</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600" dirty="0" smtClean="0">
                          <a:solidFill>
                            <a:schemeClr val="tx1"/>
                          </a:solidFill>
                        </a:rPr>
                        <a:t>Запланированный уровень средней заработной платы</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Достигнутый уровень средней заработной платы</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8366">
                <a:tc>
                  <a:txBody>
                    <a:bodyPr/>
                    <a:lstStyle/>
                    <a:p>
                      <a:pPr algn="l"/>
                      <a:r>
                        <a:rPr lang="ru-RU" sz="1800" dirty="0" smtClean="0">
                          <a:solidFill>
                            <a:schemeClr val="tx1"/>
                          </a:solidFill>
                        </a:rPr>
                        <a:t>Педагогические работники образовательных учреждений общего образования</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31 311,41</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31 416,42</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97">
                <a:tc>
                  <a:txBody>
                    <a:bodyPr/>
                    <a:lstStyle/>
                    <a:p>
                      <a:pPr algn="l"/>
                      <a:r>
                        <a:rPr lang="ru-RU" sz="1800" dirty="0" smtClean="0">
                          <a:solidFill>
                            <a:schemeClr val="tx1"/>
                          </a:solidFill>
                        </a:rPr>
                        <a:t>Педагогические</a:t>
                      </a:r>
                      <a:r>
                        <a:rPr lang="ru-RU" sz="1800" baseline="0" dirty="0" smtClean="0">
                          <a:solidFill>
                            <a:schemeClr val="tx1"/>
                          </a:solidFill>
                        </a:rPr>
                        <a:t> работники дошкольных образовательных учреждений</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32 197,04</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32 995,34</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1856">
                <a:tc>
                  <a:txBody>
                    <a:bodyPr/>
                    <a:lstStyle/>
                    <a:p>
                      <a:pPr algn="l"/>
                      <a:r>
                        <a:rPr lang="ru-RU" sz="1800" dirty="0" smtClean="0">
                          <a:solidFill>
                            <a:schemeClr val="tx1"/>
                          </a:solidFill>
                        </a:rPr>
                        <a:t>Педагогические работники учреждений дополнительного образования</a:t>
                      </a:r>
                      <a:r>
                        <a:rPr lang="ru-RU" sz="1800" baseline="0" dirty="0" smtClean="0">
                          <a:solidFill>
                            <a:schemeClr val="tx1"/>
                          </a:solidFill>
                        </a:rPr>
                        <a:t> детей</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32 120,05</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32 847,83</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8293">
                <a:tc>
                  <a:txBody>
                    <a:bodyPr/>
                    <a:lstStyle/>
                    <a:p>
                      <a:pPr algn="l"/>
                      <a:r>
                        <a:rPr lang="ru-RU" sz="1800" dirty="0" smtClean="0">
                          <a:solidFill>
                            <a:schemeClr val="tx1"/>
                          </a:solidFill>
                        </a:rPr>
                        <a:t>Работники учреждений культуры</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30 556,05</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30 846,00</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8743">
                <a:tc>
                  <a:txBody>
                    <a:bodyPr/>
                    <a:lstStyle/>
                    <a:p>
                      <a:pPr algn="l"/>
                      <a:r>
                        <a:rPr lang="ru-RU" sz="1800" dirty="0" smtClean="0">
                          <a:solidFill>
                            <a:schemeClr val="tx1"/>
                          </a:solidFill>
                        </a:rPr>
                        <a:t>Педагогические работники учреждений дополнительного образования</a:t>
                      </a:r>
                      <a:r>
                        <a:rPr lang="ru-RU" sz="1800" baseline="0" dirty="0" smtClean="0">
                          <a:solidFill>
                            <a:schemeClr val="tx1"/>
                          </a:solidFill>
                        </a:rPr>
                        <a:t> детей в сфере культуры</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30 556,05</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rPr>
                        <a:t>32 146,70</a:t>
                      </a:r>
                      <a:endParaRPr lang="ru-R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TextBox 11"/>
          <p:cNvSpPr txBox="1"/>
          <p:nvPr/>
        </p:nvSpPr>
        <p:spPr>
          <a:xfrm>
            <a:off x="7786688" y="1214438"/>
            <a:ext cx="976312"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рублей</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Заголовок 1"/>
          <p:cNvSpPr>
            <a:spLocks noGrp="1"/>
          </p:cNvSpPr>
          <p:nvPr>
            <p:ph type="title"/>
          </p:nvPr>
        </p:nvSpPr>
        <p:spPr/>
        <p:txBody>
          <a:bodyPr/>
          <a:lstStyle/>
          <a:p>
            <a:endParaRPr lang="ru-RU" smtClean="0"/>
          </a:p>
        </p:txBody>
      </p:sp>
      <p:pic>
        <p:nvPicPr>
          <p:cNvPr id="7172" name="Рисунок 2"/>
          <p:cNvPicPr>
            <a:picLocks noChangeAspect="1"/>
          </p:cNvPicPr>
          <p:nvPr/>
        </p:nvPicPr>
        <p:blipFill>
          <a:blip r:embed="rId2" cstate="print"/>
          <a:srcRect/>
          <a:stretch>
            <a:fillRect/>
          </a:stretch>
        </p:blipFill>
        <p:spPr bwMode="auto">
          <a:xfrm>
            <a:off x="-57150" y="-34925"/>
            <a:ext cx="9201150" cy="6858000"/>
          </a:xfrm>
          <a:prstGeom prst="rect">
            <a:avLst/>
          </a:prstGeom>
          <a:noFill/>
          <a:ln w="9525">
            <a:noFill/>
            <a:miter lim="800000"/>
            <a:headEnd/>
            <a:tailEnd/>
          </a:ln>
        </p:spPr>
      </p:pic>
      <p:sp>
        <p:nvSpPr>
          <p:cNvPr id="5" name="Прямоугольник 4"/>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6" name="Скругленный прямоугольник 5"/>
          <p:cNvSpPr/>
          <p:nvPr/>
        </p:nvSpPr>
        <p:spPr>
          <a:xfrm>
            <a:off x="142844" y="214290"/>
            <a:ext cx="7858180" cy="741463"/>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solidFill>
                <a:srgbClr val="00B050"/>
              </a:solidFill>
            </a:endParaRPr>
          </a:p>
        </p:txBody>
      </p:sp>
      <p:sp>
        <p:nvSpPr>
          <p:cNvPr id="7" name="Rectangle 51"/>
          <p:cNvSpPr>
            <a:spLocks noChangeArrowheads="1"/>
          </p:cNvSpPr>
          <p:nvPr/>
        </p:nvSpPr>
        <p:spPr bwMode="auto">
          <a:xfrm>
            <a:off x="542925" y="-7938"/>
            <a:ext cx="6767513" cy="1154113"/>
          </a:xfrm>
          <a:prstGeom prst="rect">
            <a:avLst/>
          </a:prstGeom>
          <a:noFill/>
          <a:ln w="9525">
            <a:noFill/>
            <a:miter lim="800000"/>
            <a:headEnd/>
            <a:tailEnd/>
          </a:ln>
        </p:spPr>
        <p:txBody>
          <a:bodyPr anchor="ctr"/>
          <a:lstStyle/>
          <a:p>
            <a:pPr algn="ctr">
              <a:defRPr/>
            </a:pPr>
            <a:r>
              <a:rPr lang="ru-RU" sz="2200" b="1" dirty="0">
                <a:effectLst>
                  <a:outerShdw blurRad="38100" dist="38100" dir="2700000" algn="tl">
                    <a:srgbClr val="C0C0C0"/>
                  </a:outerShdw>
                </a:effectLst>
                <a:latin typeface="Tahoma" pitchFamily="34" charset="0"/>
                <a:cs typeface="Tahoma" pitchFamily="34" charset="0"/>
              </a:rPr>
              <a:t>ОБЪЁМ СОФИНАНСИРОВАНИЯ СУБСИДИЙ</a:t>
            </a:r>
          </a:p>
        </p:txBody>
      </p:sp>
      <p:graphicFrame>
        <p:nvGraphicFramePr>
          <p:cNvPr id="14" name="Диаграмма 8"/>
          <p:cNvGraphicFramePr>
            <a:graphicFrameLocks/>
          </p:cNvGraphicFramePr>
          <p:nvPr/>
        </p:nvGraphicFramePr>
        <p:xfrm>
          <a:off x="193675" y="1050925"/>
          <a:ext cx="8575675" cy="5413375"/>
        </p:xfrm>
        <a:graphic>
          <a:graphicData uri="http://schemas.openxmlformats.org/drawingml/2006/chart">
            <c:chart xmlns:c="http://schemas.openxmlformats.org/drawingml/2006/chart" xmlns:r="http://schemas.openxmlformats.org/officeDocument/2006/relationships" r:id="rId3"/>
          </a:graphicData>
        </a:graphic>
      </p:graphicFrame>
      <p:sp>
        <p:nvSpPr>
          <p:cNvPr id="10" name="Выгнутая вверх стрелка 9"/>
          <p:cNvSpPr/>
          <p:nvPr/>
        </p:nvSpPr>
        <p:spPr>
          <a:xfrm rot="1635812">
            <a:off x="2630488" y="2513013"/>
            <a:ext cx="2112962" cy="769937"/>
          </a:xfrm>
          <a:prstGeom prst="curvedDownArrow">
            <a:avLst/>
          </a:prstGeom>
          <a:solidFill>
            <a:schemeClr val="tx2">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-225</a:t>
            </a:r>
          </a:p>
        </p:txBody>
      </p:sp>
      <p:sp>
        <p:nvSpPr>
          <p:cNvPr id="11" name="Выгнутая вверх стрелка 10"/>
          <p:cNvSpPr/>
          <p:nvPr/>
        </p:nvSpPr>
        <p:spPr>
          <a:xfrm rot="952225">
            <a:off x="4351338" y="1247775"/>
            <a:ext cx="2017712" cy="757238"/>
          </a:xfrm>
          <a:prstGeom prst="curvedDownArrow">
            <a:avLst/>
          </a:prstGeom>
          <a:solidFill>
            <a:schemeClr val="tx2">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+404</a:t>
            </a:r>
          </a:p>
        </p:txBody>
      </p:sp>
      <p:sp>
        <p:nvSpPr>
          <p:cNvPr id="12" name="Выгнутая вниз стрелка 11"/>
          <p:cNvSpPr/>
          <p:nvPr/>
        </p:nvSpPr>
        <p:spPr>
          <a:xfrm>
            <a:off x="2214563" y="5715000"/>
            <a:ext cx="1643062" cy="428625"/>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-13</a:t>
            </a:r>
          </a:p>
        </p:txBody>
      </p:sp>
      <p:sp>
        <p:nvSpPr>
          <p:cNvPr id="13" name="Выгнутая вниз стрелка 12"/>
          <p:cNvSpPr/>
          <p:nvPr/>
        </p:nvSpPr>
        <p:spPr>
          <a:xfrm>
            <a:off x="4214813" y="5715000"/>
            <a:ext cx="1571625" cy="357188"/>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+4</a:t>
            </a:r>
          </a:p>
        </p:txBody>
      </p:sp>
      <p:pic>
        <p:nvPicPr>
          <p:cNvPr id="7184" name="Picture 50" descr="герб-прозр фон"/>
          <p:cNvPicPr>
            <a:picLocks noChangeAspect="1" noChangeArrowheads="1"/>
          </p:cNvPicPr>
          <p:nvPr/>
        </p:nvPicPr>
        <p:blipFill>
          <a:blip r:embed="rId4" cstate="print"/>
          <a:srcRect/>
          <a:stretch>
            <a:fillRect/>
          </a:stretch>
        </p:blipFill>
        <p:spPr bwMode="auto">
          <a:xfrm>
            <a:off x="8143875" y="214313"/>
            <a:ext cx="744538" cy="898525"/>
          </a:xfrm>
          <a:prstGeom prst="rect">
            <a:avLst/>
          </a:prstGeom>
          <a:noFill/>
          <a:ln w="9525">
            <a:noFill/>
            <a:miter lim="800000"/>
            <a:headEnd/>
            <a:tailEnd/>
          </a:ln>
        </p:spPr>
      </p:pic>
      <p:sp>
        <p:nvSpPr>
          <p:cNvPr id="16" name="TextBox 15"/>
          <p:cNvSpPr txBox="1"/>
          <p:nvPr/>
        </p:nvSpPr>
        <p:spPr>
          <a:xfrm>
            <a:off x="7715250" y="1385888"/>
            <a:ext cx="1171575" cy="400050"/>
          </a:xfrm>
          <a:prstGeom prst="rect">
            <a:avLst/>
          </a:prstGeom>
          <a:noFill/>
        </p:spPr>
        <p:txBody>
          <a:bodyPr wrap="none">
            <a:spAutoFit/>
          </a:bodyPr>
          <a:lstStyle/>
          <a:p>
            <a:pPr>
              <a:defRPr/>
            </a:pPr>
            <a:r>
              <a:rPr lang="ru-RU" b="1" dirty="0">
                <a:effectLst>
                  <a:outerShdw blurRad="38100" dist="38100" dir="2700000" algn="tl">
                    <a:srgbClr val="000000"/>
                  </a:outerShdw>
                </a:effectLst>
                <a:cs typeface="Times New Roman" pitchFamily="18" charset="0"/>
              </a:rPr>
              <a:t>млн.руб.</a:t>
            </a:r>
            <a:endParaRPr lang="ru-RU" b="1" dirty="0">
              <a:effectLst>
                <a:outerShdw algn="ctr" rotWithShape="0">
                  <a:schemeClr val="tx1"/>
                </a:outerShdw>
              </a:effectLst>
              <a:ea typeface="Cambria Math"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6"/>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35843" name="Rectangle 2"/>
          <p:cNvSpPr>
            <a:spLocks noChangeArrowheads="1"/>
          </p:cNvSpPr>
          <p:nvPr/>
        </p:nvSpPr>
        <p:spPr bwMode="auto">
          <a:xfrm>
            <a:off x="285750" y="1138238"/>
            <a:ext cx="8572500" cy="719137"/>
          </a:xfrm>
          <a:prstGeom prst="rect">
            <a:avLst/>
          </a:prstGeom>
          <a:noFill/>
          <a:ln w="9525">
            <a:noFill/>
            <a:miter lim="800000"/>
            <a:headEnd/>
            <a:tailEnd/>
          </a:ln>
        </p:spPr>
        <p:txBody>
          <a:bodyPr anchor="ctr"/>
          <a:lstStyle/>
          <a:p>
            <a:pPr indent="449263" algn="just"/>
            <a:r>
              <a:rPr lang="ru-RU" sz="1400" b="1" i="1"/>
              <a:t>В городе-курорте Железноводске Ставропольского края осуществляли свою деятельность 29 муниципальных образовательных учреждений, в том числе: 15 дошкольных образовательных учреждений, 5 учреждений дополнительного образования детей, 9 общеобразовательных учреждений.</a:t>
            </a:r>
          </a:p>
        </p:txBody>
      </p:sp>
      <p:graphicFrame>
        <p:nvGraphicFramePr>
          <p:cNvPr id="12" name="Таблица 11"/>
          <p:cNvGraphicFramePr>
            <a:graphicFrameLocks noGrp="1"/>
          </p:cNvGraphicFramePr>
          <p:nvPr/>
        </p:nvGraphicFramePr>
        <p:xfrm>
          <a:off x="571500" y="2651125"/>
          <a:ext cx="8143905" cy="3500489"/>
        </p:xfrm>
        <a:graphic>
          <a:graphicData uri="http://schemas.openxmlformats.org/drawingml/2006/table">
            <a:tbl>
              <a:tblPr/>
              <a:tblGrid>
                <a:gridCol w="842710"/>
                <a:gridCol w="1961128"/>
                <a:gridCol w="1121535"/>
                <a:gridCol w="1121535"/>
                <a:gridCol w="1143655"/>
                <a:gridCol w="971998"/>
                <a:gridCol w="981344"/>
              </a:tblGrid>
              <a:tr h="285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Раздел, подраздел</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hMerge="1">
                  <a:txBody>
                    <a:bodyPr/>
                    <a:lstStyle/>
                    <a:p>
                      <a:endParaRPr lang="ru-RU"/>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Объемы финансового обеспечения по годам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39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код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Наименование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2020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2021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r>
              <a:tr h="4242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уточненный план</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a:r>
                        <a:rPr lang="ru-RU" sz="1400" dirty="0" smtClean="0">
                          <a:latin typeface="Times New Roman" pitchFamily="18" charset="0"/>
                          <a:cs typeface="Times New Roman" pitchFamily="18" charset="0"/>
                        </a:rPr>
                        <a:t>факт</a:t>
                      </a:r>
                      <a:endParaRPr lang="ru-RU" sz="1400" dirty="0">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a:r>
                        <a:rPr lang="ru-RU" sz="1400" dirty="0" smtClean="0"/>
                        <a:t>% </a:t>
                      </a:r>
                      <a:r>
                        <a:rPr lang="ru-RU" sz="1400" dirty="0" smtClean="0">
                          <a:latin typeface="Times New Roman" pitchFamily="18" charset="0"/>
                          <a:cs typeface="Times New Roman" pitchFamily="18" charset="0"/>
                        </a:rPr>
                        <a:t>исполнения</a:t>
                      </a:r>
                      <a:endParaRPr lang="ru-RU" sz="1400" dirty="0">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r h="285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212121"/>
                          </a:solidFill>
                          <a:effectLst/>
                          <a:latin typeface="Times New Roman" pitchFamily="18" charset="0"/>
                          <a:cs typeface="Times New Roman" pitchFamily="18" charset="0"/>
                        </a:rPr>
                        <a:t>07 00</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Образование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1" i="0" u="none" strike="noStrike" dirty="0">
                          <a:solidFill>
                            <a:schemeClr val="tx1"/>
                          </a:solidFill>
                          <a:latin typeface="Times New Roman"/>
                        </a:rPr>
                        <a:t>646 </a:t>
                      </a:r>
                      <a:r>
                        <a:rPr lang="ru-RU" sz="1400" b="1" i="0" u="none" strike="noStrike" dirty="0" smtClean="0">
                          <a:solidFill>
                            <a:schemeClr val="tx1"/>
                          </a:solidFill>
                          <a:latin typeface="Times New Roman"/>
                        </a:rPr>
                        <a:t>197,75</a:t>
                      </a:r>
                      <a:endParaRPr lang="ru-RU" sz="1400" b="1" i="0" u="none" strike="noStrike" dirty="0">
                        <a:solidFill>
                          <a:schemeClr val="tx1"/>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1" i="0" u="none" strike="noStrike" dirty="0" smtClean="0">
                          <a:solidFill>
                            <a:srgbClr val="000000"/>
                          </a:solidFill>
                          <a:latin typeface="Times New Roman"/>
                        </a:rPr>
                        <a:t>610 255,34</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1" i="0" u="none" strike="noStrike" dirty="0" smtClean="0">
                          <a:solidFill>
                            <a:srgbClr val="000000"/>
                          </a:solidFill>
                          <a:latin typeface="Times New Roman"/>
                        </a:rPr>
                        <a:t>769 509,71</a:t>
                      </a:r>
                      <a:endParaRPr lang="ru-RU" sz="1400" b="1"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1" i="0" u="none" strike="noStrike" dirty="0" smtClean="0">
                          <a:solidFill>
                            <a:srgbClr val="000000"/>
                          </a:solidFill>
                          <a:latin typeface="Times New Roman"/>
                        </a:rPr>
                        <a:t>766 758,17</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1" i="0" u="none" strike="noStrike" dirty="0" smtClean="0">
                          <a:solidFill>
                            <a:srgbClr val="000000"/>
                          </a:solidFill>
                          <a:latin typeface="Times New Roman"/>
                        </a:rPr>
                        <a:t>99,6</a:t>
                      </a:r>
                      <a:endParaRPr lang="ru-RU" sz="1400" b="1"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r h="285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212121"/>
                          </a:solidFill>
                          <a:effectLst/>
                          <a:latin typeface="Times New Roman" pitchFamily="18" charset="0"/>
                          <a:cs typeface="Times New Roman" pitchFamily="18" charset="0"/>
                        </a:rPr>
                        <a:t>07 01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Дошкольное образование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a:solidFill>
                            <a:srgbClr val="000000"/>
                          </a:solidFill>
                          <a:latin typeface="Times New Roman"/>
                        </a:rPr>
                        <a:t>320 </a:t>
                      </a:r>
                      <a:r>
                        <a:rPr lang="ru-RU" sz="1400" b="0" i="0" u="none" strike="noStrike" dirty="0" smtClean="0">
                          <a:solidFill>
                            <a:srgbClr val="000000"/>
                          </a:solidFill>
                          <a:latin typeface="Times New Roman"/>
                        </a:rPr>
                        <a:t>140,36</a:t>
                      </a:r>
                      <a:endParaRPr lang="ru-RU" sz="1400" b="0" i="0" u="none" strike="noStrike" dirty="0">
                        <a:solidFill>
                          <a:srgbClr val="000000"/>
                        </a:solidFill>
                        <a:latin typeface="Times New Roman"/>
                      </a:endParaRPr>
                    </a:p>
                  </a:txBody>
                  <a:tcPr marL="9525" marR="9525" marT="9525"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260 088,99</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300</a:t>
                      </a:r>
                      <a:r>
                        <a:rPr lang="ru-RU" sz="1400" b="0" i="0" u="none" strike="noStrike" baseline="0" dirty="0" smtClean="0">
                          <a:solidFill>
                            <a:srgbClr val="000000"/>
                          </a:solidFill>
                          <a:latin typeface="Times New Roman"/>
                        </a:rPr>
                        <a:t> 422,06</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300</a:t>
                      </a:r>
                      <a:r>
                        <a:rPr lang="ru-RU" sz="1400" b="0" i="0" u="none" strike="noStrike" baseline="0" dirty="0" smtClean="0">
                          <a:solidFill>
                            <a:srgbClr val="000000"/>
                          </a:solidFill>
                          <a:latin typeface="Times New Roman"/>
                        </a:rPr>
                        <a:t> 312,42</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smtClean="0">
                          <a:solidFill>
                            <a:srgbClr val="000000"/>
                          </a:solidFill>
                          <a:latin typeface="Times New Roman"/>
                        </a:rPr>
                        <a:t>99,9</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r h="285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212121"/>
                          </a:solidFill>
                          <a:effectLst/>
                          <a:latin typeface="Times New Roman" pitchFamily="18" charset="0"/>
                          <a:cs typeface="Times New Roman" pitchFamily="18" charset="0"/>
                        </a:rPr>
                        <a:t>07 02</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Общее образование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a:solidFill>
                            <a:srgbClr val="000000"/>
                          </a:solidFill>
                          <a:latin typeface="Times New Roman"/>
                        </a:rPr>
                        <a:t>245 </a:t>
                      </a:r>
                      <a:r>
                        <a:rPr lang="ru-RU" sz="1400" b="0" i="0" u="none" strike="noStrike" dirty="0" smtClean="0">
                          <a:solidFill>
                            <a:srgbClr val="000000"/>
                          </a:solidFill>
                          <a:latin typeface="Times New Roman"/>
                        </a:rPr>
                        <a:t>414,84</a:t>
                      </a:r>
                      <a:endParaRPr lang="ru-RU" sz="1400" b="0" i="0" u="none" strike="noStrike" dirty="0">
                        <a:solidFill>
                          <a:srgbClr val="000000"/>
                        </a:solidFill>
                        <a:latin typeface="Times New Roman"/>
                      </a:endParaRPr>
                    </a:p>
                  </a:txBody>
                  <a:tcPr marL="9525" marR="9525" marT="9525"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274 033,41</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378 676,18</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376 176,72</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smtClean="0">
                          <a:solidFill>
                            <a:srgbClr val="000000"/>
                          </a:solidFill>
                          <a:latin typeface="Times New Roman"/>
                        </a:rPr>
                        <a:t>99,3</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r h="424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212121"/>
                          </a:solidFill>
                          <a:effectLst/>
                          <a:latin typeface="Times New Roman" pitchFamily="18" charset="0"/>
                          <a:cs typeface="Times New Roman" pitchFamily="18" charset="0"/>
                        </a:rPr>
                        <a:t>07 03</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Дополнительное образование детей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a:solidFill>
                            <a:srgbClr val="000000"/>
                          </a:solidFill>
                          <a:latin typeface="Times New Roman"/>
                        </a:rPr>
                        <a:t>69 </a:t>
                      </a:r>
                      <a:r>
                        <a:rPr lang="ru-RU" sz="1400" b="0" i="0" u="none" strike="noStrike" dirty="0" smtClean="0">
                          <a:solidFill>
                            <a:srgbClr val="000000"/>
                          </a:solidFill>
                          <a:latin typeface="Times New Roman"/>
                        </a:rPr>
                        <a:t>351,11</a:t>
                      </a:r>
                      <a:endParaRPr lang="ru-RU" sz="1400" b="0" i="0" u="none" strike="noStrike" dirty="0">
                        <a:solidFill>
                          <a:srgbClr val="000000"/>
                        </a:solidFill>
                        <a:latin typeface="Times New Roman"/>
                      </a:endParaRPr>
                    </a:p>
                  </a:txBody>
                  <a:tcPr marL="9525" marR="9525" marT="9525"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60 636,12</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72 426,36</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72 426,36</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a:solidFill>
                            <a:srgbClr val="000000"/>
                          </a:solidFill>
                          <a:latin typeface="Times New Roman"/>
                        </a:rPr>
                        <a:t>100,0</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r h="285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212121"/>
                          </a:solidFill>
                          <a:effectLst/>
                          <a:latin typeface="Times New Roman" pitchFamily="18" charset="0"/>
                          <a:cs typeface="Times New Roman" pitchFamily="18" charset="0"/>
                        </a:rPr>
                        <a:t>07 07</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Молодежная политика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smtClean="0">
                          <a:solidFill>
                            <a:srgbClr val="000000"/>
                          </a:solidFill>
                          <a:latin typeface="Times New Roman"/>
                        </a:rPr>
                        <a:t>8 494,78</a:t>
                      </a:r>
                      <a:endParaRPr lang="ru-RU" sz="1400" b="0" i="0" u="none" strike="noStrike" dirty="0">
                        <a:solidFill>
                          <a:srgbClr val="000000"/>
                        </a:solidFill>
                        <a:latin typeface="Times New Roman"/>
                      </a:endParaRPr>
                    </a:p>
                  </a:txBody>
                  <a:tcPr marL="9525" marR="9525" marT="9525"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4 861,63</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5 986,23</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5 924, 60</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smtClean="0">
                          <a:solidFill>
                            <a:srgbClr val="000000"/>
                          </a:solidFill>
                          <a:latin typeface="Times New Roman"/>
                        </a:rPr>
                        <a:t>99,0</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r h="424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212121"/>
                          </a:solidFill>
                          <a:effectLst/>
                          <a:latin typeface="Times New Roman" pitchFamily="18" charset="0"/>
                          <a:cs typeface="Times New Roman" pitchFamily="18" charset="0"/>
                        </a:rPr>
                        <a:t>07 09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Другие вопросы в области образования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b="0" i="0" u="none" strike="noStrike" kern="1200" dirty="0" smtClean="0">
                        <a:solidFill>
                          <a:srgbClr val="000000"/>
                        </a:solidFill>
                        <a:latin typeface="Times New Roman"/>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kern="1200" dirty="0" smtClean="0">
                          <a:solidFill>
                            <a:srgbClr val="000000"/>
                          </a:solidFill>
                          <a:latin typeface="Times New Roman"/>
                          <a:ea typeface="+mn-ea"/>
                          <a:cs typeface="+mn-cs"/>
                        </a:rPr>
                        <a:t>10 441,94</a:t>
                      </a:r>
                    </a:p>
                    <a:p>
                      <a:pPr marL="0" marR="0" indent="0" algn="ctr" defTabSz="914400" rtl="0" eaLnBrk="1" fontAlgn="b" latinLnBrk="0" hangingPunct="1">
                        <a:lnSpc>
                          <a:spcPct val="100000"/>
                        </a:lnSpc>
                        <a:spcBef>
                          <a:spcPts val="0"/>
                        </a:spcBef>
                        <a:spcAft>
                          <a:spcPts val="0"/>
                        </a:spcAft>
                        <a:buClrTx/>
                        <a:buSzTx/>
                        <a:buFontTx/>
                        <a:buNone/>
                        <a:tabLst/>
                        <a:defRPr/>
                      </a:pPr>
                      <a:endParaRPr lang="ru-RU" sz="1400" b="0" i="0" u="none" strike="noStrike" kern="1200" dirty="0" smtClean="0">
                        <a:solidFill>
                          <a:srgbClr val="000000"/>
                        </a:solidFill>
                        <a:latin typeface="Times New Roman"/>
                        <a:ea typeface="+mn-ea"/>
                        <a:cs typeface="+mn-cs"/>
                      </a:endParaRPr>
                    </a:p>
                  </a:txBody>
                  <a:tcPr marL="9525" marR="9525" marT="9525"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kern="1200" dirty="0">
                          <a:solidFill>
                            <a:srgbClr val="000000"/>
                          </a:solidFill>
                          <a:latin typeface="Times New Roman"/>
                          <a:ea typeface="+mn-ea"/>
                          <a:cs typeface="+mn-cs"/>
                        </a:rPr>
                        <a:t>10 </a:t>
                      </a:r>
                      <a:r>
                        <a:rPr lang="ru-RU" sz="1400" b="0" i="0" u="none" strike="noStrike" kern="1200" dirty="0" smtClean="0">
                          <a:solidFill>
                            <a:srgbClr val="000000"/>
                          </a:solidFill>
                          <a:latin typeface="Times New Roman"/>
                          <a:ea typeface="+mn-ea"/>
                          <a:cs typeface="+mn-cs"/>
                        </a:rPr>
                        <a:t>635,19</a:t>
                      </a:r>
                      <a:endParaRPr lang="ru-RU" sz="1400" b="0"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11 998,87</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ctr"/>
                      <a:r>
                        <a:rPr lang="ru-RU" sz="1400" b="0" i="0" u="none" strike="noStrike" dirty="0" smtClean="0">
                          <a:solidFill>
                            <a:srgbClr val="000000"/>
                          </a:solidFill>
                          <a:latin typeface="Times New Roman"/>
                        </a:rPr>
                        <a:t>11 918,06</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c>
                  <a:txBody>
                    <a:bodyPr/>
                    <a:lstStyle/>
                    <a:p>
                      <a:pPr algn="ctr" fontAlgn="b"/>
                      <a:r>
                        <a:rPr lang="ru-RU" sz="1400" b="0" i="0" u="none" strike="noStrike" dirty="0" smtClean="0">
                          <a:solidFill>
                            <a:srgbClr val="000000"/>
                          </a:solidFill>
                          <a:latin typeface="Times New Roman"/>
                        </a:rPr>
                        <a:t>99,3</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67000"/>
                          </a:srgbClr>
                        </a:gs>
                        <a:gs pos="50000">
                          <a:srgbClr val="A6D583">
                            <a:alpha val="64000"/>
                          </a:srgbClr>
                        </a:gs>
                        <a:gs pos="100000">
                          <a:srgbClr val="C6FD9D">
                            <a:alpha val="77000"/>
                          </a:srgbClr>
                        </a:gs>
                      </a:gsLst>
                      <a:lin ang="10800000" scaled="1"/>
                    </a:gradFill>
                  </a:tcPr>
                </a:tc>
              </a:tr>
            </a:tbl>
          </a:graphicData>
        </a:graphic>
      </p:graphicFrame>
      <p:sp>
        <p:nvSpPr>
          <p:cNvPr id="35845" name="Rectangle 1"/>
          <p:cNvSpPr>
            <a:spLocks noChangeArrowheads="1"/>
          </p:cNvSpPr>
          <p:nvPr/>
        </p:nvSpPr>
        <p:spPr bwMode="auto">
          <a:xfrm>
            <a:off x="1643063" y="2170113"/>
            <a:ext cx="6097587" cy="338137"/>
          </a:xfrm>
          <a:prstGeom prst="rect">
            <a:avLst/>
          </a:prstGeom>
          <a:noFill/>
          <a:ln w="9525" algn="ctr">
            <a:noFill/>
            <a:miter lim="800000"/>
            <a:headEnd/>
            <a:tailEnd/>
          </a:ln>
        </p:spPr>
        <p:txBody>
          <a:bodyPr wrap="none" anchor="ctr">
            <a:spAutoFit/>
          </a:bodyPr>
          <a:lstStyle/>
          <a:p>
            <a:r>
              <a:rPr lang="ru-RU" sz="1600" b="1">
                <a:cs typeface="Times New Roman" pitchFamily="18" charset="0"/>
              </a:rPr>
              <a:t>Структура расходов бюджета по образованию за 2020-2022 годы</a:t>
            </a:r>
            <a:endParaRPr lang="ru-RU"/>
          </a:p>
        </p:txBody>
      </p:sp>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35849"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11" name="TextBox 10"/>
          <p:cNvSpPr txBox="1"/>
          <p:nvPr/>
        </p:nvSpPr>
        <p:spPr>
          <a:xfrm>
            <a:off x="7715250" y="2214563"/>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0" name="Скругленный прямоугольник 9"/>
          <p:cNvSpPr/>
          <p:nvPr/>
        </p:nvSpPr>
        <p:spPr>
          <a:xfrm>
            <a:off x="785786" y="214290"/>
            <a:ext cx="6858048" cy="71438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8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по разделу «Образование</a:t>
            </a: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Рисунок 6"/>
          <p:cNvPicPr>
            <a:picLocks noChangeAspect="1"/>
          </p:cNvPicPr>
          <p:nvPr/>
        </p:nvPicPr>
        <p:blipFill>
          <a:blip r:embed="rId3"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1" name="Object 12"/>
          <p:cNvGraphicFramePr>
            <a:graphicFrameLocks noGrp="1" noChangeAspect="1"/>
          </p:cNvGraphicFramePr>
          <p:nvPr/>
        </p:nvGraphicFramePr>
        <p:xfrm>
          <a:off x="336550" y="1408113"/>
          <a:ext cx="5899150" cy="527526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8199" name="Picture 50" descr="герб-прозр фон"/>
          <p:cNvPicPr>
            <a:picLocks noChangeAspect="1" noChangeArrowheads="1"/>
          </p:cNvPicPr>
          <p:nvPr/>
        </p:nvPicPr>
        <p:blipFill>
          <a:blip r:embed="rId5" cstate="print"/>
          <a:srcRect/>
          <a:stretch>
            <a:fillRect/>
          </a:stretch>
        </p:blipFill>
        <p:spPr bwMode="auto">
          <a:xfrm>
            <a:off x="8185150" y="142875"/>
            <a:ext cx="744538" cy="898525"/>
          </a:xfrm>
          <a:prstGeom prst="rect">
            <a:avLst/>
          </a:prstGeom>
          <a:noFill/>
          <a:ln w="9525">
            <a:noFill/>
            <a:miter lim="800000"/>
            <a:headEnd/>
            <a:tailEnd/>
          </a:ln>
        </p:spPr>
      </p:pic>
      <p:sp>
        <p:nvSpPr>
          <p:cNvPr id="10" name="TextBox 9"/>
          <p:cNvSpPr txBox="1"/>
          <p:nvPr/>
        </p:nvSpPr>
        <p:spPr>
          <a:xfrm>
            <a:off x="5786438" y="1428750"/>
            <a:ext cx="1120775" cy="400050"/>
          </a:xfrm>
          <a:prstGeom prst="rect">
            <a:avLst/>
          </a:prstGeom>
          <a:noFill/>
        </p:spPr>
        <p:txBody>
          <a:bodyPr wrap="none">
            <a:spAutoFit/>
          </a:bodyPr>
          <a:lstStyle/>
          <a:p>
            <a:pPr>
              <a:defRPr/>
            </a:pPr>
            <a:r>
              <a:rPr lang="ru-RU" dirty="0">
                <a:effectLst>
                  <a:outerShdw blurRad="38100" dist="38100" dir="2700000" algn="tl">
                    <a:srgbClr val="000000"/>
                  </a:outerShdw>
                </a:effectLst>
                <a:cs typeface="Times New Roman" pitchFamily="18" charset="0"/>
              </a:rPr>
              <a:t>млн.руб.</a:t>
            </a:r>
            <a:endParaRPr lang="ru-RU" dirty="0">
              <a:effectLst>
                <a:outerShdw algn="ctr" rotWithShape="0">
                  <a:schemeClr val="tx1"/>
                </a:outerShdw>
              </a:effectLst>
              <a:ea typeface="Cambria Math" pitchFamily="18" charset="0"/>
              <a:cs typeface="Times New Roman" pitchFamily="18" charset="0"/>
            </a:endParaRPr>
          </a:p>
        </p:txBody>
      </p:sp>
      <p:sp>
        <p:nvSpPr>
          <p:cNvPr id="9" name="Скругленный прямоугольник 8"/>
          <p:cNvSpPr/>
          <p:nvPr/>
        </p:nvSpPr>
        <p:spPr>
          <a:xfrm>
            <a:off x="214282" y="285728"/>
            <a:ext cx="7929618"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бюджета города на Образование в 2020-2022 годах</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
        <p:nvSpPr>
          <p:cNvPr id="12" name="Прямоугольник 5"/>
          <p:cNvSpPr>
            <a:spLocks noChangeArrowheads="1"/>
          </p:cNvSpPr>
          <p:nvPr/>
        </p:nvSpPr>
        <p:spPr bwMode="auto">
          <a:xfrm>
            <a:off x="5940152" y="2214554"/>
            <a:ext cx="2846690" cy="3754874"/>
          </a:xfrm>
          <a:prstGeom prst="rect">
            <a:avLst/>
          </a:prstGeom>
          <a:solidFill>
            <a:srgbClr val="AFCAEB">
              <a:alpha val="67000"/>
            </a:srgb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a:defRPr/>
            </a:pPr>
            <a:r>
              <a:rPr lang="ru-RU" sz="1400" dirty="0"/>
              <a:t>Расходы в 2022 году направлены на реализацию мероприятий по модернизации школьных систем образования; на организацию бесплатного горячего питания обучающихся в начальных школах; на ежемесячное денежное вознаграждение за классное руководство педагогическим работникам;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на приобретение новогодних подарков детям.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6"/>
          <p:cNvPicPr>
            <a:picLocks noChangeAspect="1"/>
          </p:cNvPicPr>
          <p:nvPr/>
        </p:nvPicPr>
        <p:blipFill>
          <a:blip r:embed="rId2" cstate="print"/>
          <a:srcRect/>
          <a:stretch>
            <a:fillRect/>
          </a:stretch>
        </p:blipFill>
        <p:spPr bwMode="auto">
          <a:xfrm>
            <a:off x="0" y="333375"/>
            <a:ext cx="9144000" cy="6858000"/>
          </a:xfrm>
          <a:prstGeom prst="rect">
            <a:avLst/>
          </a:prstGeom>
          <a:noFill/>
          <a:ln w="9525">
            <a:noFill/>
            <a:miter lim="800000"/>
            <a:headEnd/>
            <a:tailEnd/>
          </a:ln>
        </p:spPr>
      </p:pic>
      <p:sp>
        <p:nvSpPr>
          <p:cNvPr id="6" name="Скругленный прямоугольник 5"/>
          <p:cNvSpPr/>
          <p:nvPr/>
        </p:nvSpPr>
        <p:spPr>
          <a:xfrm>
            <a:off x="323528" y="548680"/>
            <a:ext cx="7929618" cy="2786082"/>
          </a:xfrm>
          <a:prstGeom prst="roundRect">
            <a:avLst/>
          </a:prstGeom>
          <a:no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0850" algn="just">
              <a:defRPr/>
            </a:pPr>
            <a:endParaRPr lang="ru-RU" sz="1600" dirty="0">
              <a:solidFill>
                <a:schemeClr val="tx1"/>
              </a:solidFill>
              <a:latin typeface="Times New Roman" pitchFamily="18" charset="0"/>
              <a:cs typeface="Times New Roman" pitchFamily="18" charset="0"/>
            </a:endParaRPr>
          </a:p>
          <a:p>
            <a:pPr algn="just">
              <a:defRPr/>
            </a:pPr>
            <a:r>
              <a:rPr lang="ru-RU" sz="1600" dirty="0">
                <a:solidFill>
                  <a:schemeClr val="tx1"/>
                </a:solidFill>
                <a:latin typeface="Times New Roman" pitchFamily="18" charset="0"/>
                <a:cs typeface="Times New Roman" pitchFamily="18" charset="0"/>
              </a:rPr>
              <a:t>Город Железноводск расположен на юге Ставропольской возвышенности, в предгорьях Большого Кавказа. Население города составляет более 50 тысяч человек. В административные границы Железноводска входят: поселок Иноземцево, микрорайон Бештау, жилые районы - Капельница и Розы Люксембург. Железноводск — самый динамично развивающийся курорт Кавминвод. В 2003 году ему присвоено звание «Лучший город России» среди малых городов. По итогам Всероссийского конкурса «Лучшая муниципальная практика» в 2020 году Железноводск занял 1 место и получил 75 млн. рублей для внедрения системы «Умный город», в 2021 году занял 4 место в номинации «Муниципальная экономическая политика и управление муниципальными финансами» и получил 20 млн. рублей.</a:t>
            </a:r>
            <a:endParaRPr lang="ru-RU" sz="1600" b="1" i="1" kern="0" dirty="0">
              <a:solidFill>
                <a:schemeClr val="tx1"/>
              </a:solidFill>
              <a:latin typeface="Times New Roman" pitchFamily="18" charset="0"/>
              <a:cs typeface="Times New Roman" pitchFamily="18" charset="0"/>
            </a:endParaRPr>
          </a:p>
          <a:p>
            <a:pPr indent="450850" algn="just">
              <a:lnSpc>
                <a:spcPts val="2880"/>
              </a:lnSpc>
              <a:defRPr/>
            </a:pPr>
            <a:endParaRPr lang="ru-RU" sz="2400" b="1" i="1" kern="0" dirty="0">
              <a:solidFill>
                <a:schemeClr val="tx1"/>
              </a:solidFill>
              <a:latin typeface="Times New Roman" pitchFamily="18" charset="0"/>
              <a:cs typeface="Times New Roman" pitchFamily="18" charset="0"/>
            </a:endParaRPr>
          </a:p>
        </p:txBody>
      </p:sp>
      <p:pic>
        <p:nvPicPr>
          <p:cNvPr id="26630" name="Picture 2" descr="Кавказские Минеральные Воды, Железноводск. Вид на Бештау от Лечебного парка. Фото: Pupsoid, http://ru.wikipedia.org"/>
          <p:cNvPicPr>
            <a:picLocks noChangeAspect="1" noChangeArrowheads="1"/>
          </p:cNvPicPr>
          <p:nvPr/>
        </p:nvPicPr>
        <p:blipFill>
          <a:blip r:embed="rId3" cstate="print"/>
          <a:srcRect/>
          <a:stretch>
            <a:fillRect/>
          </a:stretch>
        </p:blipFill>
        <p:spPr bwMode="auto">
          <a:xfrm>
            <a:off x="357188" y="4292600"/>
            <a:ext cx="4217987" cy="2136775"/>
          </a:xfrm>
          <a:prstGeom prst="rect">
            <a:avLst/>
          </a:prstGeom>
          <a:noFill/>
          <a:ln w="9525">
            <a:noFill/>
            <a:miter lim="800000"/>
            <a:headEnd/>
            <a:tailEnd/>
          </a:ln>
        </p:spPr>
      </p:pic>
      <p:sp>
        <p:nvSpPr>
          <p:cNvPr id="9" name="Скругленный прямоугольник 8"/>
          <p:cNvSpPr/>
          <p:nvPr/>
        </p:nvSpPr>
        <p:spPr>
          <a:xfrm>
            <a:off x="4714876" y="3501008"/>
            <a:ext cx="4033588" cy="3096344"/>
          </a:xfrm>
          <a:prstGeom prst="roundRect">
            <a:avLst/>
          </a:prstGeom>
          <a:no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latin typeface="Times New Roman" pitchFamily="18" charset="0"/>
                <a:cs typeface="Times New Roman" pitchFamily="18" charset="0"/>
              </a:rPr>
              <a:t>В 2022 году по итогам Всероссийского конкурса «Лучшая муниципальная практика»  Железноводск занял 4 место в номинации «Модернизация городского хозяйства посредством внедрения цифровых технологий и платформенных решений (умный город)» и получил 18  млн. рублей. Так же город получил диплом </a:t>
            </a:r>
            <a:r>
              <a:rPr lang="en-US" sz="1600" dirty="0">
                <a:solidFill>
                  <a:schemeClr val="tx1"/>
                </a:solidFill>
                <a:latin typeface="Times New Roman" pitchFamily="18" charset="0"/>
                <a:cs typeface="Times New Roman" pitchFamily="18" charset="0"/>
              </a:rPr>
              <a:t> III </a:t>
            </a:r>
            <a:r>
              <a:rPr lang="ru-RU" sz="1600" dirty="0">
                <a:solidFill>
                  <a:schemeClr val="tx1"/>
                </a:solidFill>
                <a:latin typeface="Times New Roman" pitchFamily="18" charset="0"/>
                <a:cs typeface="Times New Roman" pitchFamily="18" charset="0"/>
              </a:rPr>
              <a:t>степени Всероссийского конкурса «Лучшее муниципальное образование России в сфере управления общественными финансами».</a:t>
            </a:r>
            <a:endParaRPr lang="ru-RU" sz="1600" b="1" i="1" kern="0" dirty="0">
              <a:solidFill>
                <a:schemeClr val="tx1"/>
              </a:solidFill>
              <a:latin typeface="Times New Roman" pitchFamily="18" charset="0"/>
              <a:ea typeface="+mj-ea"/>
              <a:cs typeface="Times New Roman" pitchFamily="18" charset="0"/>
            </a:endParaRPr>
          </a:p>
        </p:txBody>
      </p:sp>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26637"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0" name="Object 3"/>
          <p:cNvGraphicFramePr>
            <a:graphicFrameLocks noGrp="1" noChangeAspect="1"/>
          </p:cNvGraphicFramePr>
          <p:nvPr/>
        </p:nvGraphicFramePr>
        <p:xfrm>
          <a:off x="265113" y="1908175"/>
          <a:ext cx="8613775"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9223"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9" name="TextBox 8"/>
          <p:cNvSpPr txBox="1"/>
          <p:nvPr/>
        </p:nvSpPr>
        <p:spPr>
          <a:xfrm>
            <a:off x="7715250" y="2214563"/>
            <a:ext cx="1169988" cy="400050"/>
          </a:xfrm>
          <a:prstGeom prst="rect">
            <a:avLst/>
          </a:prstGeom>
          <a:noFill/>
        </p:spPr>
        <p:txBody>
          <a:bodyPr wrap="none">
            <a:spAutoFit/>
          </a:bodyPr>
          <a:lstStyle/>
          <a:p>
            <a:pPr>
              <a:defRPr/>
            </a:pPr>
            <a:r>
              <a:rPr lang="ru-RU" b="1" i="1" dirty="0">
                <a:effectLst>
                  <a:outerShdw blurRad="38100" dist="38100" dir="2700000" algn="tl">
                    <a:srgbClr val="000000"/>
                  </a:outerShdw>
                </a:effectLst>
                <a:cs typeface="Times New Roman" pitchFamily="18" charset="0"/>
              </a:rPr>
              <a:t>тыс.руб</a:t>
            </a:r>
            <a:r>
              <a:rPr lang="ru-RU" b="1" dirty="0">
                <a:effectLst>
                  <a:outerShdw blurRad="38100" dist="38100" dir="2700000" algn="tl">
                    <a:srgbClr val="000000"/>
                  </a:outerShdw>
                </a:effectLst>
                <a:cs typeface="Times New Roman" pitchFamily="18" charset="0"/>
              </a:rPr>
              <a:t>.</a:t>
            </a:r>
            <a:endParaRPr lang="ru-RU" b="1" dirty="0">
              <a:effectLst>
                <a:outerShdw algn="ctr" rotWithShape="0">
                  <a:schemeClr val="tx1"/>
                </a:outerShdw>
              </a:effectLst>
              <a:ea typeface="Cambria Math" pitchFamily="18" charset="0"/>
              <a:cs typeface="Times New Roman" pitchFamily="18" charset="0"/>
            </a:endParaRPr>
          </a:p>
        </p:txBody>
      </p:sp>
      <p:sp>
        <p:nvSpPr>
          <p:cNvPr id="8" name="Скругленный прямоугольник 7"/>
          <p:cNvSpPr/>
          <p:nvPr/>
        </p:nvSpPr>
        <p:spPr>
          <a:xfrm>
            <a:off x="214282" y="357166"/>
            <a:ext cx="7929618"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i="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на Образование в расчете на 1 жителя города-курорта Железноводска Ставропольского края</a:t>
            </a:r>
            <a:endParaRPr lang="ru-RU" b="1" i="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pic>
        <p:nvPicPr>
          <p:cNvPr id="9228" name="Picture 13" descr="https://icdn.lenta.ru/images/2019/08/12/11/20190812113004911/pic_8111f4b0ab32a7472b7bfd1b828e5822.jpg"/>
          <p:cNvPicPr>
            <a:picLocks noChangeAspect="1" noChangeArrowheads="1"/>
          </p:cNvPicPr>
          <p:nvPr/>
        </p:nvPicPr>
        <p:blipFill>
          <a:blip r:embed="rId5" cstate="print"/>
          <a:srcRect/>
          <a:stretch>
            <a:fillRect/>
          </a:stretch>
        </p:blipFill>
        <p:spPr bwMode="auto">
          <a:xfrm>
            <a:off x="142875" y="4643438"/>
            <a:ext cx="3143250" cy="20716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Рисунок 10"/>
          <p:cNvPicPr>
            <a:picLocks noChangeAspect="1"/>
          </p:cNvPicPr>
          <p:nvPr/>
        </p:nvPicPr>
        <p:blipFill>
          <a:blip r:embed="rId3" cstate="print"/>
          <a:srcRect/>
          <a:stretch>
            <a:fillRect/>
          </a:stretch>
        </p:blipFill>
        <p:spPr bwMode="auto">
          <a:xfrm>
            <a:off x="20638" y="0"/>
            <a:ext cx="9144000" cy="6858000"/>
          </a:xfrm>
          <a:prstGeom prst="rect">
            <a:avLst/>
          </a:prstGeom>
          <a:noFill/>
          <a:ln w="9525">
            <a:noFill/>
            <a:miter lim="800000"/>
            <a:headEnd/>
            <a:tailEnd/>
          </a:ln>
        </p:spPr>
      </p:pic>
      <p:sp>
        <p:nvSpPr>
          <p:cNvPr id="5" name="Rectangle 2"/>
          <p:cNvSpPr>
            <a:spLocks noChangeArrowheads="1"/>
          </p:cNvSpPr>
          <p:nvPr/>
        </p:nvSpPr>
        <p:spPr bwMode="auto">
          <a:xfrm>
            <a:off x="285720" y="1785926"/>
            <a:ext cx="8643998" cy="1285884"/>
          </a:xfrm>
          <a:prstGeom prst="rect">
            <a:avLst/>
          </a:prstGeom>
          <a:noFill/>
          <a:ln w="9525">
            <a:noFill/>
            <a:miter lim="800000"/>
            <a:headEnd/>
            <a:tailEnd/>
          </a:ln>
        </p:spPr>
        <p:txBody>
          <a:bodyPr anchor="ctr"/>
          <a:lstStyle/>
          <a:p>
            <a:pPr algn="ctr">
              <a:defRPr/>
            </a:pPr>
            <a:r>
              <a:rPr lang="ru-RU" sz="1600" b="1" i="1" dirty="0">
                <a:effectLst>
                  <a:innerShdw blurRad="63500" dist="50800">
                    <a:prstClr val="black">
                      <a:alpha val="50000"/>
                    </a:prstClr>
                  </a:innerShdw>
                </a:effectLst>
              </a:rPr>
              <a:t>Объем 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a:t>
            </a:r>
            <a:endParaRPr lang="ru-RU" sz="1600" b="1" dirty="0"/>
          </a:p>
        </p:txBody>
      </p:sp>
      <p:graphicFrame>
        <p:nvGraphicFramePr>
          <p:cNvPr id="13" name="Object 12"/>
          <p:cNvGraphicFramePr>
            <a:graphicFrameLocks noGrp="1" noChangeAspect="1"/>
          </p:cNvGraphicFramePr>
          <p:nvPr/>
        </p:nvGraphicFramePr>
        <p:xfrm>
          <a:off x="407988" y="3081338"/>
          <a:ext cx="6042025" cy="3375025"/>
        </p:xfrm>
        <a:graphic>
          <a:graphicData uri="http://schemas.openxmlformats.org/drawingml/2006/chart">
            <c:chart xmlns:c="http://schemas.openxmlformats.org/drawingml/2006/chart" xmlns:r="http://schemas.openxmlformats.org/officeDocument/2006/relationships" r:id="rId4"/>
          </a:graphicData>
        </a:graphic>
      </p:graphicFrame>
      <p:sp>
        <p:nvSpPr>
          <p:cNvPr id="10245" name="Text Box 7"/>
          <p:cNvSpPr txBox="1">
            <a:spLocks noChangeArrowheads="1"/>
          </p:cNvSpPr>
          <p:nvPr/>
        </p:nvSpPr>
        <p:spPr bwMode="auto">
          <a:xfrm>
            <a:off x="5715000" y="2928938"/>
            <a:ext cx="1293813" cy="244475"/>
          </a:xfrm>
          <a:prstGeom prst="rect">
            <a:avLst/>
          </a:prstGeom>
          <a:noFill/>
          <a:ln w="9525">
            <a:noFill/>
            <a:miter lim="800000"/>
            <a:headEnd/>
            <a:tailEnd/>
          </a:ln>
        </p:spPr>
        <p:txBody>
          <a:bodyPr lIns="0" tIns="0" rIns="0" bIns="0">
            <a:spAutoFit/>
          </a:bodyPr>
          <a:lstStyle/>
          <a:p>
            <a:pPr>
              <a:spcBef>
                <a:spcPct val="50000"/>
              </a:spcBef>
            </a:pPr>
            <a:r>
              <a:rPr lang="ru-RU" sz="1600" b="1" i="1"/>
              <a:t>млн. рублей</a:t>
            </a:r>
          </a:p>
        </p:txBody>
      </p:sp>
      <p:sp>
        <p:nvSpPr>
          <p:cNvPr id="9" name="Прямоугольник 5"/>
          <p:cNvSpPr>
            <a:spLocks noChangeArrowheads="1"/>
          </p:cNvSpPr>
          <p:nvPr/>
        </p:nvSpPr>
        <p:spPr bwMode="auto">
          <a:xfrm>
            <a:off x="6786578" y="3143248"/>
            <a:ext cx="2071689" cy="3432413"/>
          </a:xfrm>
          <a:prstGeom prst="rect">
            <a:avLst/>
          </a:prstGeom>
          <a:solidFill>
            <a:srgbClr val="AFCAEB">
              <a:alpha val="68000"/>
            </a:srgb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indent="449263" algn="ctr">
              <a:defRPr/>
            </a:pPr>
            <a:r>
              <a:rPr lang="ru-RU" sz="1400" b="1" dirty="0">
                <a:solidFill>
                  <a:schemeClr val="accent4">
                    <a:lumMod val="75000"/>
                  </a:schemeClr>
                </a:solidFill>
              </a:rPr>
              <a:t>На обеспечение государственных гарантий реализации прав на получение общедоступного и бесплатного дошкольного образования в муниципальных общеобразовательных организациях, в 2022 году выделено 140,47 млн. рублей, что на 14,3% выше уровня 2021 года.</a:t>
            </a:r>
          </a:p>
        </p:txBody>
      </p:sp>
      <p:sp>
        <p:nvSpPr>
          <p:cNvPr id="10" name="Прямоугольник 5"/>
          <p:cNvSpPr>
            <a:spLocks noChangeArrowheads="1"/>
          </p:cNvSpPr>
          <p:nvPr/>
        </p:nvSpPr>
        <p:spPr bwMode="auto">
          <a:xfrm>
            <a:off x="500063" y="1119188"/>
            <a:ext cx="8215312" cy="523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indent="449263">
              <a:defRPr/>
            </a:pPr>
            <a:r>
              <a:rPr lang="ru-RU" sz="1400" b="1" dirty="0">
                <a:solidFill>
                  <a:schemeClr val="tx1"/>
                </a:solidFill>
              </a:rPr>
              <a:t>В городе-курорте Железноводске Ставропольского края действует 15 дошкольных образовательных учреждений - детских садов, в которых обучается 2 629 ребенка.</a:t>
            </a:r>
          </a:p>
        </p:txBody>
      </p:sp>
      <p:sp>
        <p:nvSpPr>
          <p:cNvPr id="12" name="Прямоугольник 11"/>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0253" name="Picture 50" descr="герб-прозр фон"/>
          <p:cNvPicPr>
            <a:picLocks noChangeAspect="1" noChangeArrowheads="1"/>
          </p:cNvPicPr>
          <p:nvPr/>
        </p:nvPicPr>
        <p:blipFill>
          <a:blip r:embed="rId5" cstate="print"/>
          <a:srcRect/>
          <a:stretch>
            <a:fillRect/>
          </a:stretch>
        </p:blipFill>
        <p:spPr bwMode="auto">
          <a:xfrm>
            <a:off x="8185150" y="142875"/>
            <a:ext cx="744538" cy="898525"/>
          </a:xfrm>
          <a:prstGeom prst="rect">
            <a:avLst/>
          </a:prstGeom>
          <a:noFill/>
          <a:ln w="9525">
            <a:noFill/>
            <a:miter lim="800000"/>
            <a:headEnd/>
            <a:tailEnd/>
          </a:ln>
        </p:spPr>
      </p:pic>
      <p:sp>
        <p:nvSpPr>
          <p:cNvPr id="11" name="Скругленный прямоугольник 10"/>
          <p:cNvSpPr/>
          <p:nvPr/>
        </p:nvSpPr>
        <p:spPr>
          <a:xfrm>
            <a:off x="214282" y="285728"/>
            <a:ext cx="7858180" cy="57150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Дошкольное образование</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6"/>
          <p:cNvPicPr>
            <a:picLocks noChangeAspect="1"/>
          </p:cNvPicPr>
          <p:nvPr/>
        </p:nvPicPr>
        <p:blipFill>
          <a:blip r:embed="rId3"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571500" y="1714500"/>
          <a:ext cx="8286750" cy="4286268"/>
        </p:xfrm>
        <a:graphic>
          <a:graphicData uri="http://schemas.openxmlformats.org/drawingml/2006/table">
            <a:tbl>
              <a:tblPr/>
              <a:tblGrid>
                <a:gridCol w="1809750"/>
                <a:gridCol w="879475"/>
                <a:gridCol w="811213"/>
                <a:gridCol w="928687"/>
                <a:gridCol w="1357313"/>
                <a:gridCol w="1274762"/>
                <a:gridCol w="1225550"/>
              </a:tblGrid>
              <a:tr h="1270009">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txBody>
                  <a:tcPr marL="68580" marR="68580" marT="0" marB="0" anchor="ctr" horzOverflow="overflow">
                    <a:lnL>
                      <a:noFill/>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Количество учреждений общего и дополнительного образования в городе-курорте Железноводске Ставропольского края</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Количество учащихся учреждений общего и дополнительного образования в городе-курорте Железноводске Ставропольского края</a:t>
                      </a:r>
                    </a:p>
                  </a:txBody>
                  <a:tcPr marL="68580" marR="68580" marT="0" marB="0" anchor="ctr" horzOverflow="overflow">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hMerge="1">
                  <a:txBody>
                    <a:bodyPr/>
                    <a:lstStyle/>
                    <a:p>
                      <a:endParaRPr lang="ru-RU"/>
                    </a:p>
                  </a:txBody>
                  <a:tcPr/>
                </a:tc>
                <a:tc hMerge="1">
                  <a:txBody>
                    <a:bodyPr/>
                    <a:lstStyle/>
                    <a:p>
                      <a:endParaRPr lang="ru-RU"/>
                    </a:p>
                  </a:txBody>
                  <a:tcPr/>
                </a:tc>
              </a:tr>
              <a:tr h="952507">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300" b="1" i="0" u="none" strike="noStrike" cap="none" normalizeH="0" baseline="0" smtClean="0">
                        <a:ln>
                          <a:noFill/>
                        </a:ln>
                        <a:solidFill>
                          <a:schemeClr val="accent4">
                            <a:lumMod val="50000"/>
                          </a:schemeClr>
                        </a:solidFill>
                        <a:effectLst/>
                        <a:latin typeface="RobotoLight"/>
                        <a:cs typeface="Times New Roman" pitchFamily="18" charset="0"/>
                      </a:endParaRPr>
                    </a:p>
                  </a:txBody>
                  <a:tcPr marL="68580" marR="68580" marT="0" marB="0" anchor="ctr"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2019/2020 учебный год</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2020/2021 учебный год</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2021/2022 учебный год</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2019/2020</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учебный год</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2020/2021</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учебный год</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2021/2022</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учебный год</a:t>
                      </a:r>
                    </a:p>
                  </a:txBody>
                  <a:tcPr marL="68580" marR="68580" marT="0" marB="0" anchor="ctr" horzOverflow="overflow">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r>
              <a:tr h="635006">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chemeClr val="accent4">
                              <a:lumMod val="50000"/>
                            </a:schemeClr>
                          </a:solidFill>
                          <a:effectLst/>
                          <a:latin typeface="Times New Roman" pitchFamily="18" charset="0"/>
                          <a:cs typeface="Times New Roman" pitchFamily="18" charset="0"/>
                        </a:rPr>
                        <a:t>Общеобразовательные школы</a:t>
                      </a:r>
                    </a:p>
                  </a:txBody>
                  <a:tcPr marL="68580" marR="68580" marT="0" marB="0" anchor="ctr"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9</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9</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5 117 чел.</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5 265 чел.</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5 385 чел.</a:t>
                      </a:r>
                    </a:p>
                  </a:txBody>
                  <a:tcPr marL="68580" marR="68580" marT="0" marB="0" anchor="ctr" horzOverflow="overflow">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r>
              <a:tr h="95250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chemeClr val="accent4">
                              <a:lumMod val="50000"/>
                            </a:schemeClr>
                          </a:solidFill>
                          <a:effectLst/>
                          <a:latin typeface="Times New Roman" pitchFamily="18" charset="0"/>
                          <a:cs typeface="Times New Roman" pitchFamily="18" charset="0"/>
                        </a:rPr>
                        <a:t>Учреждения дополнительного образования</a:t>
                      </a:r>
                    </a:p>
                  </a:txBody>
                  <a:tcPr marL="68580" marR="68580" marT="0" marB="0" anchor="ctr"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5</a:t>
                      </a:r>
                      <a:endPar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5</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2 364 чел.</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2 349 чел.</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2 479 чел.</a:t>
                      </a:r>
                    </a:p>
                  </a:txBody>
                  <a:tcPr marL="68580" marR="68580" marT="0" marB="0" anchor="ctr" horzOverflow="overflow">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r>
              <a:tr h="476239">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chemeClr val="accent4">
                              <a:lumMod val="50000"/>
                            </a:schemeClr>
                          </a:solidFill>
                          <a:effectLst/>
                          <a:latin typeface="Times New Roman" pitchFamily="18" charset="0"/>
                          <a:cs typeface="Times New Roman" pitchFamily="18" charset="0"/>
                        </a:rPr>
                        <a:t>ВСЕГО</a:t>
                      </a:r>
                    </a:p>
                  </a:txBody>
                  <a:tcPr marL="68580" marR="68580" marT="0" marB="0" anchor="ctr"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chemeClr val="accent4">
                              <a:lumMod val="50000"/>
                            </a:schemeClr>
                          </a:solidFill>
                          <a:effectLst/>
                          <a:latin typeface="Times New Roman" pitchFamily="18" charset="0"/>
                          <a:cs typeface="Times New Roman" pitchFamily="18" charset="0"/>
                        </a:rPr>
                        <a:t>14</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chemeClr val="accent4">
                              <a:lumMod val="50000"/>
                            </a:schemeClr>
                          </a:solidFill>
                          <a:effectLst/>
                          <a:latin typeface="Times New Roman" pitchFamily="18" charset="0"/>
                          <a:cs typeface="Times New Roman" pitchFamily="18" charset="0"/>
                        </a:rPr>
                        <a:t>14</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7 481 чел.</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7 481 чел.</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7 864 чел.</a:t>
                      </a:r>
                    </a:p>
                  </a:txBody>
                  <a:tcPr marL="68580" marR="68580" marT="0" marB="0" anchor="ctr" horzOverflow="overflow">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lnTlToBr>
                      <a:noFill/>
                    </a:lnTlToBr>
                    <a:lnBlToTr>
                      <a:noFill/>
                    </a:lnBlToTr>
                    <a:gradFill rotWithShape="1">
                      <a:gsLst>
                        <a:gs pos="0">
                          <a:srgbClr val="729459">
                            <a:alpha val="80000"/>
                          </a:srgbClr>
                        </a:gs>
                        <a:gs pos="50000">
                          <a:srgbClr val="A6D583">
                            <a:alpha val="66000"/>
                          </a:srgbClr>
                        </a:gs>
                        <a:gs pos="100000">
                          <a:srgbClr val="C6FD9D">
                            <a:alpha val="52000"/>
                          </a:srgbClr>
                        </a:gs>
                      </a:gsLst>
                      <a:lin ang="10800000" scaled="1"/>
                    </a:gradFill>
                  </a:tcPr>
                </a:tc>
              </a:tr>
            </a:tbl>
          </a:graphicData>
        </a:graphic>
      </p:graphicFrame>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36871"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7" name="Скругленный прямоугольник 6"/>
          <p:cNvSpPr/>
          <p:nvPr/>
        </p:nvSpPr>
        <p:spPr>
          <a:xfrm>
            <a:off x="214282" y="357166"/>
            <a:ext cx="7858180" cy="57150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Общее и дополнительное образование</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Рисунок 7"/>
          <p:cNvPicPr>
            <a:picLocks noChangeAspect="1"/>
          </p:cNvPicPr>
          <p:nvPr/>
        </p:nvPicPr>
        <p:blipFill>
          <a:blip r:embed="rId3"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3" name="Object 12"/>
          <p:cNvGraphicFramePr>
            <a:graphicFrameLocks noGrp="1" noChangeAspect="1"/>
          </p:cNvGraphicFramePr>
          <p:nvPr/>
        </p:nvGraphicFramePr>
        <p:xfrm>
          <a:off x="555625" y="2336800"/>
          <a:ext cx="5465763" cy="4089400"/>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5"/>
          <p:cNvSpPr>
            <a:spLocks noChangeArrowheads="1"/>
          </p:cNvSpPr>
          <p:nvPr/>
        </p:nvSpPr>
        <p:spPr bwMode="auto">
          <a:xfrm>
            <a:off x="6143636" y="2857496"/>
            <a:ext cx="2714644" cy="3754874"/>
          </a:xfrm>
          <a:prstGeom prst="rect">
            <a:avLst/>
          </a:prstGeom>
          <a:solidFill>
            <a:srgbClr val="AFCAEB">
              <a:alpha val="61000"/>
            </a:srgb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indent="449263" algn="ctr">
              <a:defRPr/>
            </a:pPr>
            <a:r>
              <a:rPr lang="ru-RU" sz="1400" b="1" dirty="0">
                <a:solidFill>
                  <a:schemeClr val="accent1">
                    <a:lumMod val="50000"/>
                  </a:schemeClr>
                </a:solidFill>
              </a:rPr>
              <a:t>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 2022 году выделено335,56 млн. рублей, что на 120 % выше уровня 2021</a:t>
            </a:r>
            <a:r>
              <a:rPr lang="en-US" sz="1400" b="1" dirty="0">
                <a:solidFill>
                  <a:schemeClr val="accent1">
                    <a:lumMod val="50000"/>
                  </a:schemeClr>
                </a:solidFill>
              </a:rPr>
              <a:t> </a:t>
            </a:r>
            <a:r>
              <a:rPr lang="ru-RU" sz="1400" b="1" dirty="0">
                <a:solidFill>
                  <a:schemeClr val="accent1">
                    <a:lumMod val="50000"/>
                  </a:schemeClr>
                </a:solidFill>
              </a:rPr>
              <a:t>года.</a:t>
            </a:r>
          </a:p>
        </p:txBody>
      </p:sp>
      <p:sp>
        <p:nvSpPr>
          <p:cNvPr id="9" name="Прямоугольник 8"/>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1274" name="Picture 50" descr="герб-прозр фон"/>
          <p:cNvPicPr>
            <a:picLocks noChangeAspect="1" noChangeArrowheads="1"/>
          </p:cNvPicPr>
          <p:nvPr/>
        </p:nvPicPr>
        <p:blipFill>
          <a:blip r:embed="rId5" cstate="print"/>
          <a:srcRect/>
          <a:stretch>
            <a:fillRect/>
          </a:stretch>
        </p:blipFill>
        <p:spPr bwMode="auto">
          <a:xfrm>
            <a:off x="8185150" y="142875"/>
            <a:ext cx="744538" cy="898525"/>
          </a:xfrm>
          <a:prstGeom prst="rect">
            <a:avLst/>
          </a:prstGeom>
          <a:noFill/>
          <a:ln w="9525">
            <a:noFill/>
            <a:miter lim="800000"/>
            <a:headEnd/>
            <a:tailEnd/>
          </a:ln>
        </p:spPr>
      </p:pic>
      <p:sp>
        <p:nvSpPr>
          <p:cNvPr id="10" name="TextBox 9"/>
          <p:cNvSpPr txBox="1"/>
          <p:nvPr/>
        </p:nvSpPr>
        <p:spPr>
          <a:xfrm>
            <a:off x="5286375" y="2428875"/>
            <a:ext cx="2071688" cy="400050"/>
          </a:xfrm>
          <a:prstGeom prst="rect">
            <a:avLst/>
          </a:prstGeom>
          <a:noFill/>
        </p:spPr>
        <p:txBody>
          <a:bodyPr>
            <a:spAutoFit/>
          </a:bodyPr>
          <a:lstStyle/>
          <a:p>
            <a:pPr>
              <a:defRPr/>
            </a:pPr>
            <a:r>
              <a:rPr lang="ru-RU" b="1" dirty="0">
                <a:effectLst>
                  <a:outerShdw blurRad="38100" dist="38100" dir="2700000" algn="tl">
                    <a:srgbClr val="000000"/>
                  </a:outerShdw>
                </a:effectLst>
                <a:cs typeface="Times New Roman" pitchFamily="18" charset="0"/>
              </a:rPr>
              <a:t>млн.руб.</a:t>
            </a:r>
            <a:endParaRPr lang="ru-RU" b="1" dirty="0">
              <a:effectLst>
                <a:outerShdw algn="ctr" rotWithShape="0">
                  <a:schemeClr val="tx1"/>
                </a:outerShdw>
              </a:effectLst>
              <a:ea typeface="Cambria Math" pitchFamily="18" charset="0"/>
              <a:cs typeface="Times New Roman" pitchFamily="18" charset="0"/>
            </a:endParaRPr>
          </a:p>
        </p:txBody>
      </p:sp>
      <p:sp>
        <p:nvSpPr>
          <p:cNvPr id="11" name="Скругленный прямоугольник 10"/>
          <p:cNvSpPr/>
          <p:nvPr/>
        </p:nvSpPr>
        <p:spPr>
          <a:xfrm>
            <a:off x="142844" y="214290"/>
            <a:ext cx="8001056" cy="57150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Общее и дополнительное образование</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
        <p:nvSpPr>
          <p:cNvPr id="12" name="Rectangle 2"/>
          <p:cNvSpPr>
            <a:spLocks noChangeArrowheads="1"/>
          </p:cNvSpPr>
          <p:nvPr/>
        </p:nvSpPr>
        <p:spPr bwMode="auto">
          <a:xfrm>
            <a:off x="142844" y="857232"/>
            <a:ext cx="8501154" cy="1428760"/>
          </a:xfrm>
          <a:prstGeom prst="rect">
            <a:avLst/>
          </a:prstGeom>
          <a:noFill/>
          <a:ln w="9525">
            <a:noFill/>
            <a:miter lim="800000"/>
            <a:headEnd/>
            <a:tailEnd/>
          </a:ln>
        </p:spPr>
        <p:txBody>
          <a:bodyPr anchor="ctr"/>
          <a:lstStyle/>
          <a:p>
            <a:pPr algn="ctr">
              <a:defRPr/>
            </a:pPr>
            <a:r>
              <a:rPr lang="ru-RU" sz="1500" b="1" i="1" dirty="0">
                <a:effectLst>
                  <a:innerShdw blurRad="63500" dist="50800">
                    <a:prstClr val="black">
                      <a:alpha val="50000"/>
                    </a:prstClr>
                  </a:innerShdw>
                </a:effectLst>
              </a:rPr>
              <a:t>Объем субвенции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endParaRPr lang="ru-RU" sz="15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7"/>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642938" y="2695575"/>
          <a:ext cx="7715275" cy="3073321"/>
        </p:xfrm>
        <a:graphic>
          <a:graphicData uri="http://schemas.openxmlformats.org/drawingml/2006/table">
            <a:tbl>
              <a:tblPr/>
              <a:tblGrid>
                <a:gridCol w="799610"/>
                <a:gridCol w="1860829"/>
                <a:gridCol w="1064176"/>
                <a:gridCol w="1064176"/>
                <a:gridCol w="1073044"/>
                <a:gridCol w="922287"/>
                <a:gridCol w="931153"/>
              </a:tblGrid>
              <a:tr h="4953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Раздел, подраздел</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hMerge="1">
                  <a:txBody>
                    <a:bodyPr/>
                    <a:lstStyle/>
                    <a:p>
                      <a:endParaRPr lang="ru-RU"/>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Объемы финансового обеспечения по годам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9870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212121"/>
                          </a:solidFill>
                          <a:effectLst/>
                          <a:latin typeface="Times New Roman" pitchFamily="18" charset="0"/>
                          <a:cs typeface="Times New Roman" pitchFamily="18" charset="0"/>
                        </a:rPr>
                        <a:t>код</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наименование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2020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2021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r>
              <a:tr h="37068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уточненный план</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a:r>
                        <a:rPr lang="ru-RU" sz="1400" dirty="0" smtClean="0">
                          <a:latin typeface="Times New Roman" pitchFamily="18" charset="0"/>
                          <a:cs typeface="Times New Roman" pitchFamily="18" charset="0"/>
                        </a:rPr>
                        <a:t>факт</a:t>
                      </a:r>
                      <a:endParaRPr lang="ru-RU" sz="1400" dirty="0">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a:r>
                        <a:rPr lang="ru-RU" sz="1400" dirty="0" smtClean="0"/>
                        <a:t>% </a:t>
                      </a:r>
                      <a:r>
                        <a:rPr lang="ru-RU" sz="1400" dirty="0" smtClean="0">
                          <a:latin typeface="Times New Roman" pitchFamily="18" charset="0"/>
                          <a:cs typeface="Times New Roman" pitchFamily="18" charset="0"/>
                        </a:rPr>
                        <a:t>исполнения</a:t>
                      </a:r>
                      <a:endParaRPr lang="ru-RU" sz="1400" dirty="0">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08 00</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Культура, кинематография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ctr"/>
                      <a:r>
                        <a:rPr lang="ru-RU" sz="1200" b="1" i="0" u="none" strike="noStrike" dirty="0" smtClean="0">
                          <a:solidFill>
                            <a:srgbClr val="000000"/>
                          </a:solidFill>
                          <a:latin typeface="Times New Roman"/>
                        </a:rPr>
                        <a:t>46 061,32</a:t>
                      </a:r>
                      <a:endParaRPr lang="ru-RU" sz="1200" b="1"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ctr"/>
                      <a:r>
                        <a:rPr lang="ru-RU" sz="1200" b="1" i="0" u="none" strike="noStrike" kern="1200" dirty="0" smtClean="0">
                          <a:solidFill>
                            <a:srgbClr val="000000"/>
                          </a:solidFill>
                          <a:latin typeface="Times New Roman"/>
                          <a:ea typeface="+mn-ea"/>
                          <a:cs typeface="+mn-cs"/>
                        </a:rPr>
                        <a:t>58 124,72</a:t>
                      </a:r>
                      <a:endParaRPr lang="ru-RU" sz="1200" b="1"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76 667,10</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76 603,01</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99,9%</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08 01</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Культура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b"/>
                      <a:r>
                        <a:rPr lang="ru-RU" sz="1200" b="0" i="0" u="none" strike="noStrike" dirty="0" smtClean="0">
                          <a:solidFill>
                            <a:srgbClr val="000000"/>
                          </a:solidFill>
                          <a:latin typeface="Times New Roman"/>
                        </a:rPr>
                        <a:t>40 589,71</a:t>
                      </a:r>
                      <a:endParaRPr lang="ru-RU" sz="12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b"/>
                      <a:r>
                        <a:rPr lang="ru-RU" sz="1200" b="1" i="0" u="none" strike="noStrike" kern="1200" dirty="0" smtClean="0">
                          <a:solidFill>
                            <a:srgbClr val="000000"/>
                          </a:solidFill>
                          <a:latin typeface="Times New Roman"/>
                          <a:ea typeface="+mn-ea"/>
                          <a:cs typeface="+mn-cs"/>
                        </a:rPr>
                        <a:t>51 629,82</a:t>
                      </a:r>
                      <a:endParaRPr lang="ru-RU" sz="1200" b="1"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63 214,74</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63 214,74</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100,0%</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08 04</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Другие вопросы в области культуры, кинематографии</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b"/>
                      <a:r>
                        <a:rPr lang="ru-RU" sz="1200" b="0" i="0" u="none" strike="noStrike" dirty="0" smtClean="0">
                          <a:solidFill>
                            <a:srgbClr val="000000"/>
                          </a:solidFill>
                          <a:latin typeface="Times New Roman"/>
                        </a:rPr>
                        <a:t>5 471,61</a:t>
                      </a:r>
                      <a:endParaRPr lang="ru-RU" sz="12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b"/>
                      <a:r>
                        <a:rPr lang="ru-RU" sz="1200" b="1" i="0" u="none" strike="noStrike" kern="1200" dirty="0" smtClean="0">
                          <a:solidFill>
                            <a:srgbClr val="000000"/>
                          </a:solidFill>
                          <a:latin typeface="Times New Roman"/>
                          <a:ea typeface="+mn-ea"/>
                          <a:cs typeface="+mn-cs"/>
                        </a:rPr>
                        <a:t>6 494,9</a:t>
                      </a:r>
                      <a:endParaRPr lang="ru-RU" sz="1200" b="1"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13 452,36</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13 388,27</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c>
                  <a:txBody>
                    <a:bodyPr/>
                    <a:lstStyle/>
                    <a:p>
                      <a:pPr algn="ctr" fontAlgn="t"/>
                      <a:endParaRPr lang="ru-RU" sz="1200" b="1" i="0" u="none" strike="noStrike" kern="1200" dirty="0" smtClean="0">
                        <a:solidFill>
                          <a:srgbClr val="000000"/>
                        </a:solidFill>
                        <a:latin typeface="Times New Roman"/>
                        <a:ea typeface="+mn-ea"/>
                        <a:cs typeface="+mn-cs"/>
                      </a:endParaRPr>
                    </a:p>
                    <a:p>
                      <a:pPr algn="ctr" fontAlgn="t"/>
                      <a:r>
                        <a:rPr lang="ru-RU" sz="1200" b="1" i="0" u="none" strike="noStrike" kern="1200" dirty="0" smtClean="0">
                          <a:solidFill>
                            <a:srgbClr val="000000"/>
                          </a:solidFill>
                          <a:latin typeface="Times New Roman"/>
                          <a:ea typeface="+mn-ea"/>
                          <a:cs typeface="+mn-cs"/>
                        </a:rPr>
                        <a:t>99,5%</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3000"/>
                          </a:srgbClr>
                        </a:gs>
                        <a:gs pos="50000">
                          <a:srgbClr val="A6D583">
                            <a:alpha val="71000"/>
                          </a:srgbClr>
                        </a:gs>
                        <a:gs pos="100000">
                          <a:srgbClr val="C6FD9D">
                            <a:alpha val="68000"/>
                          </a:srgbClr>
                        </a:gs>
                      </a:gsLst>
                      <a:lin ang="10800000" scaled="1"/>
                    </a:gradFill>
                  </a:tcPr>
                </a:tc>
              </a:tr>
            </a:tbl>
          </a:graphicData>
        </a:graphic>
      </p:graphicFrame>
      <p:sp>
        <p:nvSpPr>
          <p:cNvPr id="37892" name="Rectangle 1"/>
          <p:cNvSpPr>
            <a:spLocks noChangeArrowheads="1"/>
          </p:cNvSpPr>
          <p:nvPr/>
        </p:nvSpPr>
        <p:spPr bwMode="auto">
          <a:xfrm>
            <a:off x="1714500" y="2071688"/>
            <a:ext cx="5726113" cy="338137"/>
          </a:xfrm>
          <a:prstGeom prst="rect">
            <a:avLst/>
          </a:prstGeom>
          <a:noFill/>
          <a:ln w="9525" algn="ctr">
            <a:noFill/>
            <a:miter lim="800000"/>
            <a:headEnd/>
            <a:tailEnd/>
          </a:ln>
        </p:spPr>
        <p:txBody>
          <a:bodyPr wrap="none" anchor="ctr">
            <a:spAutoFit/>
          </a:bodyPr>
          <a:lstStyle/>
          <a:p>
            <a:r>
              <a:rPr lang="ru-RU" sz="1600" b="1">
                <a:cs typeface="Times New Roman" pitchFamily="18" charset="0"/>
              </a:rPr>
              <a:t>Структура расходов бюджета по культуре за 2020-2022 годы</a:t>
            </a:r>
            <a:endParaRPr lang="ru-RU"/>
          </a:p>
        </p:txBody>
      </p:sp>
      <p:sp>
        <p:nvSpPr>
          <p:cNvPr id="7" name="Прямоугольник 5"/>
          <p:cNvSpPr>
            <a:spLocks noChangeArrowheads="1"/>
          </p:cNvSpPr>
          <p:nvPr/>
        </p:nvSpPr>
        <p:spPr bwMode="auto">
          <a:xfrm>
            <a:off x="428596" y="1214422"/>
            <a:ext cx="8215370" cy="738664"/>
          </a:xfrm>
          <a:prstGeom prst="rect">
            <a:avLst/>
          </a:prstGeom>
          <a:solidFill>
            <a:srgbClr val="AFCAEB"/>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indent="449263" algn="just">
              <a:defRPr/>
            </a:pPr>
            <a:r>
              <a:rPr lang="ru-RU" sz="1400" dirty="0"/>
              <a:t>Сеть отрасли культуры и кинематографии в городе-курорте Железноводске Ставропольского края составляют 3 муниципальных учреждения, в том числе: библиотека, Пушкинская галерея, Городской Дворец культуры</a:t>
            </a:r>
            <a:r>
              <a:rPr lang="ru-RU" sz="1400" dirty="0">
                <a:solidFill>
                  <a:srgbClr val="7030A0"/>
                </a:solidFill>
              </a:rPr>
              <a:t>.</a:t>
            </a:r>
            <a:endParaRPr lang="ru-RU" sz="1400" b="1" dirty="0">
              <a:solidFill>
                <a:srgbClr val="7030A0"/>
              </a:solidFill>
            </a:endParaRPr>
          </a:p>
        </p:txBody>
      </p:sp>
      <p:sp>
        <p:nvSpPr>
          <p:cNvPr id="11" name="Прямоугольник 10"/>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37899"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12" name="TextBox 11"/>
          <p:cNvSpPr txBox="1"/>
          <p:nvPr/>
        </p:nvSpPr>
        <p:spPr>
          <a:xfrm>
            <a:off x="7429500" y="2214563"/>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3" name="Скругленный прямоугольник 12"/>
          <p:cNvSpPr/>
          <p:nvPr/>
        </p:nvSpPr>
        <p:spPr>
          <a:xfrm>
            <a:off x="214282" y="285728"/>
            <a:ext cx="7858180"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5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по разделу «Культура, кинематография»</a:t>
            </a:r>
            <a:endParaRPr lang="ru-RU" sz="25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Рисунок 6"/>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3" name="Object 12"/>
          <p:cNvGraphicFramePr>
            <a:graphicFrameLocks noGrp="1" noChangeAspect="1"/>
          </p:cNvGraphicFramePr>
          <p:nvPr/>
        </p:nvGraphicFramePr>
        <p:xfrm>
          <a:off x="519112" y="2327275"/>
          <a:ext cx="7653287" cy="4219575"/>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5"/>
          <p:cNvSpPr>
            <a:spLocks noChangeArrowheads="1"/>
          </p:cNvSpPr>
          <p:nvPr/>
        </p:nvSpPr>
        <p:spPr bwMode="auto">
          <a:xfrm>
            <a:off x="357158" y="1142984"/>
            <a:ext cx="8535322" cy="1169551"/>
          </a:xfrm>
          <a:prstGeom prst="rect">
            <a:avLst/>
          </a:prstGeom>
          <a:solidFill>
            <a:srgbClr val="AFCAEB">
              <a:alpha val="67000"/>
            </a:srgb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indent="449263" algn="just">
              <a:defRPr/>
            </a:pPr>
            <a:r>
              <a:rPr lang="ru-RU" sz="1400" b="1" dirty="0"/>
              <a:t>Изменение расходов по годам обусловлено </a:t>
            </a:r>
            <a:r>
              <a:rPr lang="ru-RU" sz="1400" b="1" dirty="0" smtClean="0"/>
              <a:t>в </a:t>
            </a:r>
            <a:r>
              <a:rPr lang="ru-RU" sz="1400" b="1" dirty="0"/>
              <a:t>2021 году выделены средства  краевого и федерального бюджета на модернизацию МБУ ДО "Детская художественная школа им. Н.С. </a:t>
            </a:r>
            <a:r>
              <a:rPr lang="ru-RU" sz="1400" b="1" dirty="0" err="1"/>
              <a:t>Качинского</a:t>
            </a:r>
            <a:r>
              <a:rPr lang="ru-RU" sz="1400" b="1" dirty="0"/>
              <a:t>",  а так же на создание виртуального концертного зала и модульных </a:t>
            </a:r>
            <a:r>
              <a:rPr lang="ru-RU" sz="1400" b="1" dirty="0" smtClean="0"/>
              <a:t>библиотек, в 2022 году выделены средства на организацию и проведение в городе-курорте Железноводске Ставропольского края событийных мероприятий. </a:t>
            </a:r>
            <a:endParaRPr lang="ru-RU" sz="1400" b="1" dirty="0"/>
          </a:p>
        </p:txBody>
      </p:sp>
      <p:sp>
        <p:nvSpPr>
          <p:cNvPr id="9" name="Прямоугольник 8"/>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2298"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11" name="TextBox 10"/>
          <p:cNvSpPr txBox="1"/>
          <p:nvPr/>
        </p:nvSpPr>
        <p:spPr>
          <a:xfrm>
            <a:off x="5857875" y="2286000"/>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0" name="Скругленный прямоугольник 9"/>
          <p:cNvSpPr/>
          <p:nvPr/>
        </p:nvSpPr>
        <p:spPr>
          <a:xfrm>
            <a:off x="214282" y="285728"/>
            <a:ext cx="7858180"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бюджета города на Культуру в 2020-2022 годах</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Рисунок 5"/>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14" name="Object 3"/>
          <p:cNvGraphicFramePr>
            <a:graphicFrameLocks noGrp="1" noChangeAspect="1"/>
          </p:cNvGraphicFramePr>
          <p:nvPr/>
        </p:nvGraphicFramePr>
        <p:xfrm>
          <a:off x="446088" y="1608138"/>
          <a:ext cx="6708775" cy="2633662"/>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3319"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9" name="TextBox 8"/>
          <p:cNvSpPr txBox="1"/>
          <p:nvPr/>
        </p:nvSpPr>
        <p:spPr>
          <a:xfrm>
            <a:off x="6929438" y="1928813"/>
            <a:ext cx="1214437" cy="400050"/>
          </a:xfrm>
          <a:prstGeom prst="rect">
            <a:avLst/>
          </a:prstGeom>
          <a:noFill/>
        </p:spPr>
        <p:txBody>
          <a:bodyPr>
            <a:spAutoFit/>
          </a:bodyPr>
          <a:lstStyle/>
          <a:p>
            <a:pPr>
              <a:defRPr/>
            </a:pPr>
            <a:r>
              <a:rPr lang="ru-RU" b="1" dirty="0">
                <a:effectLst>
                  <a:outerShdw blurRad="38100" dist="38100" dir="2700000" algn="tl">
                    <a:srgbClr val="000000"/>
                  </a:outerShdw>
                </a:effectLst>
                <a:cs typeface="Times New Roman" pitchFamily="18" charset="0"/>
              </a:rPr>
              <a:t>тыс.руб.</a:t>
            </a:r>
            <a:endParaRPr lang="ru-RU" b="1" dirty="0">
              <a:effectLst>
                <a:outerShdw algn="ctr" rotWithShape="0">
                  <a:schemeClr val="tx1"/>
                </a:outerShdw>
              </a:effectLst>
              <a:ea typeface="Cambria Math" pitchFamily="18" charset="0"/>
              <a:cs typeface="Times New Roman" pitchFamily="18" charset="0"/>
            </a:endParaRPr>
          </a:p>
        </p:txBody>
      </p:sp>
      <p:sp>
        <p:nvSpPr>
          <p:cNvPr id="8" name="Скругленный прямоугольник 7"/>
          <p:cNvSpPr/>
          <p:nvPr/>
        </p:nvSpPr>
        <p:spPr>
          <a:xfrm>
            <a:off x="214282" y="428604"/>
            <a:ext cx="7929618"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на Культуру в расчете на 1 жителя города-курорта Железноводска Ставропольского края</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
        <p:nvSpPr>
          <p:cNvPr id="13324" name="AutoShape 13" descr="Пушкинская галерея в Железноводске станет виртуальным концертным залом"/>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3325" name="AutoShape 15" descr="Пушкинская галерея в Железноводске станет виртуальным концертным залом"/>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3326" name="AutoShape 17" descr="Пушкинская галерея в Железноводске станет виртуальным концертным залом"/>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3327" name="AutoShape 19" descr="Пушкинская галерея в Железноводске станет виртуальным концертным залом"/>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pic>
        <p:nvPicPr>
          <p:cNvPr id="13328" name="Picture 21" descr="https://zheleznovodsk.sutochno.ru/doc/images/galleries/86/142969325334018800.jpg"/>
          <p:cNvPicPr>
            <a:picLocks noChangeAspect="1" noChangeArrowheads="1"/>
          </p:cNvPicPr>
          <p:nvPr/>
        </p:nvPicPr>
        <p:blipFill>
          <a:blip r:embed="rId5" cstate="print"/>
          <a:srcRect/>
          <a:stretch>
            <a:fillRect/>
          </a:stretch>
        </p:blipFill>
        <p:spPr bwMode="auto">
          <a:xfrm>
            <a:off x="5640388" y="4429125"/>
            <a:ext cx="3246437" cy="2181225"/>
          </a:xfrm>
          <a:prstGeom prst="rect">
            <a:avLst/>
          </a:prstGeom>
          <a:noFill/>
          <a:ln w="9525">
            <a:noFill/>
            <a:miter lim="800000"/>
            <a:headEnd/>
            <a:tailEnd/>
          </a:ln>
        </p:spPr>
      </p:pic>
      <p:pic>
        <p:nvPicPr>
          <p:cNvPr id="13329" name="Picture 2" descr="C:\Users\AdmAccount\Desktop\кружка 2.jpg"/>
          <p:cNvPicPr>
            <a:picLocks noChangeAspect="1" noChangeArrowheads="1"/>
          </p:cNvPicPr>
          <p:nvPr/>
        </p:nvPicPr>
        <p:blipFill>
          <a:blip r:embed="rId6" cstate="print"/>
          <a:srcRect/>
          <a:stretch>
            <a:fillRect/>
          </a:stretch>
        </p:blipFill>
        <p:spPr bwMode="auto">
          <a:xfrm>
            <a:off x="2286000" y="5643563"/>
            <a:ext cx="1000125" cy="10683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571500" y="2216150"/>
          <a:ext cx="8001026" cy="4284684"/>
        </p:xfrm>
        <a:graphic>
          <a:graphicData uri="http://schemas.openxmlformats.org/drawingml/2006/table">
            <a:tbl>
              <a:tblPr/>
              <a:tblGrid>
                <a:gridCol w="824613"/>
                <a:gridCol w="1919014"/>
                <a:gridCol w="1097451"/>
                <a:gridCol w="1097451"/>
                <a:gridCol w="990797"/>
                <a:gridCol w="1000132"/>
                <a:gridCol w="1071568"/>
              </a:tblGrid>
              <a:tr h="57858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Раздел, подраздел</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hMerge="1">
                  <a:txBody>
                    <a:bodyPr/>
                    <a:lstStyle/>
                    <a:p>
                      <a:endParaRPr lang="ru-RU"/>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Объемы финансового обеспечения по годам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301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код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Наименование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2020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2021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2022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r>
              <a:tr h="7686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уточнен-ный</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план</a:t>
                      </a: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a:r>
                        <a:rPr lang="ru-RU" sz="1400" dirty="0" smtClean="0">
                          <a:latin typeface="Times New Roman" pitchFamily="18" charset="0"/>
                          <a:cs typeface="Times New Roman" pitchFamily="18" charset="0"/>
                        </a:rPr>
                        <a:t>факт</a:t>
                      </a:r>
                      <a:endParaRPr lang="ru-RU" sz="1400" dirty="0">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a:endParaRPr lang="ru-RU" sz="1400" dirty="0" smtClean="0"/>
                    </a:p>
                    <a:p>
                      <a:pPr algn="ctr"/>
                      <a:r>
                        <a:rPr lang="ru-RU" sz="1400" dirty="0" smtClean="0"/>
                        <a:t>% </a:t>
                      </a:r>
                      <a:r>
                        <a:rPr lang="ru-RU" sz="1400" dirty="0" err="1" smtClean="0">
                          <a:latin typeface="Times New Roman" pitchFamily="18" charset="0"/>
                          <a:cs typeface="Times New Roman" pitchFamily="18" charset="0"/>
                        </a:rPr>
                        <a:t>исполне-ния</a:t>
                      </a:r>
                      <a:endParaRPr lang="ru-RU" sz="1400" dirty="0">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r>
              <a:tr h="5785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10 00</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Социальная политика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ctr"/>
                      <a:r>
                        <a:rPr lang="ru-RU" sz="1400" b="0" i="0" u="none" strike="noStrike" dirty="0" smtClean="0">
                          <a:solidFill>
                            <a:schemeClr val="tx1"/>
                          </a:solidFill>
                          <a:latin typeface="Times New Roman"/>
                        </a:rPr>
                        <a:t>461 985,27</a:t>
                      </a:r>
                      <a:endParaRPr lang="ru-RU" sz="1400" b="0" i="0" u="none" strike="noStrike" dirty="0">
                        <a:solidFill>
                          <a:schemeClr val="tx1"/>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ctr"/>
                      <a:r>
                        <a:rPr lang="ru-RU" sz="1400" b="0" i="0" u="none" strike="noStrike" dirty="0" smtClean="0">
                          <a:solidFill>
                            <a:srgbClr val="000000"/>
                          </a:solidFill>
                          <a:latin typeface="Times New Roman"/>
                        </a:rPr>
                        <a:t>494 456,17</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542 408,37</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538 512,17</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99,3</a:t>
                      </a:r>
                      <a:r>
                        <a:rPr lang="ru-RU" sz="1400" b="0" i="0" u="none" strike="noStrike" dirty="0">
                          <a:solidFill>
                            <a:srgbClr val="000000"/>
                          </a:solidFill>
                          <a:latin typeface="Times New Roman"/>
                        </a:rPr>
                        <a:t>%</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r>
              <a:tr h="5785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10 03</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Социальное обеспечение населения</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b"/>
                      <a:r>
                        <a:rPr lang="ru-RU" sz="1400" b="0" i="0" u="none" strike="noStrike" dirty="0" smtClean="0">
                          <a:solidFill>
                            <a:srgbClr val="000000"/>
                          </a:solidFill>
                          <a:latin typeface="Times New Roman"/>
                        </a:rPr>
                        <a:t>190 631,92</a:t>
                      </a:r>
                      <a:endParaRPr lang="ru-RU" sz="14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b"/>
                      <a:r>
                        <a:rPr lang="ru-RU" sz="1400" b="0" i="0" u="none" strike="noStrike" dirty="0" smtClean="0">
                          <a:solidFill>
                            <a:srgbClr val="000000"/>
                          </a:solidFill>
                          <a:latin typeface="Times New Roman"/>
                        </a:rPr>
                        <a:t>202 259,98</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199 334,99</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199 273,31</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100,0</a:t>
                      </a:r>
                      <a:r>
                        <a:rPr lang="ru-RU" sz="1400" b="0" i="0" u="none" strike="noStrike" dirty="0">
                          <a:solidFill>
                            <a:srgbClr val="000000"/>
                          </a:solidFill>
                          <a:latin typeface="Times New Roman"/>
                        </a:rPr>
                        <a:t>%</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r>
              <a:tr h="5785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10 04</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Охрана семьи и детства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b"/>
                      <a:r>
                        <a:rPr lang="ru-RU" sz="1400" b="0" i="0" u="none" strike="noStrike" dirty="0" smtClean="0">
                          <a:solidFill>
                            <a:srgbClr val="000000"/>
                          </a:solidFill>
                          <a:latin typeface="Times New Roman"/>
                        </a:rPr>
                        <a:t>253 757,12</a:t>
                      </a:r>
                      <a:endParaRPr lang="ru-RU" sz="14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b"/>
                      <a:r>
                        <a:rPr lang="ru-RU" sz="1400" b="0" i="0" u="none" strike="noStrike" dirty="0" smtClean="0">
                          <a:solidFill>
                            <a:srgbClr val="000000"/>
                          </a:solidFill>
                          <a:latin typeface="Times New Roman"/>
                        </a:rPr>
                        <a:t>274 142,53</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323 598,05</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319 764,08</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98,8</a:t>
                      </a:r>
                      <a:r>
                        <a:rPr lang="ru-RU" sz="1400" b="0" i="0" u="none" strike="noStrike" dirty="0">
                          <a:solidFill>
                            <a:srgbClr val="000000"/>
                          </a:solidFill>
                          <a:latin typeface="Times New Roman"/>
                        </a:rPr>
                        <a:t>%</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r>
              <a:tr h="768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10 06</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Другие вопросы в области социальной политики</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b"/>
                      <a:r>
                        <a:rPr lang="ru-RU" sz="1400" b="0" i="0" u="none" strike="noStrike" dirty="0" smtClean="0">
                          <a:solidFill>
                            <a:srgbClr val="000000"/>
                          </a:solidFill>
                          <a:latin typeface="Times New Roman"/>
                        </a:rPr>
                        <a:t>17 596,23</a:t>
                      </a:r>
                      <a:endParaRPr lang="ru-RU" sz="14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r" fontAlgn="b"/>
                      <a:r>
                        <a:rPr lang="ru-RU" sz="1400" b="0" i="0" u="none" strike="noStrike" dirty="0" smtClean="0">
                          <a:solidFill>
                            <a:srgbClr val="000000"/>
                          </a:solidFill>
                          <a:latin typeface="Times New Roman"/>
                        </a:rPr>
                        <a:t>18 053,66</a:t>
                      </a:r>
                      <a:endParaRPr lang="ru-RU" sz="1400" b="0" i="0" u="none" strike="noStrike" dirty="0">
                        <a:solidFill>
                          <a:srgbClr val="000000"/>
                        </a:solidFill>
                        <a:latin typeface="Times New Roman"/>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19 475,31</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19 474,77</a:t>
                      </a:r>
                      <a:endParaRPr lang="ru-RU" sz="1400" b="0" i="0" u="none" strike="noStrike" dirty="0">
                        <a:solidFill>
                          <a:srgbClr val="000000"/>
                        </a:solidFill>
                        <a:latin typeface="Times New Roman"/>
                      </a:endParaRP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c>
                  <a:txBody>
                    <a:bodyPr/>
                    <a:lstStyle/>
                    <a:p>
                      <a:pPr algn="ctr" fontAlgn="t"/>
                      <a:endParaRPr lang="ru-RU" sz="1400" b="0" i="0" u="none" strike="noStrike" dirty="0" smtClean="0">
                        <a:solidFill>
                          <a:srgbClr val="000000"/>
                        </a:solidFill>
                        <a:latin typeface="Times New Roman"/>
                      </a:endParaRPr>
                    </a:p>
                    <a:p>
                      <a:pPr algn="ctr" fontAlgn="t"/>
                      <a:r>
                        <a:rPr lang="ru-RU" sz="1400" b="0" i="0" u="none" strike="noStrike" dirty="0" smtClean="0">
                          <a:solidFill>
                            <a:srgbClr val="000000"/>
                          </a:solidFill>
                          <a:latin typeface="Times New Roman"/>
                        </a:rPr>
                        <a:t>100,0</a:t>
                      </a:r>
                      <a:r>
                        <a:rPr lang="ru-RU" sz="1400" b="0" i="0" u="none" strike="noStrike" dirty="0">
                          <a:solidFill>
                            <a:srgbClr val="000000"/>
                          </a:solidFill>
                          <a:latin typeface="Times New Roman"/>
                        </a:rPr>
                        <a:t>%</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66000"/>
                          </a:srgbClr>
                        </a:gs>
                        <a:gs pos="50000">
                          <a:srgbClr val="A6D583">
                            <a:alpha val="68000"/>
                          </a:srgbClr>
                        </a:gs>
                        <a:gs pos="100000">
                          <a:srgbClr val="C6FD9D">
                            <a:alpha val="76000"/>
                          </a:srgbClr>
                        </a:gs>
                      </a:gsLst>
                      <a:lin ang="10800000" scaled="1"/>
                    </a:gradFill>
                  </a:tcPr>
                </a:tc>
              </a:tr>
            </a:tbl>
          </a:graphicData>
        </a:graphic>
      </p:graphicFrame>
      <p:sp>
        <p:nvSpPr>
          <p:cNvPr id="38916" name="Rectangle 1"/>
          <p:cNvSpPr>
            <a:spLocks noChangeArrowheads="1"/>
          </p:cNvSpPr>
          <p:nvPr/>
        </p:nvSpPr>
        <p:spPr bwMode="auto">
          <a:xfrm>
            <a:off x="857250" y="1500188"/>
            <a:ext cx="7577138" cy="338137"/>
          </a:xfrm>
          <a:prstGeom prst="rect">
            <a:avLst/>
          </a:prstGeom>
          <a:noFill/>
          <a:ln w="9525" algn="ctr">
            <a:noFill/>
            <a:miter lim="800000"/>
            <a:headEnd/>
            <a:tailEnd/>
          </a:ln>
        </p:spPr>
        <p:txBody>
          <a:bodyPr wrap="none" anchor="ctr">
            <a:spAutoFit/>
          </a:bodyPr>
          <a:lstStyle/>
          <a:p>
            <a:r>
              <a:rPr lang="ru-RU" sz="1600" b="1">
                <a:cs typeface="Times New Roman" pitchFamily="18" charset="0"/>
              </a:rPr>
              <a:t>Структура расходов бюджета города по социальной политике за 2020-2022 годы</a:t>
            </a:r>
            <a:endParaRPr lang="ru-RU"/>
          </a:p>
        </p:txBody>
      </p:sp>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38920"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11" name="TextBox 10"/>
          <p:cNvSpPr txBox="1"/>
          <p:nvPr/>
        </p:nvSpPr>
        <p:spPr>
          <a:xfrm>
            <a:off x="7497763" y="1785938"/>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9" name="Скругленный прямоугольник 8"/>
          <p:cNvSpPr/>
          <p:nvPr/>
        </p:nvSpPr>
        <p:spPr>
          <a:xfrm>
            <a:off x="285720" y="285728"/>
            <a:ext cx="7858180"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5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по разделу «Социальная политика»</a:t>
            </a:r>
            <a:endParaRPr lang="ru-RU" sz="25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6"/>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1" name="Object 12"/>
          <p:cNvGraphicFramePr>
            <a:graphicFrameLocks noGrp="1" noChangeAspect="1"/>
          </p:cNvGraphicFramePr>
          <p:nvPr/>
        </p:nvGraphicFramePr>
        <p:xfrm>
          <a:off x="127000" y="2193925"/>
          <a:ext cx="6337300"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14343"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10" name="TextBox 9"/>
          <p:cNvSpPr txBox="1"/>
          <p:nvPr/>
        </p:nvSpPr>
        <p:spPr>
          <a:xfrm>
            <a:off x="5286375" y="2214563"/>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9" name="Скругленный прямоугольник 8"/>
          <p:cNvSpPr/>
          <p:nvPr/>
        </p:nvSpPr>
        <p:spPr>
          <a:xfrm>
            <a:off x="142844" y="214290"/>
            <a:ext cx="7929618"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бюджета города на Социальную политику в 2020-2022 годах</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
        <p:nvSpPr>
          <p:cNvPr id="12" name="Прямоугольник 5"/>
          <p:cNvSpPr>
            <a:spLocks noChangeArrowheads="1"/>
          </p:cNvSpPr>
          <p:nvPr/>
        </p:nvSpPr>
        <p:spPr bwMode="auto">
          <a:xfrm>
            <a:off x="285720" y="1142984"/>
            <a:ext cx="8429684" cy="954107"/>
          </a:xfrm>
          <a:prstGeom prst="rect">
            <a:avLst/>
          </a:prstGeom>
          <a:solidFill>
            <a:srgbClr val="AFCAEB">
              <a:alpha val="66000"/>
            </a:srgb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indent="449263" algn="just">
              <a:defRPr/>
            </a:pPr>
            <a:r>
              <a:rPr lang="ru-RU" sz="1400" b="1" dirty="0"/>
              <a:t>Увеличение расходов на социальную политику в </a:t>
            </a:r>
            <a:r>
              <a:rPr lang="ru-RU" sz="1400" b="1" dirty="0" smtClean="0"/>
              <a:t>2022 </a:t>
            </a:r>
            <a:r>
              <a:rPr lang="ru-RU" sz="1400" b="1" dirty="0"/>
              <a:t>году по сравнению с </a:t>
            </a:r>
            <a:r>
              <a:rPr lang="ru-RU" sz="1400" b="1" dirty="0" smtClean="0"/>
              <a:t>2021 </a:t>
            </a:r>
            <a:r>
              <a:rPr lang="ru-RU" sz="1400" b="1" dirty="0"/>
              <a:t>годом обусловлено увеличением краевых средств на осуществление ежемесячных выплат на детей в возрасте от трех до семи лет; на ежемесячную выплату в связи с рождением (усыновлением) первого ребенка; </a:t>
            </a:r>
          </a:p>
        </p:txBody>
      </p:sp>
      <p:sp>
        <p:nvSpPr>
          <p:cNvPr id="13" name="Прямоугольник 5"/>
          <p:cNvSpPr>
            <a:spLocks noChangeArrowheads="1"/>
          </p:cNvSpPr>
          <p:nvPr/>
        </p:nvSpPr>
        <p:spPr bwMode="auto">
          <a:xfrm>
            <a:off x="6215074" y="2571744"/>
            <a:ext cx="2571768" cy="3970318"/>
          </a:xfrm>
          <a:prstGeom prst="rect">
            <a:avLst/>
          </a:prstGeom>
          <a:solidFill>
            <a:srgbClr val="AFCAEB">
              <a:alpha val="66000"/>
            </a:srgbClr>
          </a:soli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spAutoFit/>
          </a:bodyPr>
          <a:lstStyle/>
          <a:p>
            <a:pPr algn="just">
              <a:defRPr/>
            </a:pPr>
            <a:r>
              <a:rPr lang="ru-RU" sz="1400" b="1" dirty="0"/>
              <a:t>на предоставление молодым семьям социальных выплат на приобретение (строительство) жилья, нуждающимся в улучшении жилищных условий, имеющим одного или двух детей; а также трех и более детей; на выплату ежемесячной денежной компенсации на каждого ребенка в возрасте до 18 лет многодетным семьям; на ежемесячную денежную выплату, назначаемую в случае рождения третьего ребенка; на выплату пособия на ребенка.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Рисунок 5"/>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10" name="Object 3"/>
          <p:cNvGraphicFramePr>
            <a:graphicFrameLocks noGrp="1" noChangeAspect="1"/>
          </p:cNvGraphicFramePr>
          <p:nvPr/>
        </p:nvGraphicFramePr>
        <p:xfrm>
          <a:off x="446088" y="1946275"/>
          <a:ext cx="5659437" cy="2698750"/>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15367"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9" name="TextBox 8"/>
          <p:cNvSpPr txBox="1"/>
          <p:nvPr/>
        </p:nvSpPr>
        <p:spPr>
          <a:xfrm>
            <a:off x="6858000" y="1857375"/>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8" name="Скругленный прямоугольник 7"/>
          <p:cNvSpPr/>
          <p:nvPr/>
        </p:nvSpPr>
        <p:spPr>
          <a:xfrm>
            <a:off x="214282" y="357166"/>
            <a:ext cx="7858180"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на Социальную политику на 1 жителя города-курорта Железноводска Ставропольского края</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pic>
        <p:nvPicPr>
          <p:cNvPr id="15372" name="Picture 13" descr="http://www.mintrud.gov.by/system/extensions/spaw/uploads/images/kart1.jpg"/>
          <p:cNvPicPr>
            <a:picLocks noChangeAspect="1" noChangeArrowheads="1"/>
          </p:cNvPicPr>
          <p:nvPr/>
        </p:nvPicPr>
        <p:blipFill>
          <a:blip r:embed="rId5" cstate="print"/>
          <a:srcRect/>
          <a:stretch>
            <a:fillRect/>
          </a:stretch>
        </p:blipFill>
        <p:spPr bwMode="auto">
          <a:xfrm>
            <a:off x="5357813" y="4357688"/>
            <a:ext cx="3514725" cy="2309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20"/>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6" name="AutoShape 2"/>
          <p:cNvSpPr>
            <a:spLocks noChangeArrowheads="1"/>
          </p:cNvSpPr>
          <p:nvPr/>
        </p:nvSpPr>
        <p:spPr bwMode="auto">
          <a:xfrm>
            <a:off x="1214414" y="142852"/>
            <a:ext cx="6643734" cy="647700"/>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eaLnBrk="1" hangingPunct="1">
              <a:defRPr/>
            </a:pPr>
            <a:endParaRPr lang="ru-RU"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Скругленный прямоугольник 9"/>
          <p:cNvSpPr/>
          <p:nvPr/>
        </p:nvSpPr>
        <p:spPr>
          <a:xfrm>
            <a:off x="5786438" y="4500563"/>
            <a:ext cx="3000375" cy="92868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a:tabLst>
                <a:tab pos="6719888" algn="l"/>
                <a:tab pos="6908800" algn="l"/>
              </a:tabLst>
              <a:defRPr/>
            </a:pPr>
            <a:r>
              <a:rPr lang="ru-RU" sz="1600" b="1" u="sng" dirty="0">
                <a:solidFill>
                  <a:schemeClr val="tx1"/>
                </a:solidFill>
              </a:rPr>
              <a:t>Дефицит бюджета </a:t>
            </a:r>
            <a:r>
              <a:rPr lang="ru-RU" sz="1600" b="1" dirty="0">
                <a:solidFill>
                  <a:schemeClr val="tx1"/>
                </a:solidFill>
              </a:rPr>
              <a:t>– превышение расходов бюджета над его доходами</a:t>
            </a:r>
            <a:endParaRPr lang="ru-RU" sz="1600"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5786438" y="5572125"/>
            <a:ext cx="3000375" cy="9286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a:tabLst>
                <a:tab pos="6719888" algn="l"/>
                <a:tab pos="6908800" algn="l"/>
              </a:tabLst>
              <a:defRPr/>
            </a:pPr>
            <a:r>
              <a:rPr lang="ru-RU" sz="1600" b="1" u="sng" dirty="0">
                <a:solidFill>
                  <a:schemeClr val="tx1"/>
                </a:solidFill>
              </a:rPr>
              <a:t>Профицит бюджета</a:t>
            </a:r>
            <a:r>
              <a:rPr lang="ru-RU" sz="1600" b="1" dirty="0">
                <a:solidFill>
                  <a:schemeClr val="tx1"/>
                </a:solidFill>
              </a:rPr>
              <a:t> – превышение доходов бюджета над его расходами</a:t>
            </a:r>
            <a:endParaRPr lang="ru-RU" sz="1600" dirty="0">
              <a:solidFill>
                <a:schemeClr val="tx1"/>
              </a:solidFill>
              <a:latin typeface="Times New Roman" pitchFamily="18" charset="0"/>
              <a:cs typeface="Times New Roman" pitchFamily="18" charset="0"/>
            </a:endParaRPr>
          </a:p>
        </p:txBody>
      </p:sp>
      <p:sp>
        <p:nvSpPr>
          <p:cNvPr id="27656" name="Прямоугольник 27"/>
          <p:cNvSpPr>
            <a:spLocks noChangeArrowheads="1"/>
          </p:cNvSpPr>
          <p:nvPr/>
        </p:nvSpPr>
        <p:spPr bwMode="auto">
          <a:xfrm>
            <a:off x="5000625" y="4786313"/>
            <a:ext cx="714375" cy="1200150"/>
          </a:xfrm>
          <a:prstGeom prst="rect">
            <a:avLst/>
          </a:prstGeom>
          <a:noFill/>
          <a:ln w="9525">
            <a:noFill/>
            <a:miter lim="800000"/>
            <a:headEnd/>
            <a:tailEnd/>
          </a:ln>
        </p:spPr>
        <p:txBody>
          <a:bodyPr>
            <a:spAutoFit/>
          </a:bodyPr>
          <a:lstStyle/>
          <a:p>
            <a:pPr marL="87313" lvl="1">
              <a:tabLst>
                <a:tab pos="6719888" algn="l"/>
                <a:tab pos="6908800" algn="l"/>
              </a:tabLst>
            </a:pPr>
            <a:r>
              <a:rPr lang="ru-RU" sz="7200" b="1">
                <a:cs typeface="Times New Roman" pitchFamily="18" charset="0"/>
              </a:rPr>
              <a:t>=</a:t>
            </a:r>
          </a:p>
        </p:txBody>
      </p:sp>
      <p:sp>
        <p:nvSpPr>
          <p:cNvPr id="27657" name="Прямоугольник 29"/>
          <p:cNvSpPr>
            <a:spLocks noChangeArrowheads="1"/>
          </p:cNvSpPr>
          <p:nvPr/>
        </p:nvSpPr>
        <p:spPr bwMode="auto">
          <a:xfrm>
            <a:off x="2286000" y="4643438"/>
            <a:ext cx="714375" cy="1323975"/>
          </a:xfrm>
          <a:prstGeom prst="rect">
            <a:avLst/>
          </a:prstGeom>
          <a:noFill/>
          <a:ln w="9525">
            <a:noFill/>
            <a:miter lim="800000"/>
            <a:headEnd/>
            <a:tailEnd/>
          </a:ln>
        </p:spPr>
        <p:txBody>
          <a:bodyPr>
            <a:spAutoFit/>
          </a:bodyPr>
          <a:lstStyle/>
          <a:p>
            <a:pPr marL="87313" lvl="1">
              <a:tabLst>
                <a:tab pos="6719888" algn="l"/>
                <a:tab pos="6908800" algn="l"/>
              </a:tabLst>
            </a:pPr>
            <a:r>
              <a:rPr lang="ru-RU" sz="8000" b="1">
                <a:cs typeface="Times New Roman" pitchFamily="18" charset="0"/>
              </a:rPr>
              <a:t>-</a:t>
            </a:r>
          </a:p>
        </p:txBody>
      </p:sp>
      <p:sp>
        <p:nvSpPr>
          <p:cNvPr id="15" name="Скругленный прямоугольник 14"/>
          <p:cNvSpPr/>
          <p:nvPr/>
        </p:nvSpPr>
        <p:spPr>
          <a:xfrm>
            <a:off x="2143125" y="4071938"/>
            <a:ext cx="4929188" cy="390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algn="ctr">
              <a:tabLst>
                <a:tab pos="6719888" algn="l"/>
                <a:tab pos="6908800" algn="l"/>
              </a:tabLst>
              <a:defRPr/>
            </a:pPr>
            <a:r>
              <a:rPr lang="ru-RU" sz="1800" b="1" dirty="0">
                <a:solidFill>
                  <a:schemeClr val="tx1"/>
                </a:solidFill>
                <a:latin typeface="Times New Roman" pitchFamily="18" charset="0"/>
                <a:cs typeface="Times New Roman" pitchFamily="18" charset="0"/>
              </a:rPr>
              <a:t>Результат исполнения бюджета</a:t>
            </a:r>
            <a:endParaRPr lang="ru-RU" sz="1800"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a:xfrm>
            <a:off x="1285852" y="214290"/>
            <a:ext cx="6500858" cy="50009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b="1" dirty="0">
                <a:ln w="18415" cmpd="sng">
                  <a:solidFill>
                    <a:srgbClr val="FFFFFF"/>
                  </a:solidFill>
                  <a:prstDash val="solid"/>
                </a:ln>
                <a:solidFill>
                  <a:srgbClr val="FFFFFF"/>
                </a:solidFill>
                <a:effectLst>
                  <a:outerShdw blurRad="63500" dir="3600000" algn="tl" rotWithShape="0">
                    <a:srgbClr val="000000">
                      <a:alpha val="70000"/>
                    </a:srgbClr>
                  </a:outerShdw>
                </a:effectLst>
              </a:rPr>
              <a:t>Основные понятия</a:t>
            </a:r>
          </a:p>
        </p:txBody>
      </p:sp>
      <p:sp>
        <p:nvSpPr>
          <p:cNvPr id="23" name="Прямоугольник 22"/>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27663" name="Picture 4" descr="C:\Users\ZhSuNA\Documents\Публичные\9ccf22e058cdba87b35dd01d34559fab.png"/>
          <p:cNvPicPr>
            <a:picLocks noChangeAspect="1" noChangeArrowheads="1"/>
          </p:cNvPicPr>
          <p:nvPr/>
        </p:nvPicPr>
        <p:blipFill>
          <a:blip r:embed="rId3" cstate="print"/>
          <a:srcRect/>
          <a:stretch>
            <a:fillRect/>
          </a:stretch>
        </p:blipFill>
        <p:spPr bwMode="auto">
          <a:xfrm>
            <a:off x="1000125" y="857250"/>
            <a:ext cx="7000875" cy="3535363"/>
          </a:xfrm>
          <a:prstGeom prst="rect">
            <a:avLst/>
          </a:prstGeom>
          <a:noFill/>
          <a:ln w="9525">
            <a:noFill/>
            <a:miter lim="800000"/>
            <a:headEnd/>
            <a:tailEnd/>
          </a:ln>
        </p:spPr>
      </p:pic>
      <p:pic>
        <p:nvPicPr>
          <p:cNvPr id="27664"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7" name="Скругленный прямоугольник 6"/>
          <p:cNvSpPr/>
          <p:nvPr/>
        </p:nvSpPr>
        <p:spPr>
          <a:xfrm>
            <a:off x="428625" y="857250"/>
            <a:ext cx="7572375" cy="533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a:tabLst>
                <a:tab pos="6719888" algn="l"/>
                <a:tab pos="6908800" algn="l"/>
              </a:tabLst>
              <a:defRPr/>
            </a:pPr>
            <a:r>
              <a:rPr lang="ru-RU" sz="1400" b="1" u="sng" dirty="0">
                <a:solidFill>
                  <a:schemeClr val="tx1"/>
                </a:solidFill>
                <a:latin typeface="Times New Roman" pitchFamily="18" charset="0"/>
                <a:cs typeface="Times New Roman" pitchFamily="18" charset="0"/>
              </a:rPr>
              <a:t>Бюджет</a:t>
            </a:r>
            <a:r>
              <a:rPr lang="ru-RU" sz="1400" b="1" dirty="0">
                <a:solidFill>
                  <a:schemeClr val="tx1"/>
                </a:solidFill>
                <a:latin typeface="Times New Roman" pitchFamily="18" charset="0"/>
                <a:cs typeface="Times New Roman"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400"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357188" y="4643438"/>
            <a:ext cx="2000250" cy="1643062"/>
          </a:xfrm>
          <a:prstGeom prst="roundRect">
            <a:avLst/>
          </a:prstGeom>
          <a:solidFill>
            <a:srgbClr val="B2FC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a:tabLst>
                <a:tab pos="6719888" algn="l"/>
                <a:tab pos="6908800" algn="l"/>
              </a:tabLst>
              <a:defRPr/>
            </a:pPr>
            <a:r>
              <a:rPr lang="ru-RU" sz="1600" b="1" u="sng" dirty="0">
                <a:solidFill>
                  <a:schemeClr val="tx1"/>
                </a:solidFill>
                <a:latin typeface="Times New Roman" pitchFamily="18" charset="0"/>
                <a:cs typeface="Times New Roman" pitchFamily="18" charset="0"/>
              </a:rPr>
              <a:t>Доходы бюджета</a:t>
            </a:r>
            <a:r>
              <a:rPr lang="ru-RU" sz="1600" b="1" dirty="0">
                <a:solidFill>
                  <a:schemeClr val="tx1"/>
                </a:solidFill>
                <a:latin typeface="Times New Roman" pitchFamily="18" charset="0"/>
                <a:cs typeface="Times New Roman" pitchFamily="18" charset="0"/>
              </a:rPr>
              <a:t>  поступающие в бюджет денежные средства</a:t>
            </a:r>
            <a:endParaRPr lang="ru-RU" sz="1600" dirty="0">
              <a:solidFill>
                <a:schemeClr val="tx1"/>
              </a:solidFill>
              <a:latin typeface="Times New Roman" pitchFamily="18" charset="0"/>
              <a:cs typeface="Times New Roman" pitchFamily="18" charset="0"/>
            </a:endParaRPr>
          </a:p>
        </p:txBody>
      </p:sp>
      <p:sp>
        <p:nvSpPr>
          <p:cNvPr id="17" name="Скругленный прямоугольник 16"/>
          <p:cNvSpPr/>
          <p:nvPr/>
        </p:nvSpPr>
        <p:spPr>
          <a:xfrm>
            <a:off x="3000375" y="4714875"/>
            <a:ext cx="2071688" cy="15716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a:tabLst>
                <a:tab pos="6719888" algn="l"/>
                <a:tab pos="6908800" algn="l"/>
              </a:tabLst>
              <a:defRPr/>
            </a:pPr>
            <a:r>
              <a:rPr lang="ru-RU" sz="1600" b="1" u="sng" dirty="0">
                <a:solidFill>
                  <a:schemeClr val="tx1"/>
                </a:solidFill>
                <a:latin typeface="Times New Roman" pitchFamily="18" charset="0"/>
                <a:cs typeface="Times New Roman" pitchFamily="18" charset="0"/>
              </a:rPr>
              <a:t>Расходы бюджета</a:t>
            </a:r>
            <a:r>
              <a:rPr lang="ru-RU" sz="1600" b="1" dirty="0">
                <a:solidFill>
                  <a:schemeClr val="tx1"/>
                </a:solidFill>
                <a:latin typeface="Times New Roman" pitchFamily="18" charset="0"/>
                <a:cs typeface="Times New Roman" pitchFamily="18" charset="0"/>
              </a:rPr>
              <a:t>  выплачиваемые из бюджета денежные средства</a:t>
            </a:r>
            <a:endParaRPr lang="ru-RU"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428625" y="3143250"/>
          <a:ext cx="8358216" cy="3286146"/>
        </p:xfrm>
        <a:graphic>
          <a:graphicData uri="http://schemas.openxmlformats.org/drawingml/2006/table">
            <a:tbl>
              <a:tblPr/>
              <a:tblGrid>
                <a:gridCol w="4989979"/>
                <a:gridCol w="1871243"/>
                <a:gridCol w="1496994"/>
              </a:tblGrid>
              <a:tr h="1093282">
                <a:tc row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 год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c hMerge="1">
                  <a:txBody>
                    <a:bodyPr/>
                    <a:lstStyle/>
                    <a:p>
                      <a:endParaRPr lang="ru-RU"/>
                    </a:p>
                  </a:txBody>
                  <a:tcPr/>
                </a:tc>
              </a:tr>
              <a:tr h="1030205">
                <a:tc vMerge="1">
                  <a:txBody>
                    <a:bodyPr/>
                    <a:lstStyle/>
                    <a:p>
                      <a:endParaRPr lang="ru-RU"/>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Кол-во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получателей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размер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выплат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Объем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расходов тыс.руб.</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r>
              <a:tr h="1162659">
                <a:tc>
                  <a:txBody>
                    <a:bodyPr/>
                    <a:lstStyle/>
                    <a:p>
                      <a:pPr marL="0" marR="0" lvl="0" indent="449263" algn="just" defTabSz="914400" rtl="0" eaLnBrk="1" fontAlgn="base" latinLnBrk="0" hangingPunct="1">
                        <a:lnSpc>
                          <a:spcPts val="12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Ежемесячная доплата к пенсии гражданам, ставшим инвалидами при исполнении служебных обязанностей в районах боевых действий;</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c>
                  <a:txBody>
                    <a:bodyPr/>
                    <a:lstStyle/>
                    <a:p>
                      <a:pPr algn="ctr">
                        <a:spcAft>
                          <a:spcPts val="0"/>
                        </a:spcAft>
                      </a:pPr>
                      <a:r>
                        <a:rPr lang="ru-RU" sz="1400" dirty="0">
                          <a:solidFill>
                            <a:schemeClr val="tx1"/>
                          </a:solidFill>
                          <a:latin typeface="Times New Roman"/>
                          <a:ea typeface="Times New Roman"/>
                          <a:cs typeface="Times New Roman"/>
                        </a:rPr>
                        <a:t>1 </a:t>
                      </a:r>
                      <a:r>
                        <a:rPr lang="ru-RU" sz="1400" dirty="0" smtClean="0">
                          <a:solidFill>
                            <a:schemeClr val="tx1"/>
                          </a:solidFill>
                          <a:latin typeface="Times New Roman"/>
                          <a:ea typeface="Times New Roman"/>
                          <a:cs typeface="Times New Roman"/>
                        </a:rPr>
                        <a:t>человек</a:t>
                      </a:r>
                      <a:endParaRPr lang="ru-RU" sz="1400" dirty="0">
                        <a:solidFill>
                          <a:schemeClr val="tx1"/>
                        </a:solidFill>
                        <a:latin typeface="Times New Roman"/>
                        <a:ea typeface="Times New Roman"/>
                        <a:cs typeface="Times New Roman"/>
                      </a:endParaRPr>
                    </a:p>
                    <a:p>
                      <a:pPr algn="ctr">
                        <a:spcAft>
                          <a:spcPts val="0"/>
                        </a:spcAft>
                      </a:pPr>
                      <a:r>
                        <a:rPr lang="ru-RU" sz="1400" dirty="0" smtClean="0">
                          <a:solidFill>
                            <a:schemeClr val="tx1"/>
                          </a:solidFill>
                          <a:latin typeface="Times New Roman"/>
                          <a:ea typeface="Times New Roman"/>
                          <a:cs typeface="Times New Roman"/>
                        </a:rPr>
                        <a:t>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926,16 </a:t>
                      </a:r>
                      <a:r>
                        <a:rPr lang="ru-RU" sz="1400" dirty="0">
                          <a:solidFill>
                            <a:schemeClr val="tx1"/>
                          </a:solidFill>
                          <a:latin typeface="Times New Roman"/>
                          <a:ea typeface="Times New Roman"/>
                          <a:cs typeface="Times New Roman"/>
                        </a:rPr>
                        <a:t>руб.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11,19 </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2769A">
                            <a:alpha val="74000"/>
                          </a:srgbClr>
                        </a:gs>
                        <a:gs pos="50000">
                          <a:srgbClr val="79ABDD">
                            <a:alpha val="70000"/>
                          </a:srgbClr>
                        </a:gs>
                        <a:gs pos="100000">
                          <a:srgbClr val="91CCFF">
                            <a:alpha val="75000"/>
                          </a:srgbClr>
                        </a:gs>
                      </a:gsLst>
                      <a:lin ang="10800000" scaled="1"/>
                    </a:gradFill>
                  </a:tcPr>
                </a:tc>
              </a:tr>
            </a:tbl>
          </a:graphicData>
        </a:graphic>
      </p:graphicFrame>
      <p:sp>
        <p:nvSpPr>
          <p:cNvPr id="11" name="Rectangle 2"/>
          <p:cNvSpPr>
            <a:spLocks noChangeArrowheads="1"/>
          </p:cNvSpPr>
          <p:nvPr/>
        </p:nvSpPr>
        <p:spPr bwMode="auto">
          <a:xfrm>
            <a:off x="428625" y="1928813"/>
            <a:ext cx="8429625" cy="114299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600" b="1" dirty="0">
                <a:solidFill>
                  <a:schemeClr val="tx1"/>
                </a:solidFill>
              </a:rPr>
              <a:t>Поддержка инвалидов</a:t>
            </a:r>
          </a:p>
          <a:p>
            <a:pPr indent="444500">
              <a:defRPr/>
            </a:pPr>
            <a:r>
              <a:rPr lang="ru-RU" sz="1600" b="1" dirty="0">
                <a:solidFill>
                  <a:schemeClr val="tx1"/>
                </a:solidFill>
              </a:rPr>
              <a:t>На предоставление мер социальной поддержки, социальное обеспечение инвалидов за 2022 год</a:t>
            </a:r>
          </a:p>
        </p:txBody>
      </p:sp>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39946"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8" name="Скругленный прямоугольник 7"/>
          <p:cNvSpPr/>
          <p:nvPr/>
        </p:nvSpPr>
        <p:spPr>
          <a:xfrm>
            <a:off x="428596" y="357166"/>
            <a:ext cx="7500990"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Сведения о расходах с учетом интересов целевых групп в социально-культурной сфере города-курорта Железноводска Ставропольского края</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4"/>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40963" name="Rectangle 2"/>
          <p:cNvSpPr>
            <a:spLocks noChangeArrowheads="1"/>
          </p:cNvSpPr>
          <p:nvPr/>
        </p:nvSpPr>
        <p:spPr bwMode="auto">
          <a:xfrm>
            <a:off x="357188" y="928688"/>
            <a:ext cx="7858125" cy="714375"/>
          </a:xfrm>
          <a:prstGeom prst="rect">
            <a:avLst/>
          </a:prstGeom>
          <a:noFill/>
          <a:ln w="9525">
            <a:noFill/>
            <a:miter lim="800000"/>
            <a:headEnd/>
            <a:tailEnd/>
          </a:ln>
        </p:spPr>
        <p:txBody>
          <a:bodyPr anchor="ctr"/>
          <a:lstStyle/>
          <a:p>
            <a:pPr indent="449263" algn="just"/>
            <a:r>
              <a:rPr lang="ru-RU" sz="1600"/>
              <a:t>На предоставление мер социальной поддержки, социальное обеспечение отдельных категорий граждан (</a:t>
            </a:r>
            <a:r>
              <a:rPr lang="ru-RU" sz="1600" b="1"/>
              <a:t>ветеранов, пенсионеров и других категорий населения</a:t>
            </a:r>
            <a:r>
              <a:rPr lang="ru-RU" sz="1600"/>
              <a:t>) за 2022 год</a:t>
            </a:r>
            <a:endParaRPr lang="ru-RU" sz="1400"/>
          </a:p>
        </p:txBody>
      </p:sp>
      <p:graphicFrame>
        <p:nvGraphicFramePr>
          <p:cNvPr id="9" name="Таблица 8"/>
          <p:cNvGraphicFramePr>
            <a:graphicFrameLocks noGrp="1"/>
          </p:cNvGraphicFramePr>
          <p:nvPr/>
        </p:nvGraphicFramePr>
        <p:xfrm>
          <a:off x="285720" y="1714489"/>
          <a:ext cx="8429625" cy="5076301"/>
        </p:xfrm>
        <a:graphic>
          <a:graphicData uri="http://schemas.openxmlformats.org/drawingml/2006/table">
            <a:tbl>
              <a:tblPr/>
              <a:tblGrid>
                <a:gridCol w="4200525"/>
                <a:gridCol w="2643188"/>
                <a:gridCol w="1585912"/>
              </a:tblGrid>
              <a:tr h="20696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hMerge="1">
                  <a:txBody>
                    <a:bodyPr/>
                    <a:lstStyle/>
                    <a:p>
                      <a:endParaRPr lang="ru-RU"/>
                    </a:p>
                  </a:txBody>
                  <a:tcPr/>
                </a:tc>
              </a:tr>
              <a:tr h="827876">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Кол-во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получателей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Размер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выплат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Объем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расходов</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тыс.руб.</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r h="34082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Ежемесячная денежная выплата</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r h="103484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ветеранам труда и труженикам тыла;</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2670 </a:t>
                      </a:r>
                      <a:r>
                        <a:rPr lang="ru-RU" sz="1400" dirty="0">
                          <a:solidFill>
                            <a:schemeClr val="tx1"/>
                          </a:solidFill>
                          <a:latin typeface="Times New Roman"/>
                          <a:ea typeface="Times New Roman"/>
                          <a:cs typeface="Times New Roman"/>
                        </a:rPr>
                        <a:t>человек</a:t>
                      </a:r>
                    </a:p>
                    <a:p>
                      <a:pPr algn="ctr">
                        <a:spcAft>
                          <a:spcPts val="0"/>
                        </a:spcAft>
                      </a:pPr>
                      <a:r>
                        <a:rPr lang="ru-RU" sz="1400" dirty="0" smtClean="0">
                          <a:solidFill>
                            <a:schemeClr val="tx1"/>
                          </a:solidFill>
                          <a:latin typeface="Times New Roman"/>
                          <a:ea typeface="Times New Roman"/>
                          <a:cs typeface="Times New Roman"/>
                        </a:rPr>
                        <a:t>на 1 чел.</a:t>
                      </a:r>
                    </a:p>
                    <a:p>
                      <a:pPr algn="ctr">
                        <a:spcAft>
                          <a:spcPts val="0"/>
                        </a:spcAft>
                      </a:pPr>
                      <a:r>
                        <a:rPr lang="ru-RU" sz="1400" dirty="0" smtClean="0">
                          <a:solidFill>
                            <a:schemeClr val="tx1"/>
                          </a:solidFill>
                          <a:latin typeface="Times New Roman"/>
                          <a:ea typeface="Times New Roman"/>
                          <a:cs typeface="Times New Roman"/>
                        </a:rPr>
                        <a:t> 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 </a:t>
                      </a:r>
                    </a:p>
                    <a:p>
                      <a:pPr algn="ctr">
                        <a:spcAft>
                          <a:spcPts val="0"/>
                        </a:spcAft>
                      </a:pPr>
                      <a:r>
                        <a:rPr lang="ru-RU" sz="1400" dirty="0" smtClean="0">
                          <a:solidFill>
                            <a:schemeClr val="tx1"/>
                          </a:solidFill>
                          <a:latin typeface="Times New Roman"/>
                          <a:ea typeface="Times New Roman"/>
                          <a:cs typeface="Times New Roman"/>
                        </a:rPr>
                        <a:t>ветеран труда - 1 789,28 </a:t>
                      </a:r>
                      <a:r>
                        <a:rPr lang="ru-RU" sz="1400" dirty="0">
                          <a:solidFill>
                            <a:schemeClr val="tx1"/>
                          </a:solidFill>
                          <a:latin typeface="Times New Roman"/>
                          <a:ea typeface="Times New Roman"/>
                          <a:cs typeface="Times New Roman"/>
                        </a:rPr>
                        <a:t>руб</a:t>
                      </a:r>
                      <a:r>
                        <a:rPr lang="ru-RU" sz="1400" dirty="0" smtClean="0">
                          <a:solidFill>
                            <a:schemeClr val="tx1"/>
                          </a:solidFill>
                          <a:latin typeface="Times New Roman"/>
                          <a:ea typeface="Times New Roman"/>
                          <a:cs typeface="Times New Roman"/>
                        </a:rPr>
                        <a:t>.</a:t>
                      </a:r>
                    </a:p>
                    <a:p>
                      <a:pPr algn="ctr">
                        <a:spcAft>
                          <a:spcPts val="0"/>
                        </a:spcAft>
                      </a:pPr>
                      <a:r>
                        <a:rPr lang="ru-RU" sz="1400" dirty="0" smtClean="0">
                          <a:solidFill>
                            <a:schemeClr val="tx1"/>
                          </a:solidFill>
                          <a:latin typeface="Times New Roman"/>
                          <a:ea typeface="Times New Roman"/>
                          <a:cs typeface="Times New Roman"/>
                        </a:rPr>
                        <a:t>труженики тыла - 1 341,96 руб.</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57 389,61</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r h="620907">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ветеранам труда Ставропольского края</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1955 человек</a:t>
                      </a:r>
                      <a:endParaRPr lang="ru-RU" sz="1400" dirty="0">
                        <a:solidFill>
                          <a:schemeClr val="tx1"/>
                        </a:solidFill>
                        <a:latin typeface="Times New Roman"/>
                        <a:ea typeface="Times New Roman"/>
                        <a:cs typeface="Times New Roman"/>
                      </a:endParaRPr>
                    </a:p>
                    <a:p>
                      <a:pPr algn="ctr">
                        <a:spcAft>
                          <a:spcPts val="0"/>
                        </a:spcAft>
                      </a:pPr>
                      <a:r>
                        <a:rPr lang="ru-RU" sz="1400" dirty="0">
                          <a:solidFill>
                            <a:schemeClr val="tx1"/>
                          </a:solidFill>
                          <a:latin typeface="Times New Roman"/>
                          <a:ea typeface="Times New Roman"/>
                          <a:cs typeface="Times New Roman"/>
                        </a:rPr>
                        <a:t>на 1 чел.</a:t>
                      </a:r>
                    </a:p>
                    <a:p>
                      <a:pPr algn="ctr">
                        <a:spcAft>
                          <a:spcPts val="0"/>
                        </a:spcAft>
                      </a:pPr>
                      <a:r>
                        <a:rPr lang="ru-RU" sz="1400" dirty="0">
                          <a:solidFill>
                            <a:schemeClr val="tx1"/>
                          </a:solidFill>
                          <a:latin typeface="Times New Roman"/>
                          <a:ea typeface="Times New Roman"/>
                          <a:cs typeface="Times New Roman"/>
                        </a:rPr>
                        <a:t> </a:t>
                      </a:r>
                      <a:r>
                        <a:rPr lang="ru-RU" sz="1400" dirty="0" smtClean="0">
                          <a:solidFill>
                            <a:schemeClr val="tx1"/>
                          </a:solidFill>
                          <a:latin typeface="Times New Roman"/>
                          <a:ea typeface="Times New Roman"/>
                          <a:cs typeface="Times New Roman"/>
                        </a:rPr>
                        <a:t>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1 </a:t>
                      </a:r>
                      <a:r>
                        <a:rPr lang="ru-RU" sz="1400" dirty="0" smtClean="0">
                          <a:solidFill>
                            <a:schemeClr val="tx1"/>
                          </a:solidFill>
                          <a:latin typeface="Times New Roman"/>
                          <a:ea typeface="Times New Roman"/>
                          <a:cs typeface="Times New Roman"/>
                        </a:rPr>
                        <a:t>789,28 </a:t>
                      </a:r>
                      <a:r>
                        <a:rPr lang="ru-RU" sz="1400" dirty="0">
                          <a:solidFill>
                            <a:schemeClr val="tx1"/>
                          </a:solidFill>
                          <a:latin typeface="Times New Roman"/>
                          <a:ea typeface="Times New Roman"/>
                          <a:cs typeface="Times New Roman"/>
                        </a:rPr>
                        <a:t>руб.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42 </a:t>
                      </a:r>
                      <a:r>
                        <a:rPr lang="ru-RU" sz="1400" dirty="0" smtClean="0">
                          <a:solidFill>
                            <a:schemeClr val="tx1"/>
                          </a:solidFill>
                          <a:latin typeface="Times New Roman"/>
                          <a:ea typeface="Times New Roman"/>
                          <a:cs typeface="Times New Roman"/>
                        </a:rPr>
                        <a:t>002,91</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r h="620907">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реабилитированным лицам и лицам, признанным пострадавшими от политических репрессий;</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73 </a:t>
                      </a:r>
                      <a:r>
                        <a:rPr lang="ru-RU" sz="1400" dirty="0">
                          <a:solidFill>
                            <a:schemeClr val="tx1"/>
                          </a:solidFill>
                          <a:latin typeface="Times New Roman"/>
                          <a:ea typeface="Times New Roman"/>
                          <a:cs typeface="Times New Roman"/>
                        </a:rPr>
                        <a:t>человека</a:t>
                      </a:r>
                    </a:p>
                    <a:p>
                      <a:pPr algn="ctr">
                        <a:spcAft>
                          <a:spcPts val="0"/>
                        </a:spcAft>
                      </a:pPr>
                      <a:r>
                        <a:rPr lang="ru-RU" sz="1400" dirty="0">
                          <a:solidFill>
                            <a:schemeClr val="tx1"/>
                          </a:solidFill>
                          <a:latin typeface="Times New Roman"/>
                          <a:ea typeface="Times New Roman"/>
                          <a:cs typeface="Times New Roman"/>
                        </a:rPr>
                        <a:t>на 1 чел.</a:t>
                      </a:r>
                    </a:p>
                    <a:p>
                      <a:pPr algn="ctr">
                        <a:spcAft>
                          <a:spcPts val="0"/>
                        </a:spcAft>
                      </a:pPr>
                      <a:r>
                        <a:rPr lang="ru-RU" sz="1400" dirty="0">
                          <a:solidFill>
                            <a:schemeClr val="tx1"/>
                          </a:solidFill>
                          <a:latin typeface="Times New Roman"/>
                          <a:ea typeface="Times New Roman"/>
                          <a:cs typeface="Times New Roman"/>
                        </a:rPr>
                        <a:t> </a:t>
                      </a:r>
                      <a:r>
                        <a:rPr lang="ru-RU" sz="1400" dirty="0" smtClean="0">
                          <a:solidFill>
                            <a:schemeClr val="tx1"/>
                          </a:solidFill>
                          <a:latin typeface="Times New Roman"/>
                          <a:ea typeface="Times New Roman"/>
                          <a:cs typeface="Times New Roman"/>
                        </a:rPr>
                        <a:t>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1 789,28 руб</a:t>
                      </a:r>
                      <a:r>
                        <a:rPr lang="ru-RU" sz="1400" dirty="0" smtClean="0">
                          <a:solidFill>
                            <a:schemeClr val="tx1"/>
                          </a:solidFill>
                          <a:latin typeface="Times New Roman"/>
                          <a:ea typeface="Times New Roman"/>
                          <a:cs typeface="Times New Roman"/>
                        </a:rPr>
                        <a:t>.</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1 506,81</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r h="620907">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семьям погибших ветеранов боевых действий;</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a:solidFill>
                            <a:schemeClr val="tx1"/>
                          </a:solidFill>
                          <a:latin typeface="Times New Roman"/>
                          <a:ea typeface="Times New Roman"/>
                          <a:cs typeface="Times New Roman"/>
                        </a:rPr>
                        <a:t>7 человек</a:t>
                      </a:r>
                    </a:p>
                    <a:p>
                      <a:pPr algn="ctr">
                        <a:spcAft>
                          <a:spcPts val="0"/>
                        </a:spcAft>
                      </a:pPr>
                      <a:r>
                        <a:rPr lang="ru-RU" sz="1400" dirty="0">
                          <a:solidFill>
                            <a:schemeClr val="tx1"/>
                          </a:solidFill>
                          <a:latin typeface="Times New Roman"/>
                          <a:ea typeface="Times New Roman"/>
                          <a:cs typeface="Times New Roman"/>
                        </a:rPr>
                        <a:t>на 1 чел.</a:t>
                      </a:r>
                    </a:p>
                    <a:p>
                      <a:pPr algn="ctr">
                        <a:spcAft>
                          <a:spcPts val="0"/>
                        </a:spcAft>
                      </a:pPr>
                      <a:r>
                        <a:rPr lang="ru-RU" sz="1400" dirty="0">
                          <a:solidFill>
                            <a:schemeClr val="tx1"/>
                          </a:solidFill>
                          <a:latin typeface="Times New Roman"/>
                          <a:ea typeface="Times New Roman"/>
                          <a:cs typeface="Times New Roman"/>
                        </a:rPr>
                        <a:t> </a:t>
                      </a:r>
                      <a:r>
                        <a:rPr lang="ru-RU" sz="1400" dirty="0" smtClean="0">
                          <a:solidFill>
                            <a:schemeClr val="tx1"/>
                          </a:solidFill>
                          <a:latin typeface="Times New Roman"/>
                          <a:ea typeface="Times New Roman"/>
                          <a:cs typeface="Times New Roman"/>
                        </a:rPr>
                        <a:t>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926,16 руб.</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endParaRPr lang="ru-RU" sz="1400" dirty="0">
                        <a:solidFill>
                          <a:schemeClr val="tx1"/>
                        </a:solidFill>
                        <a:latin typeface="Times New Roman"/>
                        <a:ea typeface="Times New Roman"/>
                        <a:cs typeface="Times New Roman"/>
                      </a:endParaRPr>
                    </a:p>
                    <a:p>
                      <a:pPr algn="ctr">
                        <a:spcAft>
                          <a:spcPts val="0"/>
                        </a:spcAft>
                      </a:pPr>
                      <a:r>
                        <a:rPr lang="ru-RU" sz="1400" dirty="0" smtClean="0">
                          <a:solidFill>
                            <a:schemeClr val="tx1"/>
                          </a:solidFill>
                          <a:latin typeface="Times New Roman"/>
                          <a:ea typeface="Times New Roman"/>
                          <a:cs typeface="Times New Roman"/>
                        </a:rPr>
                        <a:t>78,32</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r h="681641">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Государственная социальная помощь малоимущим семьям и малоимущим одиноко проживающим гражданам;</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172 человека</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c>
                  <a:txBody>
                    <a:bodyPr/>
                    <a:lstStyle/>
                    <a:p>
                      <a:pPr marL="274320" indent="-274320" algn="ctr">
                        <a:spcAft>
                          <a:spcPts val="0"/>
                        </a:spcAft>
                      </a:pPr>
                      <a:r>
                        <a:rPr lang="ru-RU" sz="1400" dirty="0" smtClean="0">
                          <a:solidFill>
                            <a:schemeClr val="tx1"/>
                          </a:solidFill>
                          <a:latin typeface="Times New Roman"/>
                          <a:ea typeface="Times New Roman"/>
                          <a:cs typeface="Times New Roman"/>
                        </a:rPr>
                        <a:t>699,68</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1000"/>
                          </a:srgbClr>
                        </a:gs>
                        <a:gs pos="50000">
                          <a:srgbClr val="BBD5A6">
                            <a:alpha val="68000"/>
                          </a:srgbClr>
                        </a:gs>
                        <a:gs pos="100000">
                          <a:srgbClr val="DFFEC6">
                            <a:alpha val="72000"/>
                          </a:srgbClr>
                        </a:gs>
                      </a:gsLst>
                      <a:lin ang="10800000" scaled="1"/>
                    </a:gradFill>
                  </a:tcPr>
                </a:tc>
              </a:tr>
            </a:tbl>
          </a:graphicData>
        </a:graphic>
      </p:graphicFrame>
      <p:sp>
        <p:nvSpPr>
          <p:cNvPr id="6" name="Прямоугольник 5"/>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40968"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7" name="Скругленный прямоугольник 6"/>
          <p:cNvSpPr/>
          <p:nvPr/>
        </p:nvSpPr>
        <p:spPr>
          <a:xfrm>
            <a:off x="428596" y="285728"/>
            <a:ext cx="7643866" cy="57150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Поддержка отдельных категорий граждан за 2022 год</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4"/>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285750" y="1857364"/>
          <a:ext cx="8501063" cy="4726319"/>
        </p:xfrm>
        <a:graphic>
          <a:graphicData uri="http://schemas.openxmlformats.org/drawingml/2006/table">
            <a:tbl>
              <a:tblPr/>
              <a:tblGrid>
                <a:gridCol w="4233863"/>
                <a:gridCol w="2663825"/>
                <a:gridCol w="1603375"/>
              </a:tblGrid>
              <a:tr h="2222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hMerge="1">
                  <a:txBody>
                    <a:bodyPr/>
                    <a:lstStyle/>
                    <a:p>
                      <a:endParaRPr lang="ru-RU"/>
                    </a:p>
                  </a:txBody>
                  <a:tcPr/>
                </a:tc>
              </a:tr>
              <a:tr h="635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Кол-во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получателей</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размер выплат</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Объем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расходов</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тыс.руб.</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3115" marR="431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r>
              <a:tr h="56642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Компенсация расходов по оплате жилищно-коммунальных услуг отдельным категориям граждан;</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2 586 человек</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34 </a:t>
                      </a:r>
                      <a:r>
                        <a:rPr lang="ru-RU" sz="1400" dirty="0" smtClean="0">
                          <a:solidFill>
                            <a:schemeClr val="tx1"/>
                          </a:solidFill>
                          <a:latin typeface="Times New Roman"/>
                          <a:ea typeface="Times New Roman"/>
                          <a:cs typeface="Times New Roman"/>
                        </a:rPr>
                        <a:t>150,30</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r>
              <a:tr h="782638">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Предоставление компенсация расходов на уплату взноса на капитальный ремонт общего имущества  в многоквартирном доме отдельным категориям граждан</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638 человек</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 </a:t>
                      </a:r>
                      <a:r>
                        <a:rPr lang="ru-RU" sz="1400" dirty="0" smtClean="0">
                          <a:solidFill>
                            <a:schemeClr val="tx1"/>
                          </a:solidFill>
                          <a:latin typeface="Times New Roman"/>
                          <a:ea typeface="Times New Roman"/>
                          <a:cs typeface="Times New Roman"/>
                        </a:rPr>
                        <a:t>682,60</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r>
              <a:tr h="714375">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Ежегодная денежная выплата лицам, награжденным знаком «Почетный донор СССР», «Почетный донор России».</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43115" marR="431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195 </a:t>
                      </a:r>
                      <a:r>
                        <a:rPr lang="ru-RU" sz="1400" dirty="0" smtClean="0">
                          <a:solidFill>
                            <a:schemeClr val="tx1"/>
                          </a:solidFill>
                          <a:latin typeface="Times New Roman"/>
                          <a:ea typeface="Times New Roman"/>
                          <a:cs typeface="Times New Roman"/>
                        </a:rPr>
                        <a:t>человек</a:t>
                      </a:r>
                      <a:endParaRPr lang="ru-RU" sz="1400" dirty="0">
                        <a:solidFill>
                          <a:schemeClr val="tx1"/>
                        </a:solidFill>
                        <a:latin typeface="Times New Roman"/>
                        <a:ea typeface="Times New Roman"/>
                        <a:cs typeface="Times New Roman"/>
                      </a:endParaRPr>
                    </a:p>
                    <a:p>
                      <a:pPr algn="ctr">
                        <a:spcAft>
                          <a:spcPts val="0"/>
                        </a:spcAft>
                      </a:pPr>
                      <a:r>
                        <a:rPr lang="ru-RU" sz="1400" dirty="0">
                          <a:solidFill>
                            <a:schemeClr val="tx1"/>
                          </a:solidFill>
                          <a:latin typeface="Times New Roman"/>
                          <a:ea typeface="Times New Roman"/>
                          <a:cs typeface="Times New Roman"/>
                        </a:rPr>
                        <a:t>на 1 чел</a:t>
                      </a:r>
                      <a:r>
                        <a:rPr lang="ru-RU" sz="1400" dirty="0" smtClean="0">
                          <a:solidFill>
                            <a:schemeClr val="tx1"/>
                          </a:solidFill>
                          <a:latin typeface="Times New Roman"/>
                          <a:ea typeface="Times New Roman"/>
                          <a:cs typeface="Times New Roman"/>
                        </a:rPr>
                        <a:t>. разовая выплата в год 15 </a:t>
                      </a:r>
                      <a:r>
                        <a:rPr lang="ru-RU" sz="1400" dirty="0" smtClean="0">
                          <a:solidFill>
                            <a:schemeClr val="tx1"/>
                          </a:solidFill>
                          <a:latin typeface="Times New Roman"/>
                          <a:ea typeface="Times New Roman"/>
                          <a:cs typeface="Times New Roman"/>
                        </a:rPr>
                        <a:t>713,84 </a:t>
                      </a:r>
                      <a:r>
                        <a:rPr lang="ru-RU" sz="1400" dirty="0">
                          <a:solidFill>
                            <a:schemeClr val="tx1"/>
                          </a:solidFill>
                          <a:latin typeface="Times New Roman"/>
                          <a:ea typeface="Times New Roman"/>
                          <a:cs typeface="Times New Roman"/>
                        </a:rPr>
                        <a:t>руб.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3 125,29</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r>
              <a:tr h="449594">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Выплата субсидии на оплату жилого помещения и  коммунальных услуг</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38633" marR="386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1 173 человека</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29 489,17</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r>
              <a:tr h="109855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Субвенция на выплату ежегодной денежной компенсации многодетным семьям  на каждого из детей не старше 18-ти лет, обучающихся в общеобразовательных организациях, на приобретение комплекта школьной одежды, спортивной одежды и обуви и школьных принадлежностей</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marL="38633" marR="386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500 </a:t>
                      </a:r>
                      <a:r>
                        <a:rPr lang="ru-RU" sz="1400" dirty="0">
                          <a:solidFill>
                            <a:schemeClr val="tx1"/>
                          </a:solidFill>
                          <a:latin typeface="Times New Roman"/>
                          <a:ea typeface="Times New Roman"/>
                          <a:cs typeface="Times New Roman"/>
                        </a:rPr>
                        <a:t>заявителей</a:t>
                      </a:r>
                    </a:p>
                    <a:p>
                      <a:pPr algn="ctr">
                        <a:spcAft>
                          <a:spcPts val="0"/>
                        </a:spcAft>
                      </a:pPr>
                      <a:r>
                        <a:rPr lang="ru-RU" sz="1400" dirty="0">
                          <a:solidFill>
                            <a:schemeClr val="tx1"/>
                          </a:solidFill>
                          <a:latin typeface="Times New Roman"/>
                          <a:ea typeface="Times New Roman"/>
                          <a:cs typeface="Times New Roman"/>
                        </a:rPr>
                        <a:t>Разовая </a:t>
                      </a:r>
                      <a:r>
                        <a:rPr lang="ru-RU" sz="1400" dirty="0" smtClean="0">
                          <a:solidFill>
                            <a:schemeClr val="tx1"/>
                          </a:solidFill>
                          <a:latin typeface="Times New Roman"/>
                          <a:ea typeface="Times New Roman"/>
                          <a:cs typeface="Times New Roman"/>
                        </a:rPr>
                        <a:t>выплата -5 200,00</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4 966,00</a:t>
                      </a:r>
                      <a:endParaRPr lang="ru-RU" sz="14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19473">
                            <a:alpha val="72000"/>
                          </a:srgbClr>
                        </a:gs>
                        <a:gs pos="50000">
                          <a:srgbClr val="BBD5A6">
                            <a:alpha val="72000"/>
                          </a:srgbClr>
                        </a:gs>
                        <a:gs pos="100000">
                          <a:srgbClr val="DFFEC6">
                            <a:alpha val="76000"/>
                          </a:srgbClr>
                        </a:gs>
                      </a:gsLst>
                      <a:lin ang="10800000" scaled="1"/>
                    </a:gradFill>
                  </a:tcPr>
                </a:tc>
              </a:tr>
            </a:tbl>
          </a:graphicData>
        </a:graphic>
      </p:graphicFrame>
      <p:sp>
        <p:nvSpPr>
          <p:cNvPr id="41988" name="Rectangle 2"/>
          <p:cNvSpPr>
            <a:spLocks noChangeArrowheads="1"/>
          </p:cNvSpPr>
          <p:nvPr/>
        </p:nvSpPr>
        <p:spPr bwMode="auto">
          <a:xfrm>
            <a:off x="357188" y="928688"/>
            <a:ext cx="7929562" cy="714375"/>
          </a:xfrm>
          <a:prstGeom prst="rect">
            <a:avLst/>
          </a:prstGeom>
          <a:noFill/>
          <a:ln w="9525">
            <a:noFill/>
            <a:miter lim="800000"/>
            <a:headEnd/>
            <a:tailEnd/>
          </a:ln>
        </p:spPr>
        <p:txBody>
          <a:bodyPr anchor="ctr"/>
          <a:lstStyle/>
          <a:p>
            <a:pPr indent="449263" algn="just"/>
            <a:r>
              <a:rPr lang="ru-RU" sz="1600"/>
              <a:t>На предоставление мер социальной поддержки, социальное обеспечение отдельных категорий граждан (</a:t>
            </a:r>
            <a:r>
              <a:rPr lang="ru-RU" sz="1600" b="1"/>
              <a:t>ветеранов, пенсионеров и других категорий населения</a:t>
            </a:r>
            <a:r>
              <a:rPr lang="ru-RU" sz="1600"/>
              <a:t>) за 2022 год</a:t>
            </a:r>
            <a:endParaRPr lang="ru-RU" sz="1400"/>
          </a:p>
        </p:txBody>
      </p:sp>
      <p:sp>
        <p:nvSpPr>
          <p:cNvPr id="6" name="Прямоугольник 5"/>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41992"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7" name="Скругленный прямоугольник 6"/>
          <p:cNvSpPr/>
          <p:nvPr/>
        </p:nvSpPr>
        <p:spPr>
          <a:xfrm>
            <a:off x="428596" y="285728"/>
            <a:ext cx="7643866" cy="57150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Поддержка отдельных категорий граждан за 2022 год</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43011" name="Прямоугольник 9"/>
          <p:cNvSpPr>
            <a:spLocks noChangeArrowheads="1"/>
          </p:cNvSpPr>
          <p:nvPr/>
        </p:nvSpPr>
        <p:spPr bwMode="auto">
          <a:xfrm>
            <a:off x="2500313" y="1000125"/>
            <a:ext cx="4176712" cy="400050"/>
          </a:xfrm>
          <a:prstGeom prst="rect">
            <a:avLst/>
          </a:prstGeom>
          <a:noFill/>
          <a:ln w="9525">
            <a:noFill/>
            <a:miter lim="800000"/>
            <a:headEnd/>
            <a:tailEnd/>
          </a:ln>
        </p:spPr>
        <p:txBody>
          <a:bodyPr wrap="none">
            <a:spAutoFit/>
          </a:bodyPr>
          <a:lstStyle/>
          <a:p>
            <a:r>
              <a:rPr lang="ru-RU" b="1"/>
              <a:t>Поддержка материнства и детства</a:t>
            </a:r>
          </a:p>
        </p:txBody>
      </p:sp>
      <p:graphicFrame>
        <p:nvGraphicFramePr>
          <p:cNvPr id="11" name="Таблица 10"/>
          <p:cNvGraphicFramePr>
            <a:graphicFrameLocks noGrp="1"/>
          </p:cNvGraphicFramePr>
          <p:nvPr/>
        </p:nvGraphicFramePr>
        <p:xfrm>
          <a:off x="285750" y="1542114"/>
          <a:ext cx="8429625" cy="4366260"/>
        </p:xfrm>
        <a:graphic>
          <a:graphicData uri="http://schemas.openxmlformats.org/drawingml/2006/table">
            <a:tbl>
              <a:tblPr/>
              <a:tblGrid>
                <a:gridCol w="5083175"/>
                <a:gridCol w="1982788"/>
                <a:gridCol w="1363662"/>
              </a:tblGrid>
              <a:tr h="2159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021" marR="48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021" marR="48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hMerge="1">
                  <a:txBody>
                    <a:bodyPr/>
                    <a:lstStyle/>
                    <a:p>
                      <a:endParaRPr lang="ru-RU"/>
                    </a:p>
                  </a:txBody>
                  <a:tcPr/>
                </a:tc>
              </a:tr>
              <a:tr h="7064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получателей</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размер</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выплат</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8021" marR="48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Объем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расходов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тыс.руб.</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021" marR="48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r>
              <a:tr h="176213">
                <a:tc>
                  <a:txBody>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Выплата ежемесячного пособия на ребенка </a:t>
                      </a: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1 663 человека</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14 800,08</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r>
              <a:tr h="600075">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Ежемесячная выплата многодетным семьям;</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683 </a:t>
                      </a:r>
                      <a:r>
                        <a:rPr lang="ru-RU" sz="1400" dirty="0">
                          <a:solidFill>
                            <a:schemeClr val="tx1"/>
                          </a:solidFill>
                          <a:latin typeface="Times New Roman"/>
                          <a:ea typeface="Times New Roman"/>
                          <a:cs typeface="Times New Roman"/>
                        </a:rPr>
                        <a:t>человека</a:t>
                      </a:r>
                    </a:p>
                    <a:p>
                      <a:pPr algn="ctr">
                        <a:spcAft>
                          <a:spcPts val="0"/>
                        </a:spcAft>
                      </a:pPr>
                      <a:r>
                        <a:rPr lang="ru-RU" sz="1400" dirty="0">
                          <a:solidFill>
                            <a:schemeClr val="tx1"/>
                          </a:solidFill>
                          <a:latin typeface="Times New Roman"/>
                          <a:ea typeface="Times New Roman"/>
                          <a:cs typeface="Times New Roman"/>
                        </a:rPr>
                        <a:t>на 1 чел.</a:t>
                      </a:r>
                    </a:p>
                    <a:p>
                      <a:pPr algn="ctr">
                        <a:spcAft>
                          <a:spcPts val="0"/>
                        </a:spcAft>
                      </a:pPr>
                      <a:r>
                        <a:rPr lang="ru-RU" sz="1400" dirty="0">
                          <a:solidFill>
                            <a:schemeClr val="tx1"/>
                          </a:solidFill>
                          <a:latin typeface="Times New Roman"/>
                          <a:ea typeface="Times New Roman"/>
                          <a:cs typeface="Times New Roman"/>
                        </a:rPr>
                        <a:t> </a:t>
                      </a:r>
                      <a:r>
                        <a:rPr lang="ru-RU" sz="1400" dirty="0" smtClean="0">
                          <a:solidFill>
                            <a:schemeClr val="tx1"/>
                          </a:solidFill>
                          <a:latin typeface="Times New Roman"/>
                          <a:ea typeface="Times New Roman"/>
                          <a:cs typeface="Times New Roman"/>
                        </a:rPr>
                        <a:t>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754,21 </a:t>
                      </a:r>
                      <a:r>
                        <a:rPr lang="ru-RU" sz="1400" dirty="0">
                          <a:solidFill>
                            <a:schemeClr val="tx1"/>
                          </a:solidFill>
                          <a:latin typeface="Times New Roman"/>
                          <a:ea typeface="Times New Roman"/>
                          <a:cs typeface="Times New Roman"/>
                        </a:rPr>
                        <a:t>руб.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18 401,81</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r>
              <a:tr h="53022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Выплата ежегодного социального пособия на проезд учащимся (студентам)</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20 </a:t>
                      </a:r>
                      <a:r>
                        <a:rPr lang="ru-RU" sz="1400" dirty="0">
                          <a:solidFill>
                            <a:schemeClr val="tx1"/>
                          </a:solidFill>
                          <a:latin typeface="Times New Roman"/>
                          <a:ea typeface="Times New Roman"/>
                          <a:cs typeface="Times New Roman"/>
                        </a:rPr>
                        <a:t>человек</a:t>
                      </a:r>
                    </a:p>
                    <a:p>
                      <a:pPr algn="ctr">
                        <a:spcAft>
                          <a:spcPts val="0"/>
                        </a:spcAft>
                      </a:pPr>
                      <a:r>
                        <a:rPr lang="ru-RU" sz="1400" dirty="0">
                          <a:solidFill>
                            <a:schemeClr val="tx1"/>
                          </a:solidFill>
                          <a:latin typeface="Times New Roman"/>
                          <a:ea typeface="Times New Roman"/>
                          <a:cs typeface="Times New Roman"/>
                        </a:rPr>
                        <a:t>на 1 чел.</a:t>
                      </a:r>
                    </a:p>
                    <a:p>
                      <a:pPr algn="ctr">
                        <a:spcAft>
                          <a:spcPts val="0"/>
                        </a:spcAft>
                      </a:pPr>
                      <a:r>
                        <a:rPr lang="ru-RU" sz="1400" dirty="0">
                          <a:solidFill>
                            <a:schemeClr val="tx1"/>
                          </a:solidFill>
                          <a:latin typeface="Times New Roman"/>
                          <a:ea typeface="Times New Roman"/>
                          <a:cs typeface="Times New Roman"/>
                        </a:rPr>
                        <a:t> </a:t>
                      </a:r>
                      <a:r>
                        <a:rPr lang="ru-RU" sz="1400" dirty="0" err="1" smtClean="0">
                          <a:solidFill>
                            <a:schemeClr val="tx1"/>
                          </a:solidFill>
                          <a:latin typeface="Times New Roman"/>
                          <a:ea typeface="Times New Roman"/>
                          <a:cs typeface="Times New Roman"/>
                        </a:rPr>
                        <a:t>вмесяц</a:t>
                      </a:r>
                      <a:r>
                        <a:rPr lang="ru-RU" sz="1400" dirty="0" smtClean="0">
                          <a:solidFill>
                            <a:schemeClr val="tx1"/>
                          </a:solidFill>
                          <a:latin typeface="Times New Roman"/>
                          <a:ea typeface="Times New Roman"/>
                          <a:cs typeface="Times New Roman"/>
                        </a:rPr>
                        <a:t> 1 458,63 руб.</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29,53</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r>
              <a:tr h="90170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Ежемесячная денежная выплата нуждающимся в поддержке семьям, назначаемая в случае рождения в них после 31 декабря 2012 года третьего ребенка или последующих детей до достижения ребенком возраста трех лет;</a:t>
                      </a: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48021" marR="480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307 </a:t>
                      </a:r>
                      <a:r>
                        <a:rPr lang="ru-RU" sz="1400" dirty="0">
                          <a:solidFill>
                            <a:schemeClr val="tx1"/>
                          </a:solidFill>
                          <a:latin typeface="Times New Roman"/>
                          <a:ea typeface="Times New Roman"/>
                          <a:cs typeface="Times New Roman"/>
                        </a:rPr>
                        <a:t>человек</a:t>
                      </a:r>
                    </a:p>
                    <a:p>
                      <a:pPr algn="ctr">
                        <a:spcAft>
                          <a:spcPts val="0"/>
                        </a:spcAft>
                      </a:pPr>
                      <a:r>
                        <a:rPr lang="ru-RU" sz="1400" dirty="0">
                          <a:solidFill>
                            <a:schemeClr val="tx1"/>
                          </a:solidFill>
                          <a:latin typeface="Times New Roman"/>
                          <a:ea typeface="Times New Roman"/>
                          <a:cs typeface="Times New Roman"/>
                        </a:rPr>
                        <a:t>на 1 чел.</a:t>
                      </a:r>
                    </a:p>
                    <a:p>
                      <a:pPr algn="ctr">
                        <a:spcAft>
                          <a:spcPts val="0"/>
                        </a:spcAft>
                      </a:pPr>
                      <a:r>
                        <a:rPr lang="ru-RU" sz="1400" dirty="0">
                          <a:solidFill>
                            <a:schemeClr val="tx1"/>
                          </a:solidFill>
                          <a:latin typeface="Times New Roman"/>
                          <a:ea typeface="Times New Roman"/>
                          <a:cs typeface="Times New Roman"/>
                        </a:rPr>
                        <a:t> </a:t>
                      </a:r>
                      <a:r>
                        <a:rPr lang="ru-RU" sz="1400" dirty="0" smtClean="0">
                          <a:solidFill>
                            <a:schemeClr val="tx1"/>
                          </a:solidFill>
                          <a:latin typeface="Times New Roman"/>
                          <a:ea typeface="Times New Roman"/>
                          <a:cs typeface="Times New Roman"/>
                        </a:rPr>
                        <a:t>в </a:t>
                      </a:r>
                      <a:r>
                        <a:rPr lang="ru-RU" sz="1400" dirty="0">
                          <a:solidFill>
                            <a:schemeClr val="tx1"/>
                          </a:solidFill>
                          <a:latin typeface="Times New Roman"/>
                          <a:ea typeface="Times New Roman"/>
                          <a:cs typeface="Times New Roman"/>
                        </a:rPr>
                        <a:t>месяц </a:t>
                      </a:r>
                      <a:r>
                        <a:rPr lang="ru-RU" sz="1400" dirty="0" smtClean="0">
                          <a:solidFill>
                            <a:schemeClr val="tx1"/>
                          </a:solidFill>
                          <a:latin typeface="Times New Roman"/>
                          <a:ea typeface="Times New Roman"/>
                          <a:cs typeface="Times New Roman"/>
                        </a:rPr>
                        <a:t>12 252,00 </a:t>
                      </a:r>
                      <a:r>
                        <a:rPr lang="ru-RU" sz="1400" dirty="0" smtClean="0">
                          <a:solidFill>
                            <a:schemeClr val="tx1"/>
                          </a:solidFill>
                          <a:latin typeface="Times New Roman"/>
                          <a:ea typeface="Times New Roman"/>
                          <a:cs typeface="Times New Roman"/>
                        </a:rPr>
                        <a:t>руб.</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endParaRPr lang="ru-RU" sz="1400" dirty="0">
                        <a:solidFill>
                          <a:schemeClr val="tx1"/>
                        </a:solidFill>
                        <a:latin typeface="Times New Roman"/>
                        <a:ea typeface="Times New Roman"/>
                        <a:cs typeface="Times New Roman"/>
                      </a:endParaRPr>
                    </a:p>
                    <a:p>
                      <a:pPr algn="ctr">
                        <a:spcAft>
                          <a:spcPts val="0"/>
                        </a:spcAft>
                      </a:pPr>
                      <a:r>
                        <a:rPr lang="ru-RU" sz="1400" dirty="0" smtClean="0">
                          <a:solidFill>
                            <a:schemeClr val="tx1"/>
                          </a:solidFill>
                          <a:latin typeface="Times New Roman"/>
                          <a:ea typeface="Times New Roman"/>
                          <a:cs typeface="Times New Roman"/>
                        </a:rPr>
                        <a:t>36 873,99</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r>
              <a:tr h="901700">
                <a:tc>
                  <a:txBody>
                    <a:bodyPr/>
                    <a:lstStyle/>
                    <a:p>
                      <a:pPr indent="457200" algn="l">
                        <a:spcAft>
                          <a:spcPts val="0"/>
                        </a:spcAft>
                      </a:pPr>
                      <a:r>
                        <a:rPr lang="ru-RU" sz="1400" dirty="0">
                          <a:solidFill>
                            <a:schemeClr val="tx1"/>
                          </a:solidFill>
                          <a:latin typeface="Times New Roman"/>
                          <a:ea typeface="Times New Roman"/>
                          <a:cs typeface="Times New Roman"/>
                        </a:rPr>
                        <a:t>Выплате денежных средств на содержание ребенка опекуну (попечителю</a:t>
                      </a:r>
                      <a:r>
                        <a:rPr lang="ru-RU" sz="1400" dirty="0" smtClean="0">
                          <a:solidFill>
                            <a:schemeClr val="tx1"/>
                          </a:solidFill>
                          <a:latin typeface="Times New Roman"/>
                          <a:ea typeface="Times New Roman"/>
                          <a:cs typeface="Times New Roman"/>
                        </a:rPr>
                        <a:t>).</a:t>
                      </a:r>
                      <a:endParaRPr lang="ru-RU" sz="1400" dirty="0">
                        <a:solidFill>
                          <a:schemeClr val="tx1"/>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41 </a:t>
                      </a:r>
                      <a:r>
                        <a:rPr lang="ru-RU" sz="1400" dirty="0">
                          <a:solidFill>
                            <a:schemeClr val="tx1"/>
                          </a:solidFill>
                          <a:latin typeface="Times New Roman"/>
                          <a:ea typeface="Times New Roman"/>
                          <a:cs typeface="Times New Roman"/>
                        </a:rPr>
                        <a:t>человек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c>
                  <a:txBody>
                    <a:bodyPr/>
                    <a:lstStyle/>
                    <a:p>
                      <a:pPr algn="ctr">
                        <a:spcAft>
                          <a:spcPts val="0"/>
                        </a:spcAft>
                      </a:pPr>
                      <a:r>
                        <a:rPr lang="ru-RU" sz="1400" dirty="0" smtClean="0">
                          <a:solidFill>
                            <a:schemeClr val="tx1"/>
                          </a:solidFill>
                          <a:latin typeface="Times New Roman"/>
                          <a:ea typeface="Times New Roman"/>
                          <a:cs typeface="Times New Roman"/>
                        </a:rPr>
                        <a:t>3 194,68</a:t>
                      </a:r>
                      <a:endParaRPr lang="ru-RU" sz="14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77474">
                            <a:alpha val="70000"/>
                          </a:srgbClr>
                        </a:gs>
                        <a:gs pos="50000">
                          <a:srgbClr val="DAA8A8">
                            <a:alpha val="71000"/>
                          </a:srgbClr>
                        </a:gs>
                        <a:gs pos="100000">
                          <a:srgbClr val="FFC8C8">
                            <a:alpha val="77000"/>
                          </a:srgbClr>
                        </a:gs>
                      </a:gsLst>
                      <a:lin ang="10800000" scaled="1"/>
                    </a:gradFill>
                  </a:tcPr>
                </a:tc>
              </a:tr>
            </a:tbl>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43016"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8" name="Скругленный прямоугольник 7"/>
          <p:cNvSpPr/>
          <p:nvPr/>
        </p:nvSpPr>
        <p:spPr>
          <a:xfrm>
            <a:off x="428596" y="285728"/>
            <a:ext cx="7643866" cy="57150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Поддержка отдельных категорий граждан за 2022 год</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59" name="Rectangle 2"/>
          <p:cNvSpPr>
            <a:spLocks noChangeArrowheads="1"/>
          </p:cNvSpPr>
          <p:nvPr/>
        </p:nvSpPr>
        <p:spPr bwMode="auto">
          <a:xfrm>
            <a:off x="285750" y="1214438"/>
            <a:ext cx="8572500" cy="428625"/>
          </a:xfrm>
          <a:prstGeom prst="rect">
            <a:avLst/>
          </a:prstGeom>
          <a:noFill/>
          <a:ln w="9525">
            <a:noFill/>
            <a:miter lim="800000"/>
            <a:headEnd/>
            <a:tailEnd/>
          </a:ln>
        </p:spPr>
        <p:txBody>
          <a:bodyPr anchor="ctr"/>
          <a:lstStyle/>
          <a:p>
            <a:pPr indent="449263"/>
            <a:r>
              <a:rPr lang="ru-RU" sz="1400"/>
              <a:t>Отрасль физической культуры и спорта в городе-курорте Железноводске Ставропольского края представляет спортивно-оздоровительный комплекс МБУ «Железноводск».</a:t>
            </a:r>
          </a:p>
        </p:txBody>
      </p:sp>
      <p:sp>
        <p:nvSpPr>
          <p:cNvPr id="45060" name="Rectangle 1"/>
          <p:cNvSpPr>
            <a:spLocks noChangeArrowheads="1"/>
          </p:cNvSpPr>
          <p:nvPr/>
        </p:nvSpPr>
        <p:spPr bwMode="auto">
          <a:xfrm>
            <a:off x="785813" y="2143125"/>
            <a:ext cx="7723187" cy="338138"/>
          </a:xfrm>
          <a:prstGeom prst="rect">
            <a:avLst/>
          </a:prstGeom>
          <a:noFill/>
          <a:ln w="9525" algn="ctr">
            <a:noFill/>
            <a:miter lim="800000"/>
            <a:headEnd/>
            <a:tailEnd/>
          </a:ln>
        </p:spPr>
        <p:txBody>
          <a:bodyPr wrap="none" anchor="ctr">
            <a:spAutoFit/>
          </a:bodyPr>
          <a:lstStyle/>
          <a:p>
            <a:r>
              <a:rPr lang="ru-RU" sz="1600" b="1">
                <a:cs typeface="Times New Roman" pitchFamily="18" charset="0"/>
              </a:rPr>
              <a:t>Структура расходов бюджета по физической культуре и спорту за 2020-2022 годы</a:t>
            </a:r>
            <a:endParaRPr lang="ru-RU"/>
          </a:p>
        </p:txBody>
      </p:sp>
      <p:graphicFrame>
        <p:nvGraphicFramePr>
          <p:cNvPr id="15" name="Таблица 14"/>
          <p:cNvGraphicFramePr>
            <a:graphicFrameLocks noGrp="1"/>
          </p:cNvGraphicFramePr>
          <p:nvPr/>
        </p:nvGraphicFramePr>
        <p:xfrm>
          <a:off x="285750" y="2827338"/>
          <a:ext cx="8286778" cy="3387906"/>
        </p:xfrm>
        <a:graphic>
          <a:graphicData uri="http://schemas.openxmlformats.org/drawingml/2006/table">
            <a:tbl>
              <a:tblPr/>
              <a:tblGrid>
                <a:gridCol w="887015"/>
                <a:gridCol w="2728266"/>
                <a:gridCol w="1099597"/>
                <a:gridCol w="928694"/>
                <a:gridCol w="1000132"/>
                <a:gridCol w="857286"/>
                <a:gridCol w="785788"/>
              </a:tblGrid>
              <a:tr h="5409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Раздел, подраздел</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hMerge="1">
                  <a:txBody>
                    <a:bodyPr/>
                    <a:lstStyle/>
                    <a:p>
                      <a:endParaRPr lang="ru-RU"/>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12121"/>
                          </a:solidFill>
                          <a:effectLst/>
                          <a:latin typeface="Times New Roman" pitchFamily="18" charset="0"/>
                          <a:cs typeface="Times New Roman" pitchFamily="18" charset="0"/>
                        </a:rPr>
                        <a:t>Объемы финансового обеспечения по годам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482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код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12121"/>
                          </a:solidFill>
                          <a:effectLst/>
                          <a:latin typeface="Times New Roman" pitchFamily="18" charset="0"/>
                          <a:cs typeface="Times New Roman" pitchFamily="18" charset="0"/>
                        </a:rPr>
                        <a:t>Наименование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2020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2021 (факт)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gs>
                        <a:gs pos="50000">
                          <a:srgbClr val="A6D583"/>
                        </a:gs>
                        <a:gs pos="100000">
                          <a:srgbClr val="C6FD9D"/>
                        </a:gs>
                      </a:gsLst>
                      <a:lin ang="10800000" scaled="1"/>
                    </a:gradFill>
                  </a:tcPr>
                </a:tc>
              </a:tr>
              <a:tr h="59917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уточненный план</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факт</a:t>
                      </a:r>
                      <a:endParaRPr lang="ru-RU" sz="1200" dirty="0">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ct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исполне-ния</a:t>
                      </a:r>
                      <a:endParaRPr lang="ru-RU" sz="1200" dirty="0">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r>
              <a:tr h="365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11 00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Физическая культура и спорт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ctr"/>
                      <a:r>
                        <a:rPr lang="ru-RU" sz="1400" b="0" i="0" u="none" strike="noStrike" dirty="0" smtClean="0">
                          <a:solidFill>
                            <a:srgbClr val="000000"/>
                          </a:solidFill>
                          <a:latin typeface="Times New Roman"/>
                        </a:rPr>
                        <a:t>16 991,55</a:t>
                      </a:r>
                      <a:endParaRPr lang="ru-RU" sz="1400" b="0" i="0" u="none" strike="noStrike" dirty="0">
                        <a:solidFill>
                          <a:srgbClr val="000000"/>
                        </a:solidFill>
                        <a:latin typeface="Times New Roman"/>
                      </a:endParaRPr>
                    </a:p>
                  </a:txBody>
                  <a:tcPr marL="9525" marR="9525" marT="9525"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ctr"/>
                      <a:r>
                        <a:rPr lang="ru-RU" sz="1400" b="0" i="0" u="none" strike="noStrike" kern="1200" dirty="0" smtClean="0">
                          <a:solidFill>
                            <a:srgbClr val="000000"/>
                          </a:solidFill>
                          <a:latin typeface="Times New Roman"/>
                          <a:ea typeface="+mn-ea"/>
                          <a:cs typeface="+mn-cs"/>
                        </a:rPr>
                        <a:t>19 090,0</a:t>
                      </a:r>
                      <a:endParaRPr lang="ru-RU" sz="1400" b="0"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23 120,21</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23 046,00</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99,7%</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r>
              <a:tr h="312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11 01</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Физическая культура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b"/>
                      <a:r>
                        <a:rPr lang="ru-RU" sz="1400" b="0" i="0" u="none" strike="noStrike" dirty="0" smtClean="0">
                          <a:solidFill>
                            <a:srgbClr val="000000"/>
                          </a:solidFill>
                          <a:latin typeface="Times New Roman"/>
                        </a:rPr>
                        <a:t>15 128,23</a:t>
                      </a:r>
                      <a:endParaRPr lang="ru-RU" sz="14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b"/>
                      <a:r>
                        <a:rPr lang="ru-RU" sz="1400" b="0" i="0" u="none" strike="noStrike" kern="1200" dirty="0" smtClean="0">
                          <a:solidFill>
                            <a:srgbClr val="000000"/>
                          </a:solidFill>
                          <a:latin typeface="Times New Roman"/>
                          <a:ea typeface="+mn-ea"/>
                          <a:cs typeface="+mn-cs"/>
                        </a:rPr>
                        <a:t>16 398,2</a:t>
                      </a:r>
                      <a:endParaRPr lang="ru-RU" sz="1400" b="0"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20 232,49</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20 232,49</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100,0%</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r>
              <a:tr h="312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11 02</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Массовый спорт</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1400" b="0" i="0" u="none" strike="noStrike" dirty="0" smtClean="0">
                          <a:solidFill>
                            <a:srgbClr val="000000"/>
                          </a:solidFill>
                          <a:latin typeface="Times New Roman"/>
                        </a:rPr>
                        <a:t>425,80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b"/>
                      <a:r>
                        <a:rPr lang="ru-RU" sz="1400" b="0" i="0" u="none" strike="noStrike" kern="1200" dirty="0" smtClean="0">
                          <a:solidFill>
                            <a:srgbClr val="000000"/>
                          </a:solidFill>
                          <a:latin typeface="Times New Roman"/>
                          <a:ea typeface="+mn-ea"/>
                          <a:cs typeface="+mn-cs"/>
                        </a:rPr>
                        <a:t>706,50</a:t>
                      </a:r>
                      <a:endParaRPr lang="ru-RU" sz="1400" b="0"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809,20</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775,92</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r>
                        <a:rPr lang="ru-RU" sz="1400" b="0" i="0" u="none" strike="noStrike" kern="1200" dirty="0" smtClean="0">
                          <a:solidFill>
                            <a:srgbClr val="000000"/>
                          </a:solidFill>
                          <a:latin typeface="Times New Roman"/>
                          <a:ea typeface="+mn-ea"/>
                          <a:cs typeface="+mn-cs"/>
                        </a:rPr>
                        <a:t>95,9%</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r>
              <a:tr h="540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11 05</a:t>
                      </a:r>
                    </a:p>
                  </a:txBody>
                  <a:tcPr marL="68580" marR="68580" marT="0" marB="0" horzOverflow="overflow">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Другие вопросы в области физической культуры и спорта</a:t>
                      </a:r>
                    </a:p>
                  </a:txBody>
                  <a:tcPr marL="68580" marR="68580" marT="0" marB="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b"/>
                      <a:r>
                        <a:rPr lang="ru-RU" sz="1400" b="0" i="0" u="none" strike="noStrike" dirty="0" smtClean="0">
                          <a:solidFill>
                            <a:srgbClr val="000000"/>
                          </a:solidFill>
                          <a:latin typeface="Times New Roman"/>
                        </a:rPr>
                        <a:t>1 437,52</a:t>
                      </a:r>
                      <a:endParaRPr lang="ru-RU" sz="1400" b="0" i="0" u="none" strike="noStrike" dirty="0">
                        <a:solidFill>
                          <a:srgbClr val="000000"/>
                        </a:solidFill>
                        <a:latin typeface="Times New Roman"/>
                      </a:endParaRPr>
                    </a:p>
                  </a:txBody>
                  <a:tcPr marL="68580" marR="68580"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b"/>
                      <a:r>
                        <a:rPr lang="ru-RU" sz="1400" b="0" i="0" u="none" strike="noStrike" kern="1200" dirty="0">
                          <a:solidFill>
                            <a:srgbClr val="000000"/>
                          </a:solidFill>
                          <a:latin typeface="Times New Roman"/>
                          <a:ea typeface="+mn-ea"/>
                          <a:cs typeface="+mn-cs"/>
                        </a:rPr>
                        <a:t>1 </a:t>
                      </a:r>
                      <a:r>
                        <a:rPr lang="ru-RU" sz="1400" b="0" i="0" u="none" strike="noStrike" kern="1200" dirty="0" smtClean="0">
                          <a:solidFill>
                            <a:srgbClr val="000000"/>
                          </a:solidFill>
                          <a:latin typeface="Times New Roman"/>
                          <a:ea typeface="+mn-ea"/>
                          <a:cs typeface="+mn-cs"/>
                        </a:rPr>
                        <a:t>985,3</a:t>
                      </a:r>
                      <a:endParaRPr lang="ru-RU" sz="1400" b="0" i="0" u="none" strike="noStrike" kern="1200" dirty="0">
                        <a:solidFill>
                          <a:srgbClr val="000000"/>
                        </a:solidFill>
                        <a:latin typeface="Times New Roman"/>
                        <a:ea typeface="+mn-ea"/>
                        <a:cs typeface="+mn-cs"/>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endParaRPr lang="ru-RU" sz="1400" b="0" i="0" u="none" strike="noStrike" kern="1200" dirty="0" smtClean="0">
                        <a:solidFill>
                          <a:srgbClr val="000000"/>
                        </a:solidFill>
                        <a:latin typeface="Times New Roman"/>
                        <a:ea typeface="+mn-ea"/>
                        <a:cs typeface="+mn-cs"/>
                      </a:endParaRPr>
                    </a:p>
                    <a:p>
                      <a:pPr algn="r" fontAlgn="t"/>
                      <a:r>
                        <a:rPr lang="ru-RU" sz="1400" b="0" i="0" u="none" strike="noStrike" kern="1200" dirty="0" smtClean="0">
                          <a:solidFill>
                            <a:srgbClr val="000000"/>
                          </a:solidFill>
                          <a:latin typeface="Times New Roman"/>
                          <a:ea typeface="+mn-ea"/>
                          <a:cs typeface="+mn-cs"/>
                        </a:rPr>
                        <a:t>2 078,52</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endParaRPr lang="ru-RU" sz="1400" b="0" i="0" u="none" strike="noStrike" kern="1200" dirty="0" smtClean="0">
                        <a:solidFill>
                          <a:srgbClr val="000000"/>
                        </a:solidFill>
                        <a:latin typeface="Times New Roman"/>
                        <a:ea typeface="+mn-ea"/>
                        <a:cs typeface="+mn-cs"/>
                      </a:endParaRPr>
                    </a:p>
                    <a:p>
                      <a:pPr algn="r" fontAlgn="t"/>
                      <a:r>
                        <a:rPr lang="ru-RU" sz="1400" b="0" i="0" u="none" strike="noStrike" kern="1200" dirty="0" smtClean="0">
                          <a:solidFill>
                            <a:srgbClr val="000000"/>
                          </a:solidFill>
                          <a:latin typeface="Times New Roman"/>
                          <a:ea typeface="+mn-ea"/>
                          <a:cs typeface="+mn-cs"/>
                        </a:rPr>
                        <a:t>2 037,58</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c>
                  <a:txBody>
                    <a:bodyPr/>
                    <a:lstStyle/>
                    <a:p>
                      <a:pPr algn="r" fontAlgn="t"/>
                      <a:endParaRPr lang="ru-RU" sz="1400" b="0" i="0" u="none" strike="noStrike" kern="1200" dirty="0" smtClean="0">
                        <a:solidFill>
                          <a:srgbClr val="000000"/>
                        </a:solidFill>
                        <a:latin typeface="Times New Roman"/>
                        <a:ea typeface="+mn-ea"/>
                        <a:cs typeface="+mn-cs"/>
                      </a:endParaRPr>
                    </a:p>
                    <a:p>
                      <a:pPr algn="r" fontAlgn="t"/>
                      <a:r>
                        <a:rPr lang="ru-RU" sz="1400" b="0" i="0" u="none" strike="noStrike" kern="1200" dirty="0" smtClean="0">
                          <a:solidFill>
                            <a:srgbClr val="000000"/>
                          </a:solidFill>
                          <a:latin typeface="Times New Roman"/>
                          <a:ea typeface="+mn-ea"/>
                          <a:cs typeface="+mn-cs"/>
                        </a:rPr>
                        <a:t>98,0%</a:t>
                      </a:r>
                    </a:p>
                  </a:txBody>
                  <a:tcPr marL="9525" marR="9525" marT="9525"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1">
                      <a:gsLst>
                        <a:gs pos="0">
                          <a:srgbClr val="729459">
                            <a:alpha val="72000"/>
                          </a:srgbClr>
                        </a:gs>
                        <a:gs pos="50000">
                          <a:srgbClr val="A6D583">
                            <a:alpha val="66000"/>
                          </a:srgbClr>
                        </a:gs>
                        <a:gs pos="100000">
                          <a:srgbClr val="C6FD9D">
                            <a:alpha val="77000"/>
                          </a:srgbClr>
                        </a:gs>
                      </a:gsLst>
                      <a:lin ang="10800000" scaled="1"/>
                    </a:gradFill>
                  </a:tcPr>
                </a:tc>
              </a:tr>
            </a:tbl>
          </a:graphicData>
        </a:graphic>
      </p:graphicFrame>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45065"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10" name="TextBox 9"/>
          <p:cNvSpPr txBox="1"/>
          <p:nvPr/>
        </p:nvSpPr>
        <p:spPr>
          <a:xfrm>
            <a:off x="7429500" y="2428875"/>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1" name="Скругленный прямоугольник 10"/>
          <p:cNvSpPr/>
          <p:nvPr/>
        </p:nvSpPr>
        <p:spPr>
          <a:xfrm>
            <a:off x="214282" y="285728"/>
            <a:ext cx="7858180"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5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по разделу «Физическая культура и спорт»</a:t>
            </a:r>
            <a:endParaRPr lang="ru-RU" sz="25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Рисунок 8"/>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15" name="Object 12"/>
          <p:cNvGraphicFramePr>
            <a:graphicFrameLocks noGrp="1" noChangeAspect="1"/>
          </p:cNvGraphicFramePr>
          <p:nvPr/>
        </p:nvGraphicFramePr>
        <p:xfrm>
          <a:off x="755576" y="1412776"/>
          <a:ext cx="7763271" cy="4674146"/>
        </p:xfrm>
        <a:graphic>
          <a:graphicData uri="http://schemas.openxmlformats.org/drawingml/2006/chart">
            <c:chart xmlns:c="http://schemas.openxmlformats.org/drawingml/2006/chart" xmlns:r="http://schemas.openxmlformats.org/officeDocument/2006/relationships" r:id="rId3"/>
          </a:graphicData>
        </a:graphic>
      </p:graphicFrame>
      <p:sp>
        <p:nvSpPr>
          <p:cNvPr id="13319" name="Rectangle 2"/>
          <p:cNvSpPr>
            <a:spLocks noChangeArrowheads="1"/>
          </p:cNvSpPr>
          <p:nvPr/>
        </p:nvSpPr>
        <p:spPr bwMode="auto">
          <a:xfrm>
            <a:off x="428625" y="1357313"/>
            <a:ext cx="8429625" cy="714375"/>
          </a:xfrm>
          <a:prstGeom prst="rect">
            <a:avLst/>
          </a:prstGeom>
          <a:noFill/>
          <a:ln w="9525">
            <a:noFill/>
            <a:miter lim="800000"/>
            <a:headEnd/>
            <a:tailEnd/>
          </a:ln>
        </p:spPr>
        <p:txBody>
          <a:bodyPr anchor="ctr"/>
          <a:lstStyle/>
          <a:p>
            <a:pPr indent="449263">
              <a:defRPr/>
            </a:pPr>
            <a:endParaRPr lang="ru-RU" sz="1400" b="1" dirty="0">
              <a:solidFill>
                <a:schemeClr val="accent4">
                  <a:lumMod val="50000"/>
                </a:schemeClr>
              </a:solidFill>
            </a:endParaRPr>
          </a:p>
        </p:txBody>
      </p:sp>
      <p:sp>
        <p:nvSpPr>
          <p:cNvPr id="10" name="Прямоугольник 9"/>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6392" name="Picture 50" descr="герб-прозр фон"/>
          <p:cNvPicPr>
            <a:picLocks noChangeAspect="1" noChangeArrowheads="1"/>
          </p:cNvPicPr>
          <p:nvPr/>
        </p:nvPicPr>
        <p:blipFill>
          <a:blip r:embed="rId4" cstate="print"/>
          <a:srcRect/>
          <a:stretch>
            <a:fillRect/>
          </a:stretch>
        </p:blipFill>
        <p:spPr bwMode="auto">
          <a:xfrm>
            <a:off x="214313" y="142875"/>
            <a:ext cx="744537" cy="898525"/>
          </a:xfrm>
          <a:prstGeom prst="rect">
            <a:avLst/>
          </a:prstGeom>
          <a:noFill/>
          <a:ln w="9525">
            <a:noFill/>
            <a:miter lim="800000"/>
            <a:headEnd/>
            <a:tailEnd/>
          </a:ln>
        </p:spPr>
      </p:pic>
      <p:sp>
        <p:nvSpPr>
          <p:cNvPr id="11" name="TextBox 10"/>
          <p:cNvSpPr txBox="1"/>
          <p:nvPr/>
        </p:nvSpPr>
        <p:spPr>
          <a:xfrm>
            <a:off x="6948264" y="1628800"/>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2" name="Скругленный прямоугольник 11"/>
          <p:cNvSpPr/>
          <p:nvPr/>
        </p:nvSpPr>
        <p:spPr>
          <a:xfrm>
            <a:off x="1071538" y="142852"/>
            <a:ext cx="7786742" cy="785818"/>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400"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бюджета города на Физическую культуру и спорт в 2020-2022 годах</a:t>
            </a:r>
            <a:endParaRPr lang="ru-RU" sz="24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0" name="Object 3"/>
          <p:cNvGraphicFramePr>
            <a:graphicFrameLocks noGrp="1" noChangeAspect="1"/>
          </p:cNvGraphicFramePr>
          <p:nvPr/>
        </p:nvGraphicFramePr>
        <p:xfrm>
          <a:off x="407988" y="1622425"/>
          <a:ext cx="6756400" cy="2755900"/>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7415" name="Picture 50" descr="герб-прозр фон"/>
          <p:cNvPicPr>
            <a:picLocks noChangeAspect="1" noChangeArrowheads="1"/>
          </p:cNvPicPr>
          <p:nvPr/>
        </p:nvPicPr>
        <p:blipFill>
          <a:blip r:embed="rId4" cstate="print"/>
          <a:srcRect/>
          <a:stretch>
            <a:fillRect/>
          </a:stretch>
        </p:blipFill>
        <p:spPr bwMode="auto">
          <a:xfrm>
            <a:off x="2357438" y="5786438"/>
            <a:ext cx="744537" cy="898525"/>
          </a:xfrm>
          <a:prstGeom prst="rect">
            <a:avLst/>
          </a:prstGeom>
          <a:noFill/>
          <a:ln w="9525">
            <a:noFill/>
            <a:miter lim="800000"/>
            <a:headEnd/>
            <a:tailEnd/>
          </a:ln>
        </p:spPr>
      </p:pic>
      <p:sp>
        <p:nvSpPr>
          <p:cNvPr id="9" name="TextBox 8"/>
          <p:cNvSpPr txBox="1"/>
          <p:nvPr/>
        </p:nvSpPr>
        <p:spPr>
          <a:xfrm>
            <a:off x="6286500" y="2000250"/>
            <a:ext cx="641350"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8" name="Скругленный прямоугольник 7"/>
          <p:cNvSpPr/>
          <p:nvPr/>
        </p:nvSpPr>
        <p:spPr>
          <a:xfrm>
            <a:off x="285720" y="357166"/>
            <a:ext cx="8643998"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на Физическую культуру и спорт в расчете на 1 жителя города-курорта Железноводска Ставропольского края</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pic>
        <p:nvPicPr>
          <p:cNvPr id="17420" name="Picture 13" descr="http://images.pobeda26.ru/images_new/images/7/9/4/3/e/7/f/c/5/0/7943e7fc5041a2d3122a8824f7687566.JPG"/>
          <p:cNvPicPr>
            <a:picLocks noChangeAspect="1" noChangeArrowheads="1"/>
          </p:cNvPicPr>
          <p:nvPr/>
        </p:nvPicPr>
        <p:blipFill>
          <a:blip r:embed="rId5" cstate="print"/>
          <a:srcRect/>
          <a:stretch>
            <a:fillRect/>
          </a:stretch>
        </p:blipFill>
        <p:spPr bwMode="auto">
          <a:xfrm>
            <a:off x="5500688" y="4429125"/>
            <a:ext cx="3513137" cy="22780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Рисунок 6"/>
          <p:cNvPicPr>
            <a:picLocks noChangeAspect="1"/>
          </p:cNvPicPr>
          <p:nvPr/>
        </p:nvPicPr>
        <p:blipFill>
          <a:blip r:embed="rId2" cstate="print"/>
          <a:srcRect/>
          <a:stretch>
            <a:fillRect/>
          </a:stretch>
        </p:blipFill>
        <p:spPr bwMode="auto">
          <a:xfrm>
            <a:off x="0" y="0"/>
            <a:ext cx="9001125" cy="6858000"/>
          </a:xfrm>
          <a:prstGeom prst="rect">
            <a:avLst/>
          </a:prstGeom>
          <a:noFill/>
          <a:ln w="9525">
            <a:noFill/>
            <a:miter lim="800000"/>
            <a:headEnd/>
            <a:tailEnd/>
          </a:ln>
        </p:spPr>
      </p:pic>
      <p:graphicFrame>
        <p:nvGraphicFramePr>
          <p:cNvPr id="12" name="Object 5"/>
          <p:cNvGraphicFramePr>
            <a:graphicFrameLocks noChangeAspect="1"/>
          </p:cNvGraphicFramePr>
          <p:nvPr/>
        </p:nvGraphicFramePr>
        <p:xfrm>
          <a:off x="-276225" y="1287463"/>
          <a:ext cx="6654800" cy="516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Таблица 9"/>
          <p:cNvGraphicFramePr>
            <a:graphicFrameLocks noGrp="1"/>
          </p:cNvGraphicFramePr>
          <p:nvPr/>
        </p:nvGraphicFramePr>
        <p:xfrm>
          <a:off x="71438" y="1214438"/>
          <a:ext cx="9072594" cy="5643580"/>
        </p:xfrm>
        <a:graphic>
          <a:graphicData uri="http://schemas.openxmlformats.org/drawingml/2006/table">
            <a:tbl>
              <a:tblPr/>
              <a:tblGrid>
                <a:gridCol w="3327144"/>
                <a:gridCol w="1915150"/>
                <a:gridCol w="1915150"/>
                <a:gridCol w="1915150"/>
              </a:tblGrid>
              <a:tr h="349359">
                <a:tc>
                  <a:txBody>
                    <a:bodyPr/>
                    <a:lstStyle/>
                    <a:p>
                      <a:pPr algn="l" fontAlgn="b"/>
                      <a:r>
                        <a:rPr lang="ru-RU" sz="1200" b="0" i="1"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1" i="1" u="none" strike="noStrike" dirty="0" smtClean="0">
                          <a:solidFill>
                            <a:srgbClr val="000000"/>
                          </a:solidFill>
                          <a:latin typeface="Times New Roman"/>
                        </a:rPr>
                        <a:t>2020 </a:t>
                      </a:r>
                      <a:r>
                        <a:rPr lang="ru-RU" sz="1200" b="1" i="1" u="none" strike="noStrike" dirty="0">
                          <a:solidFill>
                            <a:srgbClr val="000000"/>
                          </a:solidFill>
                          <a:latin typeface="Times New Roman"/>
                        </a:rPr>
                        <a:t>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1" i="1" u="none" strike="noStrike" dirty="0" smtClean="0">
                          <a:solidFill>
                            <a:srgbClr val="000000"/>
                          </a:solidFill>
                          <a:latin typeface="Times New Roman"/>
                        </a:rPr>
                        <a:t>2021 </a:t>
                      </a:r>
                      <a:r>
                        <a:rPr lang="ru-RU" sz="1200" b="1" i="1" u="none" strike="noStrike" dirty="0">
                          <a:solidFill>
                            <a:srgbClr val="000000"/>
                          </a:solidFill>
                          <a:latin typeface="Times New Roman"/>
                        </a:rPr>
                        <a:t>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1" i="1" u="none" strike="noStrike" dirty="0" smtClean="0">
                          <a:solidFill>
                            <a:schemeClr val="tx1"/>
                          </a:solidFill>
                          <a:latin typeface="Times New Roman"/>
                        </a:rPr>
                        <a:t>2022 </a:t>
                      </a:r>
                      <a:r>
                        <a:rPr lang="ru-RU" sz="1200" b="1" i="1" u="none" strike="noStrike" dirty="0">
                          <a:solidFill>
                            <a:schemeClr val="tx1"/>
                          </a:solidFill>
                          <a:latin typeface="Times New Roman"/>
                        </a:rPr>
                        <a:t>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76406">
                <a:tc>
                  <a:txBody>
                    <a:bodyPr/>
                    <a:lstStyle/>
                    <a:p>
                      <a:pPr algn="l" fontAlgn="b"/>
                      <a:r>
                        <a:rPr lang="ru-RU" sz="1400" b="0" i="1" u="none" strike="noStrike" dirty="0">
                          <a:latin typeface="Times New Roman"/>
                        </a:rPr>
                        <a:t>Дума города-курорта Железноводска Ставропольского края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7 848,36</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a:solidFill>
                            <a:srgbClr val="000000"/>
                          </a:solidFill>
                          <a:latin typeface="Times New Roman"/>
                        </a:rPr>
                        <a:t>7 </a:t>
                      </a:r>
                      <a:r>
                        <a:rPr lang="ru-RU" sz="1200" b="0" i="0" u="none" strike="noStrike" dirty="0" smtClean="0">
                          <a:solidFill>
                            <a:srgbClr val="000000"/>
                          </a:solidFill>
                          <a:latin typeface="Times New Roman"/>
                        </a:rPr>
                        <a:t>464,47</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6 808,99</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76406">
                <a:tc>
                  <a:txBody>
                    <a:bodyPr/>
                    <a:lstStyle/>
                    <a:p>
                      <a:pPr algn="l" fontAlgn="b"/>
                      <a:r>
                        <a:rPr lang="ru-RU" sz="1400" b="0" i="1" u="none" strike="noStrike">
                          <a:latin typeface="Times New Roman"/>
                        </a:rPr>
                        <a:t>Администрация города-курорта Железноводска Ставропольского края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167 199,68</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143 862,12</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170 773,10</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09833">
                <a:tc>
                  <a:txBody>
                    <a:bodyPr/>
                    <a:lstStyle/>
                    <a:p>
                      <a:pPr algn="l" fontAlgn="b"/>
                      <a:r>
                        <a:rPr lang="ru-RU" sz="1400" b="0" i="1" u="none" strike="noStrike" dirty="0">
                          <a:latin typeface="Times New Roman"/>
                        </a:rPr>
                        <a:t>управление имущественных </a:t>
                      </a:r>
                      <a:r>
                        <a:rPr lang="ru-RU" sz="1400" b="0" i="1" u="none" strike="noStrike" dirty="0" smtClean="0">
                          <a:latin typeface="Times New Roman"/>
                        </a:rPr>
                        <a:t>отношений</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11 282,71</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a:solidFill>
                            <a:srgbClr val="000000"/>
                          </a:solidFill>
                          <a:latin typeface="Times New Roman"/>
                        </a:rPr>
                        <a:t>11 </a:t>
                      </a:r>
                      <a:r>
                        <a:rPr lang="ru-RU" sz="1200" b="0" i="0" u="none" strike="noStrike" dirty="0" smtClean="0">
                          <a:solidFill>
                            <a:srgbClr val="000000"/>
                          </a:solidFill>
                          <a:latin typeface="Times New Roman"/>
                        </a:rPr>
                        <a:t>632,59</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61 151,27</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76406">
                <a:tc>
                  <a:txBody>
                    <a:bodyPr/>
                    <a:lstStyle/>
                    <a:p>
                      <a:pPr algn="l" fontAlgn="b"/>
                      <a:r>
                        <a:rPr lang="ru-RU" sz="1400" b="0" i="1" u="none" strike="noStrike" dirty="0">
                          <a:latin typeface="Times New Roman"/>
                        </a:rPr>
                        <a:t>управление архитектуры и </a:t>
                      </a:r>
                      <a:r>
                        <a:rPr lang="ru-RU" sz="1400" b="0" i="1" u="none" strike="noStrike" dirty="0" smtClean="0">
                          <a:latin typeface="Times New Roman"/>
                        </a:rPr>
                        <a:t>градостроительства</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7 152,86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a:solidFill>
                            <a:srgbClr val="000000"/>
                          </a:solidFill>
                          <a:latin typeface="Times New Roman"/>
                        </a:rPr>
                        <a:t>7 </a:t>
                      </a:r>
                      <a:r>
                        <a:rPr lang="ru-RU" sz="1200" b="0" i="0" u="none" strike="noStrike" dirty="0" smtClean="0">
                          <a:solidFill>
                            <a:srgbClr val="000000"/>
                          </a:solidFill>
                          <a:latin typeface="Times New Roman"/>
                        </a:rPr>
                        <a:t>172,11</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9 722,69</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76406">
                <a:tc>
                  <a:txBody>
                    <a:bodyPr/>
                    <a:lstStyle/>
                    <a:p>
                      <a:pPr algn="l" fontAlgn="b"/>
                      <a:r>
                        <a:rPr lang="ru-RU" sz="1400" b="0" i="1" u="none" strike="noStrike" dirty="0" smtClean="0">
                          <a:latin typeface="Times New Roman"/>
                        </a:rPr>
                        <a:t>Финансовое управление </a:t>
                      </a:r>
                      <a:r>
                        <a:rPr lang="ru-RU" sz="1400" b="0" i="1" u="none" strike="noStrike" dirty="0">
                          <a:latin typeface="Times New Roman"/>
                        </a:rPr>
                        <a:t>города-курорта Железноводска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15</a:t>
                      </a:r>
                      <a:r>
                        <a:rPr lang="ru-RU" sz="1200" b="0" i="0" u="none" strike="noStrike" baseline="0" dirty="0" smtClean="0">
                          <a:solidFill>
                            <a:schemeClr val="tx1"/>
                          </a:solidFill>
                          <a:latin typeface="Times New Roman" pitchFamily="18" charset="0"/>
                          <a:cs typeface="Times New Roman" pitchFamily="18" charset="0"/>
                        </a:rPr>
                        <a:t> 211,02</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16 352,55</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43 119,98</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09833">
                <a:tc>
                  <a:txBody>
                    <a:bodyPr/>
                    <a:lstStyle/>
                    <a:p>
                      <a:pPr algn="l" fontAlgn="b"/>
                      <a:r>
                        <a:rPr lang="ru-RU" sz="1400" b="0" i="1" u="none" strike="noStrike" dirty="0">
                          <a:latin typeface="Times New Roman"/>
                        </a:rPr>
                        <a:t>управление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514</a:t>
                      </a:r>
                      <a:r>
                        <a:rPr lang="ru-RU" sz="1200" b="0" i="0" u="none" strike="noStrike" baseline="0" dirty="0" smtClean="0">
                          <a:solidFill>
                            <a:schemeClr val="tx1"/>
                          </a:solidFill>
                          <a:latin typeface="Times New Roman" pitchFamily="18" charset="0"/>
                          <a:cs typeface="Times New Roman" pitchFamily="18" charset="0"/>
                        </a:rPr>
                        <a:t> 400,02</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578 571,06</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727 204,07</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09833">
                <a:tc>
                  <a:txBody>
                    <a:bodyPr/>
                    <a:lstStyle/>
                    <a:p>
                      <a:pPr algn="l" fontAlgn="b"/>
                      <a:r>
                        <a:rPr lang="ru-RU" sz="1400" b="0" i="1" u="none" strike="noStrike" dirty="0">
                          <a:latin typeface="Times New Roman"/>
                        </a:rPr>
                        <a:t>управление </a:t>
                      </a:r>
                      <a:r>
                        <a:rPr lang="ru-RU" sz="1400" b="0" i="1" u="none" strike="noStrike" dirty="0" smtClean="0">
                          <a:latin typeface="Times New Roman"/>
                        </a:rPr>
                        <a:t>культуры</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95</a:t>
                      </a:r>
                      <a:r>
                        <a:rPr lang="ru-RU" sz="1200" b="0" i="0" u="none" strike="noStrike" baseline="0" dirty="0" smtClean="0">
                          <a:solidFill>
                            <a:schemeClr val="tx1"/>
                          </a:solidFill>
                          <a:latin typeface="Times New Roman" pitchFamily="18" charset="0"/>
                          <a:cs typeface="Times New Roman" pitchFamily="18" charset="0"/>
                        </a:rPr>
                        <a:t> 152,22</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98 502,44</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115 782,88</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64118">
                <a:tc>
                  <a:txBody>
                    <a:bodyPr/>
                    <a:lstStyle/>
                    <a:p>
                      <a:pPr algn="l" fontAlgn="b"/>
                      <a:r>
                        <a:rPr lang="ru-RU" sz="1400" b="0" i="1" u="none" strike="noStrike" dirty="0">
                          <a:latin typeface="Times New Roman"/>
                        </a:rPr>
                        <a:t>управление труда и социальной защиты </a:t>
                      </a:r>
                      <a:r>
                        <a:rPr lang="ru-RU" sz="1400" b="0" i="1" u="none" strike="noStrike" dirty="0" smtClean="0">
                          <a:latin typeface="Times New Roman"/>
                        </a:rPr>
                        <a:t>населения</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425</a:t>
                      </a:r>
                      <a:r>
                        <a:rPr lang="ru-RU" sz="1200" b="0" i="0" u="none" strike="noStrike" baseline="0" dirty="0" smtClean="0">
                          <a:solidFill>
                            <a:schemeClr val="tx1"/>
                          </a:solidFill>
                          <a:latin typeface="Times New Roman" pitchFamily="18" charset="0"/>
                          <a:cs typeface="Times New Roman" pitchFamily="18" charset="0"/>
                        </a:rPr>
                        <a:t> 718,78</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479 930,56</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480 122,37</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76406">
                <a:tc>
                  <a:txBody>
                    <a:bodyPr/>
                    <a:lstStyle/>
                    <a:p>
                      <a:pPr algn="l" fontAlgn="b"/>
                      <a:r>
                        <a:rPr lang="ru-RU" sz="1400" b="0" i="1" u="none" strike="noStrike" dirty="0">
                          <a:latin typeface="Times New Roman"/>
                        </a:rPr>
                        <a:t>комитет по физической культуре, спорту и </a:t>
                      </a:r>
                      <a:r>
                        <a:rPr lang="ru-RU" sz="1400" b="0" i="1" u="none" strike="noStrike" dirty="0" smtClean="0">
                          <a:latin typeface="Times New Roman"/>
                        </a:rPr>
                        <a:t>туризму</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16</a:t>
                      </a:r>
                      <a:r>
                        <a:rPr lang="ru-RU" sz="1200" b="0" i="0" u="none" strike="noStrike" baseline="0" dirty="0" smtClean="0">
                          <a:solidFill>
                            <a:schemeClr val="tx1"/>
                          </a:solidFill>
                          <a:latin typeface="Times New Roman" pitchFamily="18" charset="0"/>
                          <a:cs typeface="Times New Roman" pitchFamily="18" charset="0"/>
                        </a:rPr>
                        <a:t> 995,55</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19 102,41</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26 469,58</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398908">
                <a:tc>
                  <a:txBody>
                    <a:bodyPr/>
                    <a:lstStyle/>
                    <a:p>
                      <a:pPr algn="l" fontAlgn="b"/>
                      <a:r>
                        <a:rPr lang="ru-RU" sz="1400" b="0" i="1" u="none" strike="noStrike" dirty="0">
                          <a:latin typeface="Times New Roman"/>
                        </a:rPr>
                        <a:t>Управление городского </a:t>
                      </a:r>
                      <a:r>
                        <a:rPr lang="ru-RU" sz="1400" b="0" i="1" u="none" strike="noStrike" dirty="0" smtClean="0">
                          <a:latin typeface="Times New Roman"/>
                        </a:rPr>
                        <a:t>хозяйства</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577</a:t>
                      </a:r>
                      <a:r>
                        <a:rPr lang="ru-RU" sz="1200" b="0" i="0" u="none" strike="noStrike" baseline="0" dirty="0" smtClean="0">
                          <a:solidFill>
                            <a:schemeClr val="tx1"/>
                          </a:solidFill>
                          <a:latin typeface="Times New Roman" pitchFamily="18" charset="0"/>
                          <a:cs typeface="Times New Roman" pitchFamily="18" charset="0"/>
                        </a:rPr>
                        <a:t> 275,23</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470 852,24</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685 465,40</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09833">
                <a:tc>
                  <a:txBody>
                    <a:bodyPr/>
                    <a:lstStyle/>
                    <a:p>
                      <a:pPr algn="l" fontAlgn="b"/>
                      <a:r>
                        <a:rPr lang="ru-RU" sz="1400" b="0" i="1" u="none" strike="noStrike" dirty="0">
                          <a:latin typeface="Times New Roman"/>
                        </a:rPr>
                        <a:t>Контрольно-счетная </a:t>
                      </a:r>
                      <a:r>
                        <a:rPr lang="ru-RU" sz="1400" b="0" i="1" u="none" strike="noStrike" dirty="0" smtClean="0">
                          <a:latin typeface="Times New Roman"/>
                        </a:rPr>
                        <a:t>палата</a:t>
                      </a:r>
                      <a:endParaRPr lang="ru-RU" sz="1400" b="0"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0" i="0" u="none" strike="noStrike" dirty="0" smtClean="0">
                          <a:solidFill>
                            <a:schemeClr val="tx1"/>
                          </a:solidFill>
                          <a:latin typeface="Times New Roman" pitchFamily="18" charset="0"/>
                          <a:cs typeface="Times New Roman" pitchFamily="18" charset="0"/>
                        </a:rPr>
                        <a:t>4</a:t>
                      </a:r>
                      <a:r>
                        <a:rPr lang="ru-RU" sz="1200" b="0" i="0" u="none" strike="noStrike" baseline="0" dirty="0" smtClean="0">
                          <a:solidFill>
                            <a:schemeClr val="tx1"/>
                          </a:solidFill>
                          <a:latin typeface="Times New Roman" pitchFamily="18" charset="0"/>
                          <a:cs typeface="Times New Roman" pitchFamily="18" charset="0"/>
                        </a:rPr>
                        <a:t> 050,76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0" i="0" u="none" strike="noStrike" dirty="0" smtClean="0">
                          <a:solidFill>
                            <a:srgbClr val="000000"/>
                          </a:solidFill>
                          <a:latin typeface="Times New Roman"/>
                        </a:rPr>
                        <a:t>3 516,81</a:t>
                      </a:r>
                      <a:endParaRPr lang="ru-RU" sz="1200" b="0"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0" i="0" u="none" strike="noStrike" dirty="0" smtClean="0">
                          <a:latin typeface="Times New Roman"/>
                        </a:rPr>
                        <a:t>4 046,27</a:t>
                      </a:r>
                      <a:endParaRPr lang="ru-RU" sz="1200" b="0" i="0" u="none" strike="noStrike" dirty="0">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r h="409833">
                <a:tc>
                  <a:txBody>
                    <a:bodyPr/>
                    <a:lstStyle/>
                    <a:p>
                      <a:pPr algn="l" fontAlgn="b"/>
                      <a:r>
                        <a:rPr lang="ru-RU" sz="1400" b="1" i="1" u="none" strike="noStrike" dirty="0">
                          <a:solidFill>
                            <a:srgbClr val="000000"/>
                          </a:solidFill>
                          <a:latin typeface="Calibri"/>
                        </a:rPr>
                        <a:t>ИТОГО: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b"/>
                      <a:r>
                        <a:rPr lang="ru-RU" sz="1200" b="1" i="0" u="none" strike="noStrike" dirty="0" smtClean="0">
                          <a:solidFill>
                            <a:schemeClr val="tx1"/>
                          </a:solidFill>
                          <a:latin typeface="Times New Roman" pitchFamily="18" charset="0"/>
                          <a:cs typeface="Times New Roman" pitchFamily="18" charset="0"/>
                        </a:rPr>
                        <a:t>1 842</a:t>
                      </a:r>
                      <a:r>
                        <a:rPr lang="ru-RU" sz="1200" b="1" i="0" u="none" strike="noStrike" baseline="0" dirty="0" smtClean="0">
                          <a:solidFill>
                            <a:schemeClr val="tx1"/>
                          </a:solidFill>
                          <a:latin typeface="Times New Roman" pitchFamily="18" charset="0"/>
                          <a:cs typeface="Times New Roman" pitchFamily="18" charset="0"/>
                        </a:rPr>
                        <a:t> 278,78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ctr"/>
                      <a:r>
                        <a:rPr lang="ru-RU" sz="1200" b="1" i="0" u="none" strike="noStrike" dirty="0">
                          <a:solidFill>
                            <a:srgbClr val="000000"/>
                          </a:solidFill>
                          <a:latin typeface="Times New Roman"/>
                        </a:rPr>
                        <a:t>1 </a:t>
                      </a:r>
                      <a:r>
                        <a:rPr lang="ru-RU" sz="1200" b="1" i="0" u="none" strike="noStrike" dirty="0" smtClean="0">
                          <a:solidFill>
                            <a:srgbClr val="000000"/>
                          </a:solidFill>
                          <a:latin typeface="Times New Roman"/>
                        </a:rPr>
                        <a:t>836</a:t>
                      </a:r>
                      <a:r>
                        <a:rPr lang="ru-RU" sz="1200" b="1" i="0" u="none" strike="noStrike" baseline="0" dirty="0" smtClean="0">
                          <a:solidFill>
                            <a:srgbClr val="000000"/>
                          </a:solidFill>
                          <a:latin typeface="Times New Roman"/>
                        </a:rPr>
                        <a:t> 959,36</a:t>
                      </a:r>
                      <a:endParaRPr lang="ru-RU" sz="1200" b="1" i="0" u="none" strike="noStrike" dirty="0">
                        <a:solidFill>
                          <a:srgbClr val="000000"/>
                        </a:solidFill>
                        <a:latin typeface="Times New Roman"/>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c>
                  <a:txBody>
                    <a:bodyPr/>
                    <a:lstStyle/>
                    <a:p>
                      <a:pPr algn="ctr" fontAlgn="t"/>
                      <a:endParaRPr lang="ru-RU" sz="1200" b="0" i="0" u="none" strike="noStrike" dirty="0" smtClean="0">
                        <a:latin typeface="Times New Roman"/>
                      </a:endParaRPr>
                    </a:p>
                    <a:p>
                      <a:pPr algn="ctr" fontAlgn="t"/>
                      <a:r>
                        <a:rPr lang="ru-RU" sz="1200" b="1" i="0" u="none" strike="noStrike" dirty="0" smtClean="0">
                          <a:solidFill>
                            <a:schemeClr val="tx1"/>
                          </a:solidFill>
                          <a:latin typeface="Times New Roman"/>
                        </a:rPr>
                        <a:t>2 </a:t>
                      </a:r>
                      <a:r>
                        <a:rPr lang="ru-RU" sz="1200" b="1" i="0" u="none" strike="noStrike" dirty="0">
                          <a:solidFill>
                            <a:schemeClr val="tx1"/>
                          </a:solidFill>
                          <a:latin typeface="Times New Roman"/>
                        </a:rPr>
                        <a:t>330 </a:t>
                      </a:r>
                      <a:r>
                        <a:rPr lang="ru-RU" sz="1200" b="1" i="0" u="none" strike="noStrike" dirty="0" smtClean="0">
                          <a:solidFill>
                            <a:schemeClr val="tx1"/>
                          </a:solidFill>
                          <a:latin typeface="Times New Roman"/>
                        </a:rPr>
                        <a:t>666,65</a:t>
                      </a:r>
                      <a:endParaRPr lang="ru-RU" sz="1200" b="1" i="0" u="none" strike="noStrike" dirty="0">
                        <a:solidFill>
                          <a:schemeClr val="tx1"/>
                        </a:solidFill>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alpha val="66000"/>
                          </a:schemeClr>
                        </a:gs>
                        <a:gs pos="50000">
                          <a:schemeClr val="tx2">
                            <a:lumMod val="20000"/>
                            <a:lumOff val="80000"/>
                            <a:alpha val="68000"/>
                          </a:schemeClr>
                        </a:gs>
                        <a:gs pos="100000">
                          <a:schemeClr val="tx2">
                            <a:lumMod val="40000"/>
                            <a:lumOff val="60000"/>
                            <a:shade val="100000"/>
                            <a:satMod val="115000"/>
                            <a:alpha val="73000"/>
                          </a:schemeClr>
                        </a:gs>
                      </a:gsLst>
                      <a:path path="circle">
                        <a:fillToRect l="100000" b="100000"/>
                      </a:path>
                      <a:tileRect t="-100000" r="-100000"/>
                    </a:gradFill>
                  </a:tcPr>
                </a:tc>
              </a:tr>
            </a:tbl>
          </a:graphicData>
        </a:graphic>
      </p:graphicFrame>
      <p:sp>
        <p:nvSpPr>
          <p:cNvPr id="8" name="Прямоугольник 7"/>
          <p:cNvSpPr/>
          <p:nvPr/>
        </p:nvSpPr>
        <p:spPr>
          <a:xfrm>
            <a:off x="1" y="1214422"/>
            <a:ext cx="9143999" cy="585791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8511" name="Picture 50" descr="герб-прозр фон"/>
          <p:cNvPicPr>
            <a:picLocks noChangeAspect="1" noChangeArrowheads="1"/>
          </p:cNvPicPr>
          <p:nvPr/>
        </p:nvPicPr>
        <p:blipFill>
          <a:blip r:embed="rId4" cstate="print"/>
          <a:srcRect/>
          <a:stretch>
            <a:fillRect/>
          </a:stretch>
        </p:blipFill>
        <p:spPr bwMode="auto">
          <a:xfrm>
            <a:off x="214313" y="214313"/>
            <a:ext cx="744537" cy="898525"/>
          </a:xfrm>
          <a:prstGeom prst="rect">
            <a:avLst/>
          </a:prstGeom>
          <a:noFill/>
          <a:ln w="9525">
            <a:noFill/>
            <a:miter lim="800000"/>
            <a:headEnd/>
            <a:tailEnd/>
          </a:ln>
        </p:spPr>
      </p:pic>
      <p:sp>
        <p:nvSpPr>
          <p:cNvPr id="11" name="TextBox 10"/>
          <p:cNvSpPr txBox="1"/>
          <p:nvPr/>
        </p:nvSpPr>
        <p:spPr>
          <a:xfrm>
            <a:off x="7786688" y="928688"/>
            <a:ext cx="1146175" cy="400050"/>
          </a:xfrm>
          <a:prstGeom prst="rect">
            <a:avLst/>
          </a:prstGeom>
          <a:noFill/>
        </p:spPr>
        <p:txBody>
          <a:bodyPr>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9" name="Скругленный прямоугольник 8"/>
          <p:cNvSpPr/>
          <p:nvPr/>
        </p:nvSpPr>
        <p:spPr>
          <a:xfrm>
            <a:off x="1000100" y="0"/>
            <a:ext cx="7858180" cy="1071546"/>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Структура расходов бюджета города-курорта Железноводска Ставропольского края в разрезе главных распорядителей бюджетных средств за 2020-2022 годы</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Рисунок 6"/>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11" name="Object 5"/>
          <p:cNvGraphicFramePr>
            <a:graphicFrameLocks noChangeAspect="1"/>
          </p:cNvGraphicFramePr>
          <p:nvPr/>
        </p:nvGraphicFramePr>
        <p:xfrm>
          <a:off x="-276225" y="1287463"/>
          <a:ext cx="6654800" cy="516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12"/>
          <p:cNvGraphicFramePr>
            <a:graphicFrameLocks noChangeAspect="1"/>
          </p:cNvGraphicFramePr>
          <p:nvPr/>
        </p:nvGraphicFramePr>
        <p:xfrm>
          <a:off x="336550" y="984250"/>
          <a:ext cx="7899400" cy="5842000"/>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19464" name="Picture 50" descr="герб-прозр фон"/>
          <p:cNvPicPr>
            <a:picLocks noChangeAspect="1" noChangeArrowheads="1"/>
          </p:cNvPicPr>
          <p:nvPr/>
        </p:nvPicPr>
        <p:blipFill>
          <a:blip r:embed="rId5" cstate="print"/>
          <a:srcRect/>
          <a:stretch>
            <a:fillRect/>
          </a:stretch>
        </p:blipFill>
        <p:spPr bwMode="auto">
          <a:xfrm>
            <a:off x="8185150" y="142875"/>
            <a:ext cx="744538" cy="898525"/>
          </a:xfrm>
          <a:prstGeom prst="rect">
            <a:avLst/>
          </a:prstGeom>
          <a:noFill/>
          <a:ln w="9525">
            <a:noFill/>
            <a:miter lim="800000"/>
            <a:headEnd/>
            <a:tailEnd/>
          </a:ln>
        </p:spPr>
      </p:pic>
      <p:sp>
        <p:nvSpPr>
          <p:cNvPr id="10" name="TextBox 9"/>
          <p:cNvSpPr txBox="1"/>
          <p:nvPr/>
        </p:nvSpPr>
        <p:spPr>
          <a:xfrm>
            <a:off x="7715250" y="1214438"/>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9" name="Скругленный прямоугольник 8"/>
          <p:cNvSpPr/>
          <p:nvPr/>
        </p:nvSpPr>
        <p:spPr>
          <a:xfrm>
            <a:off x="285720" y="142852"/>
            <a:ext cx="7786742" cy="857256"/>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800" b="1" dirty="0">
                <a:solidFill>
                  <a:schemeClr val="tx1"/>
                </a:solidFill>
                <a:effectLst>
                  <a:outerShdw blurRad="38100" dist="38100" dir="2700000" algn="tl">
                    <a:srgbClr val="000000"/>
                  </a:outerShdw>
                </a:effectLst>
                <a:latin typeface="Times New Roman" pitchFamily="18" charset="0"/>
                <a:cs typeface="Times New Roman" pitchFamily="18" charset="0"/>
              </a:rPr>
              <a:t>Структура расходов бюджета города-курорта Железноводска Ставропольского края в разрезе главных распорядителей бюджетных средств за 2020-2022 годы</a:t>
            </a:r>
            <a:endParaRPr lang="ru-RU" sz="1800"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30"/>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46083" name="Содержимое 5"/>
          <p:cNvSpPr>
            <a:spLocks/>
          </p:cNvSpPr>
          <p:nvPr/>
        </p:nvSpPr>
        <p:spPr bwMode="auto">
          <a:xfrm>
            <a:off x="7143750" y="2286000"/>
            <a:ext cx="2428875" cy="714375"/>
          </a:xfrm>
          <a:prstGeom prst="rect">
            <a:avLst/>
          </a:prstGeom>
          <a:noFill/>
          <a:ln w="9525">
            <a:noFill/>
            <a:miter lim="800000"/>
            <a:headEnd/>
            <a:tailEnd/>
          </a:ln>
        </p:spPr>
        <p:txBody>
          <a:bodyPr/>
          <a:lstStyle/>
          <a:p>
            <a:pPr marL="342900" indent="-342900">
              <a:spcBef>
                <a:spcPct val="20000"/>
              </a:spcBef>
              <a:buFont typeface="Arial" charset="0"/>
              <a:buNone/>
            </a:pPr>
            <a:r>
              <a:rPr lang="ru-RU" sz="1600" b="1">
                <a:solidFill>
                  <a:srgbClr val="002060"/>
                </a:solidFill>
                <a:cs typeface="Times New Roman" pitchFamily="18" charset="0"/>
              </a:rPr>
              <a:t>Муниципальные </a:t>
            </a:r>
          </a:p>
          <a:p>
            <a:pPr marL="342900" indent="-342900">
              <a:spcBef>
                <a:spcPct val="20000"/>
              </a:spcBef>
              <a:buFont typeface="Arial" charset="0"/>
              <a:buNone/>
            </a:pPr>
            <a:r>
              <a:rPr lang="ru-RU" sz="1600" b="1">
                <a:solidFill>
                  <a:srgbClr val="002060"/>
                </a:solidFill>
                <a:cs typeface="Times New Roman" pitchFamily="18" charset="0"/>
              </a:rPr>
              <a:t>программы</a:t>
            </a:r>
          </a:p>
        </p:txBody>
      </p:sp>
      <p:sp>
        <p:nvSpPr>
          <p:cNvPr id="46084" name="Содержимое 5"/>
          <p:cNvSpPr>
            <a:spLocks/>
          </p:cNvSpPr>
          <p:nvPr/>
        </p:nvSpPr>
        <p:spPr bwMode="auto">
          <a:xfrm>
            <a:off x="7215188" y="3571875"/>
            <a:ext cx="2500312" cy="695325"/>
          </a:xfrm>
          <a:prstGeom prst="rect">
            <a:avLst/>
          </a:prstGeom>
          <a:noFill/>
          <a:ln w="9525">
            <a:noFill/>
            <a:miter lim="800000"/>
            <a:headEnd/>
            <a:tailEnd/>
          </a:ln>
        </p:spPr>
        <p:txBody>
          <a:bodyPr/>
          <a:lstStyle/>
          <a:p>
            <a:pPr marL="342900" indent="-342900">
              <a:spcBef>
                <a:spcPct val="20000"/>
              </a:spcBef>
              <a:buFont typeface="Arial" charset="0"/>
              <a:buNone/>
            </a:pPr>
            <a:r>
              <a:rPr lang="ru-RU" sz="1600" b="1">
                <a:solidFill>
                  <a:srgbClr val="002060"/>
                </a:solidFill>
                <a:cs typeface="Times New Roman" pitchFamily="18" charset="0"/>
              </a:rPr>
              <a:t>Непрограммные </a:t>
            </a:r>
          </a:p>
          <a:p>
            <a:pPr marL="342900" indent="-342900">
              <a:spcBef>
                <a:spcPct val="20000"/>
              </a:spcBef>
              <a:buFont typeface="Arial" charset="0"/>
              <a:buNone/>
            </a:pPr>
            <a:r>
              <a:rPr lang="ru-RU" sz="1600" b="1">
                <a:solidFill>
                  <a:srgbClr val="002060"/>
                </a:solidFill>
                <a:cs typeface="Times New Roman" pitchFamily="18" charset="0"/>
              </a:rPr>
              <a:t>направления</a:t>
            </a:r>
          </a:p>
        </p:txBody>
      </p:sp>
      <p:sp>
        <p:nvSpPr>
          <p:cNvPr id="5" name="Прямоугольник 4"/>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6" name="AutoShape 9"/>
          <p:cNvSpPr>
            <a:spLocks noChangeArrowheads="1"/>
          </p:cNvSpPr>
          <p:nvPr/>
        </p:nvSpPr>
        <p:spPr bwMode="auto">
          <a:xfrm>
            <a:off x="3286125" y="2078038"/>
            <a:ext cx="1447800" cy="1295400"/>
          </a:xfrm>
          <a:prstGeom prst="cube">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dirty="0"/>
              <a:t>1 698</a:t>
            </a:r>
            <a:endParaRPr lang="ru-RU" sz="1500" b="1" dirty="0"/>
          </a:p>
          <a:p>
            <a:pPr algn="ctr">
              <a:defRPr/>
            </a:pPr>
            <a:endParaRPr lang="ru-RU" sz="1500" b="1" dirty="0"/>
          </a:p>
        </p:txBody>
      </p:sp>
      <p:sp>
        <p:nvSpPr>
          <p:cNvPr id="7" name="AutoShape 10"/>
          <p:cNvSpPr>
            <a:spLocks noChangeArrowheads="1"/>
          </p:cNvSpPr>
          <p:nvPr/>
        </p:nvSpPr>
        <p:spPr bwMode="auto">
          <a:xfrm>
            <a:off x="3286116" y="3589546"/>
            <a:ext cx="1447800" cy="909638"/>
          </a:xfrm>
          <a:prstGeom prst="cube">
            <a:avLst>
              <a:gd name="adj" fmla="val 25000"/>
            </a:avLst>
          </a:prstGeom>
          <a:gradFill rotWithShape="1">
            <a:gsLst>
              <a:gs pos="0">
                <a:srgbClr val="009900">
                  <a:gamma/>
                  <a:shade val="46275"/>
                  <a:invGamma/>
                </a:srgbClr>
              </a:gs>
              <a:gs pos="50000">
                <a:srgbClr val="009900">
                  <a:alpha val="50000"/>
                </a:srgbClr>
              </a:gs>
              <a:gs pos="100000">
                <a:srgbClr val="009900">
                  <a:gamma/>
                  <a:shade val="46275"/>
                  <a:invGamma/>
                </a:srgbClr>
              </a:gs>
            </a:gsLst>
            <a:lin ang="18900000" scaled="1"/>
          </a:gradFill>
          <a:ln w="9525">
            <a:noFill/>
            <a:miter lim="800000"/>
            <a:headEnd/>
            <a:tailEnd/>
          </a:ln>
          <a:effectLst/>
        </p:spPr>
        <p:txBody>
          <a:bodyPr anchor="ctr"/>
          <a:lstStyle/>
          <a:p>
            <a:pPr algn="ctr">
              <a:defRPr/>
            </a:pPr>
            <a:r>
              <a:rPr lang="ru-RU" b="1" dirty="0"/>
              <a:t>139</a:t>
            </a:r>
            <a:endParaRPr lang="ru-RU" sz="1500" b="1" dirty="0"/>
          </a:p>
        </p:txBody>
      </p:sp>
      <p:sp>
        <p:nvSpPr>
          <p:cNvPr id="46092" name="AutoShape 11"/>
          <p:cNvSpPr>
            <a:spLocks/>
          </p:cNvSpPr>
          <p:nvPr/>
        </p:nvSpPr>
        <p:spPr bwMode="auto">
          <a:xfrm>
            <a:off x="3071813" y="2149475"/>
            <a:ext cx="152400" cy="1219200"/>
          </a:xfrm>
          <a:prstGeom prst="leftBrace">
            <a:avLst>
              <a:gd name="adj1" fmla="val 66667"/>
              <a:gd name="adj2" fmla="val 50000"/>
            </a:avLst>
          </a:prstGeom>
          <a:noFill/>
          <a:ln w="9525">
            <a:solidFill>
              <a:schemeClr val="tx1"/>
            </a:solidFill>
            <a:round/>
            <a:headEnd/>
            <a:tailEnd/>
          </a:ln>
        </p:spPr>
        <p:txBody>
          <a:bodyPr anchor="ctr">
            <a:spAutoFit/>
          </a:bodyPr>
          <a:lstStyle/>
          <a:p>
            <a:endParaRPr lang="ru-RU"/>
          </a:p>
        </p:txBody>
      </p:sp>
      <p:sp>
        <p:nvSpPr>
          <p:cNvPr id="46093" name="AutoShape 12"/>
          <p:cNvSpPr>
            <a:spLocks/>
          </p:cNvSpPr>
          <p:nvPr/>
        </p:nvSpPr>
        <p:spPr bwMode="auto">
          <a:xfrm>
            <a:off x="3143250" y="3949700"/>
            <a:ext cx="152400" cy="487363"/>
          </a:xfrm>
          <a:prstGeom prst="leftBrace">
            <a:avLst>
              <a:gd name="adj1" fmla="val 26649"/>
              <a:gd name="adj2" fmla="val 50000"/>
            </a:avLst>
          </a:prstGeom>
          <a:noFill/>
          <a:ln w="9525">
            <a:solidFill>
              <a:schemeClr val="tx1"/>
            </a:solidFill>
            <a:round/>
            <a:headEnd/>
            <a:tailEnd/>
          </a:ln>
        </p:spPr>
        <p:txBody>
          <a:bodyPr anchor="ctr">
            <a:spAutoFit/>
          </a:bodyPr>
          <a:lstStyle/>
          <a:p>
            <a:endParaRPr lang="ru-RU"/>
          </a:p>
        </p:txBody>
      </p:sp>
      <p:sp>
        <p:nvSpPr>
          <p:cNvPr id="46094" name="Text Box 17"/>
          <p:cNvSpPr txBox="1">
            <a:spLocks noChangeArrowheads="1"/>
          </p:cNvSpPr>
          <p:nvPr/>
        </p:nvSpPr>
        <p:spPr bwMode="auto">
          <a:xfrm>
            <a:off x="2357438" y="2581275"/>
            <a:ext cx="838200" cy="336550"/>
          </a:xfrm>
          <a:prstGeom prst="rect">
            <a:avLst/>
          </a:prstGeom>
          <a:noFill/>
          <a:ln w="9525" algn="ctr">
            <a:noFill/>
            <a:miter lim="800000"/>
            <a:headEnd/>
            <a:tailEnd/>
          </a:ln>
        </p:spPr>
        <p:txBody>
          <a:bodyPr>
            <a:spAutoFit/>
          </a:bodyPr>
          <a:lstStyle/>
          <a:p>
            <a:pPr algn="r"/>
            <a:r>
              <a:rPr lang="ru-RU" sz="1600" b="1"/>
              <a:t>92,4 %</a:t>
            </a:r>
          </a:p>
        </p:txBody>
      </p:sp>
      <p:sp>
        <p:nvSpPr>
          <p:cNvPr id="46095" name="Text Box 18"/>
          <p:cNvSpPr txBox="1">
            <a:spLocks noChangeArrowheads="1"/>
          </p:cNvSpPr>
          <p:nvPr/>
        </p:nvSpPr>
        <p:spPr bwMode="auto">
          <a:xfrm>
            <a:off x="2357438" y="4071938"/>
            <a:ext cx="809625" cy="338137"/>
          </a:xfrm>
          <a:prstGeom prst="rect">
            <a:avLst/>
          </a:prstGeom>
          <a:noFill/>
          <a:ln w="9525" algn="ctr">
            <a:noFill/>
            <a:miter lim="800000"/>
            <a:headEnd/>
            <a:tailEnd/>
          </a:ln>
        </p:spPr>
        <p:txBody>
          <a:bodyPr>
            <a:spAutoFit/>
          </a:bodyPr>
          <a:lstStyle/>
          <a:p>
            <a:pPr algn="r"/>
            <a:r>
              <a:rPr lang="ru-RU" sz="1600" b="1"/>
              <a:t>7,6</a:t>
            </a:r>
            <a:r>
              <a:rPr lang="en-US" sz="1600" b="1"/>
              <a:t>%</a:t>
            </a:r>
            <a:endParaRPr lang="ru-RU" sz="1600" b="1"/>
          </a:p>
        </p:txBody>
      </p:sp>
      <p:sp>
        <p:nvSpPr>
          <p:cNvPr id="46096" name="Содержимое 5"/>
          <p:cNvSpPr>
            <a:spLocks/>
          </p:cNvSpPr>
          <p:nvPr/>
        </p:nvSpPr>
        <p:spPr bwMode="auto">
          <a:xfrm>
            <a:off x="5572125" y="1357313"/>
            <a:ext cx="1676400" cy="381000"/>
          </a:xfrm>
          <a:prstGeom prst="rect">
            <a:avLst/>
          </a:prstGeom>
          <a:no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ru-RU" sz="1900" b="1">
                <a:cs typeface="Times New Roman" pitchFamily="18" charset="0"/>
              </a:rPr>
              <a:t>2022 год</a:t>
            </a:r>
          </a:p>
        </p:txBody>
      </p:sp>
      <p:sp>
        <p:nvSpPr>
          <p:cNvPr id="46097" name="Содержимое 5"/>
          <p:cNvSpPr>
            <a:spLocks/>
          </p:cNvSpPr>
          <p:nvPr/>
        </p:nvSpPr>
        <p:spPr bwMode="auto">
          <a:xfrm>
            <a:off x="928688" y="1428750"/>
            <a:ext cx="1676400" cy="381000"/>
          </a:xfrm>
          <a:prstGeom prst="rect">
            <a:avLst/>
          </a:prstGeom>
          <a:no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ru-RU" sz="1900" b="1">
                <a:cs typeface="Times New Roman" pitchFamily="18" charset="0"/>
              </a:rPr>
              <a:t>2020 год</a:t>
            </a:r>
          </a:p>
        </p:txBody>
      </p:sp>
      <p:sp>
        <p:nvSpPr>
          <p:cNvPr id="14" name="AutoShape 23"/>
          <p:cNvSpPr>
            <a:spLocks noChangeArrowheads="1"/>
          </p:cNvSpPr>
          <p:nvPr/>
        </p:nvSpPr>
        <p:spPr bwMode="auto">
          <a:xfrm>
            <a:off x="5715000" y="1933575"/>
            <a:ext cx="1447800" cy="1428750"/>
          </a:xfrm>
          <a:prstGeom prst="cube">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dirty="0">
                <a:solidFill>
                  <a:schemeClr val="tx1"/>
                </a:solidFill>
              </a:rPr>
              <a:t>2 217</a:t>
            </a:r>
            <a:endParaRPr lang="ru-RU" sz="1500" b="1" dirty="0">
              <a:solidFill>
                <a:schemeClr val="tx1"/>
              </a:solidFill>
            </a:endParaRPr>
          </a:p>
        </p:txBody>
      </p:sp>
      <p:sp>
        <p:nvSpPr>
          <p:cNvPr id="15" name="AutoShape 24"/>
          <p:cNvSpPr>
            <a:spLocks noChangeArrowheads="1"/>
          </p:cNvSpPr>
          <p:nvPr/>
        </p:nvSpPr>
        <p:spPr bwMode="auto">
          <a:xfrm>
            <a:off x="5715008" y="3500438"/>
            <a:ext cx="1447800" cy="981076"/>
          </a:xfrm>
          <a:prstGeom prst="cube">
            <a:avLst>
              <a:gd name="adj" fmla="val 25000"/>
            </a:avLst>
          </a:prstGeom>
          <a:gradFill rotWithShape="1">
            <a:gsLst>
              <a:gs pos="0">
                <a:srgbClr val="009900">
                  <a:gamma/>
                  <a:shade val="46275"/>
                  <a:invGamma/>
                </a:srgbClr>
              </a:gs>
              <a:gs pos="50000">
                <a:srgbClr val="009900">
                  <a:alpha val="50000"/>
                </a:srgbClr>
              </a:gs>
              <a:gs pos="100000">
                <a:srgbClr val="009900">
                  <a:gamma/>
                  <a:shade val="46275"/>
                  <a:invGamma/>
                </a:srgbClr>
              </a:gs>
            </a:gsLst>
            <a:lin ang="18900000" scaled="1"/>
          </a:gradFill>
          <a:ln w="9525">
            <a:noFill/>
            <a:miter lim="800000"/>
            <a:headEnd/>
            <a:tailEnd/>
          </a:ln>
          <a:effectLst/>
        </p:spPr>
        <p:txBody>
          <a:bodyPr anchor="ctr"/>
          <a:lstStyle/>
          <a:p>
            <a:pPr algn="ctr">
              <a:defRPr/>
            </a:pPr>
            <a:r>
              <a:rPr lang="ru-RU" b="1" dirty="0"/>
              <a:t>114</a:t>
            </a:r>
            <a:endParaRPr lang="ru-RU" sz="1500" b="1" dirty="0"/>
          </a:p>
        </p:txBody>
      </p:sp>
      <p:sp>
        <p:nvSpPr>
          <p:cNvPr id="46102" name="Text Box 26"/>
          <p:cNvSpPr txBox="1">
            <a:spLocks noChangeArrowheads="1"/>
          </p:cNvSpPr>
          <p:nvPr/>
        </p:nvSpPr>
        <p:spPr bwMode="auto">
          <a:xfrm>
            <a:off x="4786313" y="2571750"/>
            <a:ext cx="838200" cy="336550"/>
          </a:xfrm>
          <a:prstGeom prst="rect">
            <a:avLst/>
          </a:prstGeom>
          <a:noFill/>
          <a:ln w="9525" algn="ctr">
            <a:noFill/>
            <a:miter lim="800000"/>
            <a:headEnd/>
            <a:tailEnd/>
          </a:ln>
        </p:spPr>
        <p:txBody>
          <a:bodyPr>
            <a:spAutoFit/>
          </a:bodyPr>
          <a:lstStyle/>
          <a:p>
            <a:pPr algn="r"/>
            <a:r>
              <a:rPr lang="ru-RU" sz="1600" b="1"/>
              <a:t>95,1 %</a:t>
            </a:r>
          </a:p>
        </p:txBody>
      </p:sp>
      <p:sp>
        <p:nvSpPr>
          <p:cNvPr id="46103" name="AutoShape 27"/>
          <p:cNvSpPr>
            <a:spLocks/>
          </p:cNvSpPr>
          <p:nvPr/>
        </p:nvSpPr>
        <p:spPr bwMode="auto">
          <a:xfrm>
            <a:off x="5500688" y="3786188"/>
            <a:ext cx="152400" cy="487362"/>
          </a:xfrm>
          <a:prstGeom prst="leftBrace">
            <a:avLst>
              <a:gd name="adj1" fmla="val 26649"/>
              <a:gd name="adj2" fmla="val 50000"/>
            </a:avLst>
          </a:prstGeom>
          <a:noFill/>
          <a:ln w="9525">
            <a:solidFill>
              <a:schemeClr val="tx1"/>
            </a:solidFill>
            <a:round/>
            <a:headEnd/>
            <a:tailEnd/>
          </a:ln>
        </p:spPr>
        <p:txBody>
          <a:bodyPr anchor="ctr">
            <a:spAutoFit/>
          </a:bodyPr>
          <a:lstStyle/>
          <a:p>
            <a:endParaRPr lang="ru-RU"/>
          </a:p>
        </p:txBody>
      </p:sp>
      <p:sp>
        <p:nvSpPr>
          <p:cNvPr id="46104" name="Text Box 28"/>
          <p:cNvSpPr txBox="1">
            <a:spLocks noChangeArrowheads="1"/>
          </p:cNvSpPr>
          <p:nvPr/>
        </p:nvSpPr>
        <p:spPr bwMode="auto">
          <a:xfrm>
            <a:off x="4786313" y="3929063"/>
            <a:ext cx="809625" cy="336550"/>
          </a:xfrm>
          <a:prstGeom prst="rect">
            <a:avLst/>
          </a:prstGeom>
          <a:noFill/>
          <a:ln w="9525" algn="ctr">
            <a:noFill/>
            <a:miter lim="800000"/>
            <a:headEnd/>
            <a:tailEnd/>
          </a:ln>
        </p:spPr>
        <p:txBody>
          <a:bodyPr>
            <a:spAutoFit/>
          </a:bodyPr>
          <a:lstStyle/>
          <a:p>
            <a:pPr algn="r"/>
            <a:r>
              <a:rPr lang="ru-RU" sz="1600" b="1"/>
              <a:t>4,9%</a:t>
            </a:r>
          </a:p>
        </p:txBody>
      </p:sp>
      <p:sp>
        <p:nvSpPr>
          <p:cNvPr id="19" name="AutoShape 9"/>
          <p:cNvSpPr>
            <a:spLocks noChangeArrowheads="1"/>
          </p:cNvSpPr>
          <p:nvPr/>
        </p:nvSpPr>
        <p:spPr bwMode="auto">
          <a:xfrm>
            <a:off x="1000125" y="2078038"/>
            <a:ext cx="1447800" cy="1295400"/>
          </a:xfrm>
          <a:prstGeom prst="cube">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dirty="0"/>
              <a:t>1 690</a:t>
            </a:r>
            <a:endParaRPr lang="ru-RU" sz="1500" b="1" dirty="0"/>
          </a:p>
          <a:p>
            <a:pPr algn="ctr">
              <a:defRPr/>
            </a:pPr>
            <a:endParaRPr lang="ru-RU" sz="1500" b="1" dirty="0"/>
          </a:p>
        </p:txBody>
      </p:sp>
      <p:sp>
        <p:nvSpPr>
          <p:cNvPr id="46106" name="AutoShape 11"/>
          <p:cNvSpPr>
            <a:spLocks/>
          </p:cNvSpPr>
          <p:nvPr/>
        </p:nvSpPr>
        <p:spPr bwMode="auto">
          <a:xfrm>
            <a:off x="785813" y="2149475"/>
            <a:ext cx="152400" cy="1219200"/>
          </a:xfrm>
          <a:prstGeom prst="leftBrace">
            <a:avLst>
              <a:gd name="adj1" fmla="val 66667"/>
              <a:gd name="adj2" fmla="val 50000"/>
            </a:avLst>
          </a:prstGeom>
          <a:noFill/>
          <a:ln w="9525">
            <a:solidFill>
              <a:schemeClr val="tx1"/>
            </a:solidFill>
            <a:round/>
            <a:headEnd/>
            <a:tailEnd/>
          </a:ln>
        </p:spPr>
        <p:txBody>
          <a:bodyPr anchor="ctr">
            <a:spAutoFit/>
          </a:bodyPr>
          <a:lstStyle/>
          <a:p>
            <a:endParaRPr lang="ru-RU"/>
          </a:p>
        </p:txBody>
      </p:sp>
      <p:sp>
        <p:nvSpPr>
          <p:cNvPr id="46107" name="Text Box 17"/>
          <p:cNvSpPr txBox="1">
            <a:spLocks noChangeArrowheads="1"/>
          </p:cNvSpPr>
          <p:nvPr/>
        </p:nvSpPr>
        <p:spPr bwMode="auto">
          <a:xfrm>
            <a:off x="7938" y="2581275"/>
            <a:ext cx="838200" cy="336550"/>
          </a:xfrm>
          <a:prstGeom prst="rect">
            <a:avLst/>
          </a:prstGeom>
          <a:noFill/>
          <a:ln w="9525" algn="ctr">
            <a:noFill/>
            <a:miter lim="800000"/>
            <a:headEnd/>
            <a:tailEnd/>
          </a:ln>
        </p:spPr>
        <p:txBody>
          <a:bodyPr>
            <a:spAutoFit/>
          </a:bodyPr>
          <a:lstStyle/>
          <a:p>
            <a:pPr algn="r"/>
            <a:r>
              <a:rPr lang="ru-RU" sz="1600" b="1"/>
              <a:t>91,7 %</a:t>
            </a:r>
          </a:p>
        </p:txBody>
      </p:sp>
      <p:sp>
        <p:nvSpPr>
          <p:cNvPr id="46108" name="Содержимое 5"/>
          <p:cNvSpPr>
            <a:spLocks/>
          </p:cNvSpPr>
          <p:nvPr/>
        </p:nvSpPr>
        <p:spPr bwMode="auto">
          <a:xfrm>
            <a:off x="3214688" y="1428750"/>
            <a:ext cx="1676400" cy="381000"/>
          </a:xfrm>
          <a:prstGeom prst="rect">
            <a:avLst/>
          </a:prstGeom>
          <a:no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ru-RU" sz="1900" b="1">
                <a:cs typeface="Times New Roman" pitchFamily="18" charset="0"/>
              </a:rPr>
              <a:t>2021 год</a:t>
            </a:r>
          </a:p>
        </p:txBody>
      </p:sp>
      <p:sp>
        <p:nvSpPr>
          <p:cNvPr id="23" name="AutoShape 10"/>
          <p:cNvSpPr>
            <a:spLocks noChangeArrowheads="1"/>
          </p:cNvSpPr>
          <p:nvPr/>
        </p:nvSpPr>
        <p:spPr bwMode="auto">
          <a:xfrm>
            <a:off x="1000100" y="3733562"/>
            <a:ext cx="1447800" cy="838200"/>
          </a:xfrm>
          <a:prstGeom prst="cube">
            <a:avLst>
              <a:gd name="adj" fmla="val 25000"/>
            </a:avLst>
          </a:prstGeom>
          <a:gradFill rotWithShape="1">
            <a:gsLst>
              <a:gs pos="0">
                <a:srgbClr val="009900">
                  <a:gamma/>
                  <a:shade val="46275"/>
                  <a:invGamma/>
                </a:srgbClr>
              </a:gs>
              <a:gs pos="50000">
                <a:srgbClr val="009900">
                  <a:alpha val="50000"/>
                </a:srgbClr>
              </a:gs>
              <a:gs pos="100000">
                <a:srgbClr val="009900">
                  <a:gamma/>
                  <a:shade val="46275"/>
                  <a:invGamma/>
                </a:srgbClr>
              </a:gs>
            </a:gsLst>
            <a:lin ang="18900000" scaled="1"/>
          </a:gradFill>
          <a:ln w="9525">
            <a:noFill/>
            <a:miter lim="800000"/>
            <a:headEnd/>
            <a:tailEnd/>
          </a:ln>
          <a:effectLst/>
        </p:spPr>
        <p:txBody>
          <a:bodyPr anchor="ctr"/>
          <a:lstStyle/>
          <a:p>
            <a:pPr algn="ctr">
              <a:defRPr/>
            </a:pPr>
            <a:r>
              <a:rPr lang="ru-RU" b="1" dirty="0"/>
              <a:t>152</a:t>
            </a:r>
            <a:endParaRPr lang="ru-RU" sz="1500" b="1" dirty="0"/>
          </a:p>
        </p:txBody>
      </p:sp>
      <p:sp>
        <p:nvSpPr>
          <p:cNvPr id="46112" name="AutoShape 12"/>
          <p:cNvSpPr>
            <a:spLocks/>
          </p:cNvSpPr>
          <p:nvPr/>
        </p:nvSpPr>
        <p:spPr bwMode="auto">
          <a:xfrm>
            <a:off x="785813" y="4021138"/>
            <a:ext cx="152400" cy="487362"/>
          </a:xfrm>
          <a:prstGeom prst="leftBrace">
            <a:avLst>
              <a:gd name="adj1" fmla="val 26649"/>
              <a:gd name="adj2" fmla="val 50000"/>
            </a:avLst>
          </a:prstGeom>
          <a:noFill/>
          <a:ln w="9525">
            <a:solidFill>
              <a:schemeClr val="tx1"/>
            </a:solidFill>
            <a:round/>
            <a:headEnd/>
            <a:tailEnd/>
          </a:ln>
        </p:spPr>
        <p:txBody>
          <a:bodyPr anchor="ctr">
            <a:spAutoFit/>
          </a:bodyPr>
          <a:lstStyle/>
          <a:p>
            <a:endParaRPr lang="ru-RU"/>
          </a:p>
        </p:txBody>
      </p:sp>
      <p:sp>
        <p:nvSpPr>
          <p:cNvPr id="46113" name="Text Box 18"/>
          <p:cNvSpPr txBox="1">
            <a:spLocks noChangeArrowheads="1"/>
          </p:cNvSpPr>
          <p:nvPr/>
        </p:nvSpPr>
        <p:spPr bwMode="auto">
          <a:xfrm>
            <a:off x="7938" y="4094163"/>
            <a:ext cx="809625" cy="336550"/>
          </a:xfrm>
          <a:prstGeom prst="rect">
            <a:avLst/>
          </a:prstGeom>
          <a:noFill/>
          <a:ln w="9525" algn="ctr">
            <a:noFill/>
            <a:miter lim="800000"/>
            <a:headEnd/>
            <a:tailEnd/>
          </a:ln>
        </p:spPr>
        <p:txBody>
          <a:bodyPr>
            <a:spAutoFit/>
          </a:bodyPr>
          <a:lstStyle/>
          <a:p>
            <a:pPr algn="r"/>
            <a:r>
              <a:rPr lang="ru-RU" sz="1600" b="1"/>
              <a:t>8,3%</a:t>
            </a:r>
          </a:p>
        </p:txBody>
      </p:sp>
      <p:sp>
        <p:nvSpPr>
          <p:cNvPr id="46114" name="AutoShape 25"/>
          <p:cNvSpPr>
            <a:spLocks/>
          </p:cNvSpPr>
          <p:nvPr/>
        </p:nvSpPr>
        <p:spPr bwMode="auto">
          <a:xfrm>
            <a:off x="5500688" y="2143125"/>
            <a:ext cx="152400" cy="1219200"/>
          </a:xfrm>
          <a:prstGeom prst="leftBrace">
            <a:avLst>
              <a:gd name="adj1" fmla="val 66667"/>
              <a:gd name="adj2" fmla="val 50000"/>
            </a:avLst>
          </a:prstGeom>
          <a:noFill/>
          <a:ln w="9525">
            <a:solidFill>
              <a:schemeClr val="tx1"/>
            </a:solidFill>
            <a:round/>
            <a:headEnd/>
            <a:tailEnd/>
          </a:ln>
        </p:spPr>
        <p:txBody>
          <a:bodyPr anchor="ctr">
            <a:spAutoFit/>
          </a:bodyPr>
          <a:lstStyle/>
          <a:p>
            <a:endParaRPr lang="ru-RU"/>
          </a:p>
        </p:txBody>
      </p:sp>
      <p:sp>
        <p:nvSpPr>
          <p:cNvPr id="27" name="Скругленный прямоугольник 26"/>
          <p:cNvSpPr/>
          <p:nvPr/>
        </p:nvSpPr>
        <p:spPr>
          <a:xfrm>
            <a:off x="500034" y="185148"/>
            <a:ext cx="7215238" cy="957836"/>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rPr>
              <a:t>Расходы бюджета города Железноводска в разрезе муниципальных программ и непрограммных направлений деятельности за 2020-2022 годы</a:t>
            </a:r>
          </a:p>
        </p:txBody>
      </p:sp>
      <p:sp>
        <p:nvSpPr>
          <p:cNvPr id="28" name="Прямоугольник 5"/>
          <p:cNvSpPr>
            <a:spLocks noChangeArrowheads="1"/>
          </p:cNvSpPr>
          <p:nvPr/>
        </p:nvSpPr>
        <p:spPr bwMode="auto">
          <a:xfrm>
            <a:off x="214282" y="5223830"/>
            <a:ext cx="8572560" cy="1089529"/>
          </a:xfrm>
          <a:prstGeom prst="rect">
            <a:avLst/>
          </a:prstGeom>
          <a:gradFill>
            <a:gsLst>
              <a:gs pos="58000">
                <a:schemeClr val="accent1">
                  <a:tint val="50000"/>
                  <a:satMod val="300000"/>
                  <a:alpha val="52000"/>
                </a:schemeClr>
              </a:gs>
              <a:gs pos="84000">
                <a:schemeClr val="accent1">
                  <a:tint val="37000"/>
                  <a:satMod val="300000"/>
                </a:schemeClr>
              </a:gs>
              <a:gs pos="84000">
                <a:schemeClr val="accent1">
                  <a:tint val="37000"/>
                  <a:satMod val="300000"/>
                </a:schemeClr>
              </a:gs>
            </a:gsLst>
            <a:lin ang="16200000" scaled="1"/>
          </a:gradFill>
          <a:ln w="9525"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nchor="ctr">
            <a:spAutoFit/>
          </a:bodyPr>
          <a:lstStyle/>
          <a:p>
            <a:pPr indent="442913" algn="just" defTabSz="711200">
              <a:lnSpc>
                <a:spcPct val="90000"/>
              </a:lnSpc>
              <a:spcAft>
                <a:spcPct val="35000"/>
              </a:spcAft>
              <a:tabLst>
                <a:tab pos="8258175" algn="l"/>
                <a:tab pos="8345488" algn="l"/>
              </a:tabLst>
              <a:defRPr/>
            </a:pPr>
            <a:r>
              <a:rPr lang="ru-RU" sz="1800" dirty="0"/>
              <a:t>В 2022 году объем расходов в рамках муниципальных программ за счет средств бюджета города вырос и составил 2 217 млн. рублей. Удельный вес расходов по муниципальным программам в общей сумме расходов за счет средств бюджета в 2020 году составлял 91,7 %, а в 2021 году – 92,4%.</a:t>
            </a:r>
          </a:p>
        </p:txBody>
      </p:sp>
      <p:pic>
        <p:nvPicPr>
          <p:cNvPr id="46121"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30" name="TextBox 29"/>
          <p:cNvSpPr txBox="1"/>
          <p:nvPr/>
        </p:nvSpPr>
        <p:spPr>
          <a:xfrm>
            <a:off x="7572375" y="1428750"/>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31"/>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5" name="AutoShape 2"/>
          <p:cNvSpPr>
            <a:spLocks noChangeArrowheads="1"/>
          </p:cNvSpPr>
          <p:nvPr/>
        </p:nvSpPr>
        <p:spPr bwMode="auto">
          <a:xfrm>
            <a:off x="1071538" y="142852"/>
            <a:ext cx="6643734" cy="647700"/>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eaLnBrk="1" hangingPunct="1">
              <a:defRPr/>
            </a:pPr>
            <a:endParaRPr lang="ru-RU"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Стрелка вниз 5"/>
          <p:cNvSpPr/>
          <p:nvPr/>
        </p:nvSpPr>
        <p:spPr>
          <a:xfrm>
            <a:off x="1714500" y="785813"/>
            <a:ext cx="642938" cy="357187"/>
          </a:xfrm>
          <a:prstGeom prst="downArrow">
            <a:avLst/>
          </a:prstGeom>
          <a:solidFill>
            <a:srgbClr val="B2FC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Стрелка вниз 6"/>
          <p:cNvSpPr/>
          <p:nvPr/>
        </p:nvSpPr>
        <p:spPr>
          <a:xfrm>
            <a:off x="6286500" y="785813"/>
            <a:ext cx="577850" cy="396875"/>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 name="Выноска со стрелкой вниз 7"/>
          <p:cNvSpPr/>
          <p:nvPr/>
        </p:nvSpPr>
        <p:spPr>
          <a:xfrm>
            <a:off x="642938" y="1143000"/>
            <a:ext cx="2857500" cy="1000125"/>
          </a:xfrm>
          <a:prstGeom prst="downArrowCallout">
            <a:avLst/>
          </a:prstGeom>
          <a:solidFill>
            <a:srgbClr val="B2FC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Налогоплательщик</a:t>
            </a:r>
          </a:p>
        </p:txBody>
      </p:sp>
      <p:sp>
        <p:nvSpPr>
          <p:cNvPr id="9" name="Скругленный прямоугольник 8"/>
          <p:cNvSpPr/>
          <p:nvPr/>
        </p:nvSpPr>
        <p:spPr>
          <a:xfrm>
            <a:off x="642938" y="2143125"/>
            <a:ext cx="2714625" cy="857250"/>
          </a:xfrm>
          <a:prstGeom prst="roundRect">
            <a:avLst/>
          </a:prstGeom>
          <a:solidFill>
            <a:srgbClr val="B2FC9E"/>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dirty="0"/>
              <a:t>Участвует в </a:t>
            </a:r>
            <a:r>
              <a:rPr lang="ru-RU" sz="1800" b="1" dirty="0"/>
              <a:t>ДОХОДНОЙ </a:t>
            </a:r>
            <a:r>
              <a:rPr lang="ru-RU" sz="1800" dirty="0"/>
              <a:t>части бюджета</a:t>
            </a:r>
          </a:p>
        </p:txBody>
      </p:sp>
      <p:sp>
        <p:nvSpPr>
          <p:cNvPr id="10" name="Скругленный прямоугольник 9"/>
          <p:cNvSpPr/>
          <p:nvPr/>
        </p:nvSpPr>
        <p:spPr>
          <a:xfrm>
            <a:off x="3786188" y="2214563"/>
            <a:ext cx="5143500" cy="785812"/>
          </a:xfrm>
          <a:prstGeom prst="roundRect">
            <a:avLst/>
          </a:prstGeom>
          <a:solidFill>
            <a:srgbClr val="FFFF99"/>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dirty="0"/>
              <a:t>Получает социальные гарантии – </a:t>
            </a:r>
            <a:r>
              <a:rPr lang="ru-RU" sz="1800" b="1" dirty="0">
                <a:solidFill>
                  <a:schemeClr val="tx1"/>
                </a:solidFill>
              </a:rPr>
              <a:t>РАСХОДНАЯ</a:t>
            </a:r>
            <a:r>
              <a:rPr lang="ru-RU" sz="1800" dirty="0">
                <a:solidFill>
                  <a:schemeClr val="tx1"/>
                </a:solidFill>
              </a:rPr>
              <a:t> часть бюджета</a:t>
            </a:r>
            <a:endParaRPr lang="ru-RU" sz="1800" b="1" dirty="0"/>
          </a:p>
        </p:txBody>
      </p:sp>
      <p:sp>
        <p:nvSpPr>
          <p:cNvPr id="11" name="Выноска со стрелкой вниз 10"/>
          <p:cNvSpPr/>
          <p:nvPr/>
        </p:nvSpPr>
        <p:spPr>
          <a:xfrm>
            <a:off x="4572000" y="1214438"/>
            <a:ext cx="4071938" cy="1000125"/>
          </a:xfrm>
          <a:prstGeom prst="down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Получатель социальных гарантий</a:t>
            </a:r>
          </a:p>
        </p:txBody>
      </p:sp>
      <p:pic>
        <p:nvPicPr>
          <p:cNvPr id="28684" name="Picture 2" descr="Как узнать транспортный налог через портал Госуслуг, плюсы и минусы оплаты налога на машину онлайн"/>
          <p:cNvPicPr>
            <a:picLocks noChangeAspect="1" noChangeArrowheads="1"/>
          </p:cNvPicPr>
          <p:nvPr/>
        </p:nvPicPr>
        <p:blipFill>
          <a:blip r:embed="rId3" cstate="print"/>
          <a:srcRect/>
          <a:stretch>
            <a:fillRect/>
          </a:stretch>
        </p:blipFill>
        <p:spPr bwMode="auto">
          <a:xfrm>
            <a:off x="214313" y="3500438"/>
            <a:ext cx="1571625" cy="973137"/>
          </a:xfrm>
          <a:prstGeom prst="rect">
            <a:avLst/>
          </a:prstGeom>
          <a:noFill/>
          <a:ln w="9525">
            <a:noFill/>
            <a:miter lim="800000"/>
            <a:headEnd/>
            <a:tailEnd/>
          </a:ln>
        </p:spPr>
      </p:pic>
      <p:pic>
        <p:nvPicPr>
          <p:cNvPr id="28685" name="Picture 2" descr="строительство дачных домов и коттеджей — СК Домино — Санкт-Петербург, фото №1"/>
          <p:cNvPicPr>
            <a:picLocks noChangeAspect="1" noChangeArrowheads="1"/>
          </p:cNvPicPr>
          <p:nvPr/>
        </p:nvPicPr>
        <p:blipFill>
          <a:blip r:embed="rId4" cstate="print"/>
          <a:srcRect/>
          <a:stretch>
            <a:fillRect/>
          </a:stretch>
        </p:blipFill>
        <p:spPr bwMode="auto">
          <a:xfrm>
            <a:off x="214313" y="4572000"/>
            <a:ext cx="1571625" cy="1003300"/>
          </a:xfrm>
          <a:prstGeom prst="rect">
            <a:avLst/>
          </a:prstGeom>
          <a:noFill/>
          <a:ln w="9525">
            <a:noFill/>
            <a:miter lim="800000"/>
            <a:headEnd/>
            <a:tailEnd/>
          </a:ln>
        </p:spPr>
      </p:pic>
      <p:pic>
        <p:nvPicPr>
          <p:cNvPr id="28686" name="Picture 2" descr="https://sevastopol.su/sites/default/files/styles/node/public/2017-11-11/2_1.jpg?itok=mXLHwr3s"/>
          <p:cNvPicPr>
            <a:picLocks noChangeAspect="1" noChangeArrowheads="1"/>
          </p:cNvPicPr>
          <p:nvPr/>
        </p:nvPicPr>
        <p:blipFill>
          <a:blip r:embed="rId5" cstate="print"/>
          <a:srcRect/>
          <a:stretch>
            <a:fillRect/>
          </a:stretch>
        </p:blipFill>
        <p:spPr bwMode="auto">
          <a:xfrm>
            <a:off x="214313" y="5567363"/>
            <a:ext cx="1571625" cy="1147762"/>
          </a:xfrm>
          <a:prstGeom prst="rect">
            <a:avLst/>
          </a:prstGeom>
          <a:noFill/>
          <a:ln w="9525">
            <a:noFill/>
            <a:miter lim="800000"/>
            <a:headEnd/>
            <a:tailEnd/>
          </a:ln>
        </p:spPr>
      </p:pic>
      <p:sp>
        <p:nvSpPr>
          <p:cNvPr id="15" name="AutoShape 2"/>
          <p:cNvSpPr>
            <a:spLocks noChangeArrowheads="1"/>
          </p:cNvSpPr>
          <p:nvPr/>
        </p:nvSpPr>
        <p:spPr bwMode="auto">
          <a:xfrm>
            <a:off x="1643042" y="3643314"/>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налог на доходы физических лиц</a:t>
            </a:r>
          </a:p>
        </p:txBody>
      </p:sp>
      <p:sp>
        <p:nvSpPr>
          <p:cNvPr id="16" name="AutoShape 2"/>
          <p:cNvSpPr>
            <a:spLocks noChangeArrowheads="1"/>
          </p:cNvSpPr>
          <p:nvPr/>
        </p:nvSpPr>
        <p:spPr bwMode="auto">
          <a:xfrm>
            <a:off x="1571604" y="4714884"/>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налог на имущество</a:t>
            </a:r>
          </a:p>
        </p:txBody>
      </p:sp>
      <p:sp>
        <p:nvSpPr>
          <p:cNvPr id="17" name="AutoShape 2"/>
          <p:cNvSpPr>
            <a:spLocks noChangeArrowheads="1"/>
          </p:cNvSpPr>
          <p:nvPr/>
        </p:nvSpPr>
        <p:spPr bwMode="auto">
          <a:xfrm>
            <a:off x="1571604" y="6000768"/>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земельный налог</a:t>
            </a:r>
          </a:p>
        </p:txBody>
      </p:sp>
      <p:sp>
        <p:nvSpPr>
          <p:cNvPr id="18" name="AutoShape 2"/>
          <p:cNvSpPr>
            <a:spLocks noChangeArrowheads="1"/>
          </p:cNvSpPr>
          <p:nvPr/>
        </p:nvSpPr>
        <p:spPr bwMode="auto">
          <a:xfrm>
            <a:off x="5429256" y="3214686"/>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образование</a:t>
            </a:r>
          </a:p>
        </p:txBody>
      </p:sp>
      <p:sp>
        <p:nvSpPr>
          <p:cNvPr id="19" name="AutoShape 2"/>
          <p:cNvSpPr>
            <a:spLocks noChangeArrowheads="1"/>
          </p:cNvSpPr>
          <p:nvPr/>
        </p:nvSpPr>
        <p:spPr bwMode="auto">
          <a:xfrm>
            <a:off x="5429256" y="3500438"/>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endParaRPr lang="ru-RU" sz="1600" b="1" dirty="0"/>
          </a:p>
        </p:txBody>
      </p:sp>
      <p:sp>
        <p:nvSpPr>
          <p:cNvPr id="20" name="AutoShape 2"/>
          <p:cNvSpPr>
            <a:spLocks noChangeArrowheads="1"/>
          </p:cNvSpPr>
          <p:nvPr/>
        </p:nvSpPr>
        <p:spPr bwMode="auto">
          <a:xfrm>
            <a:off x="5429256" y="3857628"/>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услуги ЖКХ</a:t>
            </a:r>
          </a:p>
        </p:txBody>
      </p:sp>
      <p:sp>
        <p:nvSpPr>
          <p:cNvPr id="21" name="AutoShape 2"/>
          <p:cNvSpPr>
            <a:spLocks noChangeArrowheads="1"/>
          </p:cNvSpPr>
          <p:nvPr/>
        </p:nvSpPr>
        <p:spPr bwMode="auto">
          <a:xfrm>
            <a:off x="5429256" y="4643446"/>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культура</a:t>
            </a:r>
          </a:p>
        </p:txBody>
      </p:sp>
      <p:sp>
        <p:nvSpPr>
          <p:cNvPr id="22" name="AutoShape 2"/>
          <p:cNvSpPr>
            <a:spLocks noChangeArrowheads="1"/>
          </p:cNvSpPr>
          <p:nvPr/>
        </p:nvSpPr>
        <p:spPr bwMode="auto">
          <a:xfrm>
            <a:off x="5500694" y="5214950"/>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физкультура</a:t>
            </a:r>
          </a:p>
        </p:txBody>
      </p:sp>
      <p:sp>
        <p:nvSpPr>
          <p:cNvPr id="23" name="AutoShape 2"/>
          <p:cNvSpPr>
            <a:spLocks noChangeArrowheads="1"/>
          </p:cNvSpPr>
          <p:nvPr/>
        </p:nvSpPr>
        <p:spPr bwMode="auto">
          <a:xfrm>
            <a:off x="5429256" y="5643578"/>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спорт</a:t>
            </a:r>
          </a:p>
        </p:txBody>
      </p:sp>
      <p:sp>
        <p:nvSpPr>
          <p:cNvPr id="24" name="AutoShape 2"/>
          <p:cNvSpPr>
            <a:spLocks noChangeArrowheads="1"/>
          </p:cNvSpPr>
          <p:nvPr/>
        </p:nvSpPr>
        <p:spPr bwMode="auto">
          <a:xfrm>
            <a:off x="5500694" y="6215082"/>
            <a:ext cx="1785950" cy="428628"/>
          </a:xfrm>
          <a:prstGeom prst="roundRect">
            <a:avLst>
              <a:gd name="adj" fmla="val 16667"/>
            </a:avLst>
          </a:prstGeom>
          <a:noFill/>
          <a:ln w="9525">
            <a:noFill/>
            <a:round/>
            <a:headEnd/>
            <a:tailEnd/>
          </a:ln>
          <a:effectLst/>
          <a:scene3d>
            <a:camera prst="orthographicFront"/>
            <a:lightRig rig="threePt" dir="t"/>
          </a:scene3d>
          <a:sp3d>
            <a:bevelT w="139700" h="139700" prst="divot"/>
          </a:sp3d>
        </p:spPr>
        <p:txBody>
          <a:bodyPr anchor="ctr">
            <a:flatTx/>
          </a:bodyPr>
          <a:lstStyle/>
          <a:p>
            <a:pPr algn="ctr">
              <a:defRPr/>
            </a:pPr>
            <a:r>
              <a:rPr lang="ru-RU" sz="1600" b="1" dirty="0"/>
              <a:t>социальные льготы</a:t>
            </a:r>
          </a:p>
        </p:txBody>
      </p:sp>
      <p:pic>
        <p:nvPicPr>
          <p:cNvPr id="28717" name="Picture 4" descr="https://img.kanal-o.ru/img/2017-11-20/fmt_81_24_shutterstock_462773665.jpg"/>
          <p:cNvPicPr>
            <a:picLocks noChangeAspect="1" noChangeArrowheads="1"/>
          </p:cNvPicPr>
          <p:nvPr/>
        </p:nvPicPr>
        <p:blipFill>
          <a:blip r:embed="rId6" cstate="print"/>
          <a:srcRect/>
          <a:stretch>
            <a:fillRect/>
          </a:stretch>
        </p:blipFill>
        <p:spPr bwMode="auto">
          <a:xfrm>
            <a:off x="3429000" y="3049588"/>
            <a:ext cx="2071688" cy="1165225"/>
          </a:xfrm>
          <a:prstGeom prst="rect">
            <a:avLst/>
          </a:prstGeom>
          <a:noFill/>
          <a:ln w="9525">
            <a:noFill/>
            <a:miter lim="800000"/>
            <a:headEnd/>
            <a:tailEnd/>
          </a:ln>
        </p:spPr>
      </p:pic>
      <p:sp>
        <p:nvSpPr>
          <p:cNvPr id="28718" name="AutoShape 2" descr="Правительство России одобрило двухэтапную индексацию тарифов ЖКХ"/>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28719" name="Picture 4" descr="Правительство России одобрило двухэтапную индексацию тарифов ЖКХ"/>
          <p:cNvPicPr>
            <a:picLocks noChangeAspect="1" noChangeArrowheads="1"/>
          </p:cNvPicPr>
          <p:nvPr/>
        </p:nvPicPr>
        <p:blipFill>
          <a:blip r:embed="rId7" cstate="print"/>
          <a:srcRect/>
          <a:stretch>
            <a:fillRect/>
          </a:stretch>
        </p:blipFill>
        <p:spPr bwMode="auto">
          <a:xfrm>
            <a:off x="3524250" y="4329113"/>
            <a:ext cx="1947863" cy="1171575"/>
          </a:xfrm>
          <a:prstGeom prst="rect">
            <a:avLst/>
          </a:prstGeom>
          <a:noFill/>
          <a:ln w="9525">
            <a:noFill/>
            <a:miter lim="800000"/>
            <a:headEnd/>
            <a:tailEnd/>
          </a:ln>
        </p:spPr>
      </p:pic>
      <p:pic>
        <p:nvPicPr>
          <p:cNvPr id="28720" name="Picture 2" descr="День работника культуры России - 25 марта."/>
          <p:cNvPicPr>
            <a:picLocks noChangeAspect="1" noChangeArrowheads="1"/>
          </p:cNvPicPr>
          <p:nvPr/>
        </p:nvPicPr>
        <p:blipFill>
          <a:blip r:embed="rId8" cstate="print"/>
          <a:srcRect/>
          <a:stretch>
            <a:fillRect/>
          </a:stretch>
        </p:blipFill>
        <p:spPr bwMode="auto">
          <a:xfrm>
            <a:off x="7188200" y="4214813"/>
            <a:ext cx="1812925" cy="1214437"/>
          </a:xfrm>
          <a:prstGeom prst="rect">
            <a:avLst/>
          </a:prstGeom>
          <a:noFill/>
          <a:ln w="9525">
            <a:noFill/>
            <a:miter lim="800000"/>
            <a:headEnd/>
            <a:tailEnd/>
          </a:ln>
        </p:spPr>
      </p:pic>
      <p:pic>
        <p:nvPicPr>
          <p:cNvPr id="28721" name="Picture 2" descr="http://sovch.chuvashia.com/wp-content/uploads/2018/01/6-8-1170x780.jpg"/>
          <p:cNvPicPr>
            <a:picLocks noChangeAspect="1" noChangeArrowheads="1"/>
          </p:cNvPicPr>
          <p:nvPr/>
        </p:nvPicPr>
        <p:blipFill>
          <a:blip r:embed="rId9" cstate="print"/>
          <a:srcRect/>
          <a:stretch>
            <a:fillRect/>
          </a:stretch>
        </p:blipFill>
        <p:spPr bwMode="auto">
          <a:xfrm>
            <a:off x="7216775" y="5527675"/>
            <a:ext cx="1784350" cy="1187450"/>
          </a:xfrm>
          <a:prstGeom prst="rect">
            <a:avLst/>
          </a:prstGeom>
          <a:noFill/>
          <a:ln w="9525">
            <a:noFill/>
            <a:miter lim="800000"/>
            <a:headEnd/>
            <a:tailEnd/>
          </a:ln>
        </p:spPr>
      </p:pic>
      <p:pic>
        <p:nvPicPr>
          <p:cNvPr id="28722" name="Picture 2" descr="https://avatars.mds.yandex.net/get-zen_doc/168601/pub_5b2b6c8245c2c800a9602c1a_5b2b6caee5a60f00a8002e9d/scale_1200"/>
          <p:cNvPicPr>
            <a:picLocks noChangeAspect="1" noChangeArrowheads="1"/>
          </p:cNvPicPr>
          <p:nvPr/>
        </p:nvPicPr>
        <p:blipFill>
          <a:blip r:embed="rId10" cstate="print"/>
          <a:srcRect/>
          <a:stretch>
            <a:fillRect/>
          </a:stretch>
        </p:blipFill>
        <p:spPr bwMode="auto">
          <a:xfrm>
            <a:off x="3571875" y="5564188"/>
            <a:ext cx="1857375" cy="1158875"/>
          </a:xfrm>
          <a:prstGeom prst="rect">
            <a:avLst/>
          </a:prstGeom>
          <a:noFill/>
          <a:ln w="9525">
            <a:noFill/>
            <a:miter lim="800000"/>
            <a:headEnd/>
            <a:tailEnd/>
          </a:ln>
        </p:spPr>
      </p:pic>
      <p:sp>
        <p:nvSpPr>
          <p:cNvPr id="33" name="Скругленный прямоугольник 32"/>
          <p:cNvSpPr/>
          <p:nvPr/>
        </p:nvSpPr>
        <p:spPr>
          <a:xfrm>
            <a:off x="1214414" y="214290"/>
            <a:ext cx="6500858" cy="50009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b="1" dirty="0">
                <a:ln w="18415" cmpd="sng">
                  <a:solidFill>
                    <a:srgbClr val="FFFFFF"/>
                  </a:solidFill>
                  <a:prstDash val="solid"/>
                </a:ln>
                <a:solidFill>
                  <a:srgbClr val="FFFFFF"/>
                </a:solidFill>
                <a:effectLst>
                  <a:outerShdw blurRad="63500" dir="3600000" algn="tl" rotWithShape="0">
                    <a:srgbClr val="000000">
                      <a:alpha val="70000"/>
                    </a:srgbClr>
                  </a:outerShdw>
                </a:effectLst>
              </a:rPr>
              <a:t>Гражданин в бюджетном процессе</a:t>
            </a:r>
          </a:p>
        </p:txBody>
      </p:sp>
      <p:sp>
        <p:nvSpPr>
          <p:cNvPr id="34" name="Прямоугольник 33"/>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28727" name="Picture 50" descr="герб-прозр фон"/>
          <p:cNvPicPr>
            <a:picLocks noChangeAspect="1" noChangeArrowheads="1"/>
          </p:cNvPicPr>
          <p:nvPr/>
        </p:nvPicPr>
        <p:blipFill>
          <a:blip r:embed="rId11" cstate="print"/>
          <a:srcRect/>
          <a:stretch>
            <a:fillRect/>
          </a:stretch>
        </p:blipFill>
        <p:spPr bwMode="auto">
          <a:xfrm>
            <a:off x="8185150" y="142875"/>
            <a:ext cx="744538" cy="898525"/>
          </a:xfrm>
          <a:prstGeom prst="rect">
            <a:avLst/>
          </a:prstGeom>
          <a:noFill/>
          <a:ln w="9525">
            <a:noFill/>
            <a:miter lim="800000"/>
            <a:headEnd/>
            <a:tailEnd/>
          </a:ln>
        </p:spPr>
      </p:pic>
      <p:pic>
        <p:nvPicPr>
          <p:cNvPr id="28728" name="Picture 34" descr="888999"/>
          <p:cNvPicPr>
            <a:picLocks noChangeAspect="1" noChangeArrowheads="1"/>
          </p:cNvPicPr>
          <p:nvPr/>
        </p:nvPicPr>
        <p:blipFill>
          <a:blip r:embed="rId12" cstate="print"/>
          <a:srcRect/>
          <a:stretch>
            <a:fillRect/>
          </a:stretch>
        </p:blipFill>
        <p:spPr bwMode="auto">
          <a:xfrm>
            <a:off x="7164388" y="3068638"/>
            <a:ext cx="1822450" cy="11525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285720" y="1071546"/>
          <a:ext cx="8715405" cy="5625657"/>
        </p:xfrm>
        <a:graphic>
          <a:graphicData uri="http://schemas.openxmlformats.org/drawingml/2006/table">
            <a:tbl>
              <a:tblPr/>
              <a:tblGrid>
                <a:gridCol w="3873513"/>
                <a:gridCol w="893887"/>
                <a:gridCol w="893887"/>
                <a:gridCol w="819398"/>
                <a:gridCol w="819398"/>
                <a:gridCol w="819398"/>
                <a:gridCol w="595924"/>
              </a:tblGrid>
              <a:tr h="350728">
                <a:tc rowSpan="2">
                  <a:txBody>
                    <a:bodyPr/>
                    <a:lstStyle/>
                    <a:p>
                      <a:pPr algn="ctr" fontAlgn="b"/>
                      <a:r>
                        <a:rPr lang="ru-RU" sz="1100" b="1" i="0" u="none" strike="noStrike" dirty="0">
                          <a:solidFill>
                            <a:srgbClr val="000000"/>
                          </a:solidFill>
                          <a:latin typeface="Times New Roman"/>
                        </a:rPr>
                        <a:t> Наименование муниципальной программы  </a:t>
                      </a: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rowSpan="2">
                  <a:txBody>
                    <a:bodyPr/>
                    <a:lstStyle/>
                    <a:p>
                      <a:pPr algn="ctr" fontAlgn="b"/>
                      <a:r>
                        <a:rPr lang="ru-RU" sz="1100" b="1" i="0" u="none" strike="noStrike" dirty="0">
                          <a:solidFill>
                            <a:srgbClr val="000000"/>
                          </a:solidFill>
                          <a:latin typeface="Times New Roman"/>
                        </a:rPr>
                        <a:t> </a:t>
                      </a:r>
                      <a:r>
                        <a:rPr lang="ru-RU" sz="1100" b="1" i="0" u="none" strike="noStrike" dirty="0" smtClean="0">
                          <a:solidFill>
                            <a:srgbClr val="000000"/>
                          </a:solidFill>
                          <a:latin typeface="Times New Roman"/>
                        </a:rPr>
                        <a:t>2020год</a:t>
                      </a:r>
                    </a:p>
                    <a:p>
                      <a:pPr algn="ctr" fontAlgn="b"/>
                      <a:r>
                        <a:rPr lang="ru-RU" sz="1100" b="1" i="0" u="none" strike="noStrike" dirty="0" smtClean="0">
                          <a:solidFill>
                            <a:srgbClr val="000000"/>
                          </a:solidFill>
                          <a:latin typeface="Times New Roman"/>
                        </a:rPr>
                        <a:t>факт</a:t>
                      </a:r>
                      <a:r>
                        <a:rPr lang="ru-RU" sz="1100" b="1" i="0" u="none" strike="noStrike" dirty="0">
                          <a:solidFill>
                            <a:srgbClr val="000000"/>
                          </a:solidFill>
                          <a:latin typeface="Times New Roman"/>
                        </a:rPr>
                        <a:t> </a:t>
                      </a: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rowSpan="2">
                  <a:txBody>
                    <a:bodyPr/>
                    <a:lstStyle/>
                    <a:p>
                      <a:pPr algn="ctr" fontAlgn="b"/>
                      <a:r>
                        <a:rPr lang="ru-RU" sz="1100" b="1" i="0" u="none" strike="noStrike" dirty="0">
                          <a:solidFill>
                            <a:srgbClr val="000000"/>
                          </a:solidFill>
                          <a:latin typeface="Times New Roman"/>
                        </a:rPr>
                        <a:t> </a:t>
                      </a:r>
                      <a:r>
                        <a:rPr lang="ru-RU" sz="1100" b="1" i="0" u="none" strike="noStrike" dirty="0" smtClean="0">
                          <a:solidFill>
                            <a:srgbClr val="000000"/>
                          </a:solidFill>
                          <a:latin typeface="Times New Roman"/>
                        </a:rPr>
                        <a:t>20</a:t>
                      </a:r>
                      <a:r>
                        <a:rPr lang="en-US" sz="1100" b="1" i="0" u="none" strike="noStrike" dirty="0" smtClean="0">
                          <a:solidFill>
                            <a:srgbClr val="000000"/>
                          </a:solidFill>
                          <a:latin typeface="Times New Roman"/>
                        </a:rPr>
                        <a:t>2</a:t>
                      </a:r>
                      <a:r>
                        <a:rPr lang="ru-RU" sz="1100" b="1" i="0" u="none" strike="noStrike" dirty="0" smtClean="0">
                          <a:solidFill>
                            <a:srgbClr val="000000"/>
                          </a:solidFill>
                          <a:latin typeface="Times New Roman"/>
                        </a:rPr>
                        <a:t>1 год</a:t>
                      </a:r>
                    </a:p>
                    <a:p>
                      <a:pPr algn="ctr" fontAlgn="b"/>
                      <a:r>
                        <a:rPr lang="ru-RU" sz="1100" b="1" i="0" u="none" strike="noStrike" dirty="0" smtClean="0">
                          <a:solidFill>
                            <a:srgbClr val="000000"/>
                          </a:solidFill>
                          <a:latin typeface="Times New Roman"/>
                        </a:rPr>
                        <a:t>факт</a:t>
                      </a:r>
                      <a:r>
                        <a:rPr lang="ru-RU" sz="1100" b="1" i="0" u="none" strike="noStrike" dirty="0">
                          <a:solidFill>
                            <a:srgbClr val="000000"/>
                          </a:solidFill>
                          <a:latin typeface="Times New Roman"/>
                        </a:rPr>
                        <a:t> </a:t>
                      </a: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gridSpan="2">
                  <a:txBody>
                    <a:bodyPr/>
                    <a:lstStyle/>
                    <a:p>
                      <a:pPr algn="ctr" fontAlgn="b"/>
                      <a:r>
                        <a:rPr lang="ru-RU" sz="1100" b="1" i="0" u="none" strike="noStrike" dirty="0" smtClean="0">
                          <a:solidFill>
                            <a:srgbClr val="000000"/>
                          </a:solidFill>
                          <a:latin typeface="Times New Roman"/>
                        </a:rPr>
                        <a:t>2022 год</a:t>
                      </a:r>
                      <a:endParaRPr lang="ru-RU" sz="1100" b="1" i="0" u="none" strike="noStrike" dirty="0">
                        <a:solidFill>
                          <a:srgbClr val="000000"/>
                        </a:solidFill>
                        <a:latin typeface="Times New Roman"/>
                      </a:endParaRP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hMerge="1">
                  <a:txBody>
                    <a:bodyPr/>
                    <a:lstStyle/>
                    <a:p>
                      <a:pPr algn="ctr" fontAlgn="b"/>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srgbClr>
                        </a:gs>
                        <a:gs pos="50000">
                          <a:srgbClr val="DFFACA">
                            <a:shade val="67500"/>
                            <a:satMod val="115000"/>
                          </a:srgbClr>
                        </a:gs>
                        <a:gs pos="100000">
                          <a:srgbClr val="DFFACA">
                            <a:shade val="100000"/>
                            <a:satMod val="115000"/>
                          </a:srgbClr>
                        </a:gs>
                      </a:gsLst>
                      <a:lin ang="10800000" scaled="1"/>
                      <a:tileRect/>
                    </a:gradFill>
                  </a:tcPr>
                </a:tc>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latin typeface="Times New Roman"/>
                        </a:rPr>
                        <a:t>Отклонение от уточненного плана</a:t>
                      </a:r>
                      <a:r>
                        <a:rPr lang="ru-RU" sz="1100" b="1" i="0" u="none" strike="noStrike" dirty="0">
                          <a:solidFill>
                            <a:srgbClr val="000000"/>
                          </a:solidFill>
                          <a:latin typeface="Times New Roman"/>
                        </a:rPr>
                        <a:t> </a:t>
                      </a:r>
                      <a:r>
                        <a:rPr lang="ru-RU" sz="1100" b="1" i="0" u="none" strike="noStrike" dirty="0" smtClean="0">
                          <a:solidFill>
                            <a:srgbClr val="000000"/>
                          </a:solidFill>
                          <a:latin typeface="Times New Roman"/>
                        </a:rPr>
                        <a:t> (+/-) </a:t>
                      </a: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latin typeface="Times New Roman"/>
                        </a:rPr>
                        <a:t>% выполнения плана</a:t>
                      </a: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5072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100" b="1" i="0" u="none" strike="noStrike" dirty="0" smtClean="0">
                          <a:solidFill>
                            <a:srgbClr val="000000"/>
                          </a:solidFill>
                          <a:latin typeface="Times New Roman"/>
                        </a:rPr>
                        <a:t>уточненный план</a:t>
                      </a:r>
                      <a:endParaRPr lang="ru-RU" sz="1100" b="1" i="0" u="none" strike="noStrike" dirty="0">
                        <a:solidFill>
                          <a:srgbClr val="000000"/>
                        </a:solidFill>
                        <a:latin typeface="Times New Roman"/>
                      </a:endParaRP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b"/>
                      <a:r>
                        <a:rPr lang="ru-RU" sz="1100" b="1" i="0" u="none" strike="noStrike" dirty="0" smtClean="0">
                          <a:solidFill>
                            <a:srgbClr val="000000"/>
                          </a:solidFill>
                          <a:latin typeface="Times New Roman"/>
                        </a:rPr>
                        <a:t>факт</a:t>
                      </a:r>
                      <a:endParaRPr lang="ru-RU" sz="1100" b="1" i="0" u="none" strike="noStrike" dirty="0">
                        <a:solidFill>
                          <a:srgbClr val="000000"/>
                        </a:solidFill>
                        <a:latin typeface="Times New Roman"/>
                      </a:endParaRPr>
                    </a:p>
                  </a:txBody>
                  <a:tcPr marL="4206" marR="4206" marT="4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vMerge="1">
                  <a:txBody>
                    <a:bodyPr/>
                    <a:lstStyle/>
                    <a:p>
                      <a:pPr algn="ctr" fontAlgn="b"/>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srgbClr>
                        </a:gs>
                        <a:gs pos="50000">
                          <a:srgbClr val="DFFACA">
                            <a:shade val="67500"/>
                            <a:satMod val="115000"/>
                          </a:srgbClr>
                        </a:gs>
                        <a:gs pos="100000">
                          <a:srgbClr val="DFFACA">
                            <a:shade val="100000"/>
                            <a:satMod val="115000"/>
                          </a:srgbClr>
                        </a:gs>
                      </a:gsLst>
                      <a:lin ang="10800000" scaled="1"/>
                      <a:tileRect/>
                    </a:gradFill>
                  </a:tcPr>
                </a:tc>
                <a:tc vMerge="1">
                  <a:txBody>
                    <a:bodyPr/>
                    <a:lstStyle/>
                    <a:p>
                      <a:pPr algn="ctr" fontAlgn="b"/>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srgbClr>
                        </a:gs>
                        <a:gs pos="50000">
                          <a:srgbClr val="DFFACA">
                            <a:shade val="67500"/>
                            <a:satMod val="115000"/>
                          </a:srgbClr>
                        </a:gs>
                        <a:gs pos="100000">
                          <a:srgbClr val="DFFACA">
                            <a:shade val="100000"/>
                            <a:satMod val="115000"/>
                          </a:srgbClr>
                        </a:gs>
                      </a:gsLst>
                      <a:lin ang="10800000" scaled="1"/>
                      <a:tileRect/>
                    </a:gradFill>
                  </a:tcPr>
                </a:tc>
              </a:tr>
              <a:tr h="323175">
                <a:tc>
                  <a:txBody>
                    <a:bodyPr/>
                    <a:lstStyle/>
                    <a:p>
                      <a:pPr algn="l" fontAlgn="ctr">
                        <a:lnSpc>
                          <a:spcPts val="1200"/>
                        </a:lnSpc>
                      </a:pPr>
                      <a:r>
                        <a:rPr lang="ru-RU" sz="1100" b="0" i="0" u="none" strike="noStrike" dirty="0">
                          <a:solidFill>
                            <a:srgbClr val="000000"/>
                          </a:solidFill>
                          <a:latin typeface="Times New Roman"/>
                        </a:rPr>
                        <a:t>«Развитие образования в городе-курорте Железноводске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650 258,55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613 092,43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755 308,85</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752 999,76</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- 2309,09</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99,6%</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57166">
                <a:tc>
                  <a:txBody>
                    <a:bodyPr/>
                    <a:lstStyle/>
                    <a:p>
                      <a:pPr algn="l" fontAlgn="ctr">
                        <a:lnSpc>
                          <a:spcPts val="1200"/>
                        </a:lnSpc>
                      </a:pPr>
                      <a:r>
                        <a:rPr lang="ru-RU" sz="1100" b="0" i="0" u="none" strike="noStrike" dirty="0">
                          <a:solidFill>
                            <a:srgbClr val="000000"/>
                          </a:solidFill>
                          <a:latin typeface="Times New Roman"/>
                        </a:rPr>
                        <a:t>«Социальная поддержка населения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465 246,78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483 505,99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482 665,38</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482 493,32</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- 172,06</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99,9%</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23175">
                <a:tc>
                  <a:txBody>
                    <a:bodyPr/>
                    <a:lstStyle/>
                    <a:p>
                      <a:pPr algn="l" fontAlgn="ctr">
                        <a:lnSpc>
                          <a:spcPts val="1200"/>
                        </a:lnSpc>
                      </a:pPr>
                      <a:r>
                        <a:rPr lang="ru-RU" sz="1100" b="0" i="0" u="none" strike="noStrike" dirty="0">
                          <a:solidFill>
                            <a:srgbClr val="000000"/>
                          </a:solidFill>
                          <a:latin typeface="Times New Roman"/>
                        </a:rPr>
                        <a:t>«Управление имуществом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11 307,29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11 463,43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61 153,44</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60 882,09</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- 271,35</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99,9%</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06290">
                <a:tc>
                  <a:txBody>
                    <a:bodyPr/>
                    <a:lstStyle/>
                    <a:p>
                      <a:pPr algn="l" fontAlgn="ctr">
                        <a:lnSpc>
                          <a:spcPts val="1200"/>
                        </a:lnSpc>
                      </a:pPr>
                      <a:r>
                        <a:rPr lang="ru-RU" sz="1100" b="0" i="0" u="none" strike="noStrike" dirty="0">
                          <a:solidFill>
                            <a:srgbClr val="000000"/>
                          </a:solidFill>
                          <a:latin typeface="Times New Roman"/>
                        </a:rPr>
                        <a:t>«Развитие физической культуры и спорта в городе-курорте Железноводске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17 245,60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19 050,47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21 565,51</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21 491,31</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- 74,2</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99,6</a:t>
                      </a:r>
                      <a:r>
                        <a:rPr lang="ru-RU" sz="1100" b="0" i="0" u="none" strike="noStrike" kern="1200" dirty="0">
                          <a:solidFill>
                            <a:srgbClr val="000000"/>
                          </a:solidFill>
                          <a:latin typeface="Times New Roman"/>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418599">
                <a:tc>
                  <a:txBody>
                    <a:bodyPr/>
                    <a:lstStyle/>
                    <a:p>
                      <a:pPr algn="l" fontAlgn="ctr">
                        <a:lnSpc>
                          <a:spcPts val="1200"/>
                        </a:lnSpc>
                      </a:pPr>
                      <a:r>
                        <a:rPr lang="ru-RU" sz="1100" b="0" i="0" u="none" strike="noStrike" dirty="0">
                          <a:solidFill>
                            <a:srgbClr val="000000"/>
                          </a:solidFill>
                          <a:latin typeface="Times New Roman"/>
                        </a:rPr>
                        <a:t>«Развитие градостроительства, строительства и архитектуры в городе-курорте Железноводске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35 787,52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11 608,55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95 486,13</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90 826,99</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- 4659,14</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95,1%</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298849">
                <a:tc>
                  <a:txBody>
                    <a:bodyPr/>
                    <a:lstStyle/>
                    <a:p>
                      <a:pPr algn="l" fontAlgn="ctr">
                        <a:lnSpc>
                          <a:spcPts val="1200"/>
                        </a:lnSpc>
                      </a:pPr>
                      <a:r>
                        <a:rPr lang="ru-RU" sz="1100" b="0" i="0" u="none" strike="noStrike" dirty="0">
                          <a:solidFill>
                            <a:srgbClr val="000000"/>
                          </a:solidFill>
                          <a:latin typeface="Times New Roman"/>
                        </a:rPr>
                        <a:t>«Культура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45 929,48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57 710,46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67 243,76</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67 179,67</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- 64,09</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99,9%</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23175">
                <a:tc>
                  <a:txBody>
                    <a:bodyPr/>
                    <a:lstStyle/>
                    <a:p>
                      <a:pPr algn="l" fontAlgn="ctr">
                        <a:lnSpc>
                          <a:spcPts val="1200"/>
                        </a:lnSpc>
                      </a:pPr>
                      <a:r>
                        <a:rPr lang="ru-RU" sz="1100" b="0" i="0" u="none" strike="noStrike" dirty="0">
                          <a:solidFill>
                            <a:srgbClr val="000000"/>
                          </a:solidFill>
                          <a:latin typeface="Times New Roman"/>
                        </a:rPr>
                        <a:t>«Развитие экономики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72,51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385,40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54,14</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54,14</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0,00</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100%</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67044">
                <a:tc>
                  <a:txBody>
                    <a:bodyPr/>
                    <a:lstStyle/>
                    <a:p>
                      <a:pPr algn="l" fontAlgn="ctr">
                        <a:lnSpc>
                          <a:spcPts val="1200"/>
                        </a:lnSpc>
                      </a:pPr>
                      <a:r>
                        <a:rPr lang="ru-RU" sz="1100" b="0" i="0" u="none" strike="noStrike" dirty="0">
                          <a:solidFill>
                            <a:srgbClr val="000000"/>
                          </a:solidFill>
                          <a:latin typeface="Times New Roman"/>
                        </a:rPr>
                        <a:t>«Развитие жилищно-коммунального хозяйства в городе-курорте Железноводске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298 578,34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303 670,03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221 226,07</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157 330,46</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- 63 895,61</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71,1%</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62984">
                <a:tc>
                  <a:txBody>
                    <a:bodyPr/>
                    <a:lstStyle/>
                    <a:p>
                      <a:pPr algn="l" fontAlgn="ctr">
                        <a:lnSpc>
                          <a:spcPts val="1200"/>
                        </a:lnSpc>
                      </a:pPr>
                      <a:r>
                        <a:rPr lang="ru-RU" sz="1100" b="0" i="0" u="none" strike="noStrike" dirty="0">
                          <a:solidFill>
                            <a:srgbClr val="000000"/>
                          </a:solidFill>
                          <a:latin typeface="Times New Roman"/>
                        </a:rPr>
                        <a:t>«Развитие транспортной системы и охрана окружающей среды в городе-курорте Железноводске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128 065,40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92 348,87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327 284,70</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322 880,25</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-4404,45</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98,6%</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358924">
                <a:tc>
                  <a:txBody>
                    <a:bodyPr/>
                    <a:lstStyle/>
                    <a:p>
                      <a:pPr algn="l" fontAlgn="ctr">
                        <a:lnSpc>
                          <a:spcPts val="1200"/>
                        </a:lnSpc>
                      </a:pPr>
                      <a:r>
                        <a:rPr lang="ru-RU" sz="1100" b="0" i="0" u="none" strike="noStrike" dirty="0">
                          <a:solidFill>
                            <a:srgbClr val="000000"/>
                          </a:solidFill>
                          <a:latin typeface="Times New Roman"/>
                        </a:rPr>
                        <a:t>«Создание условий безопасной жизни населения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15 940,34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11 694,73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36 201,15</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34 665,68</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-1535,47</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95,7%</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418599">
                <a:tc>
                  <a:txBody>
                    <a:bodyPr/>
                    <a:lstStyle/>
                    <a:p>
                      <a:pPr algn="l" fontAlgn="ctr">
                        <a:lnSpc>
                          <a:spcPts val="1200"/>
                        </a:lnSpc>
                      </a:pPr>
                      <a:r>
                        <a:rPr lang="ru-RU" sz="1100" b="0" i="0" u="none" strike="noStrike" dirty="0">
                          <a:solidFill>
                            <a:srgbClr val="000000"/>
                          </a:solidFill>
                          <a:latin typeface="Times New Roman"/>
                        </a:rPr>
                        <a:t>«Открытость и эффективность работы администрации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17 077,23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16 689,49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17 303,29</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17 281,65</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-21,64</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99,8</a:t>
                      </a:r>
                      <a:r>
                        <a:rPr lang="ru-RU" sz="1100" b="0" i="0" u="none" strike="noStrike" kern="1200" dirty="0">
                          <a:solidFill>
                            <a:srgbClr val="000000"/>
                          </a:solidFill>
                          <a:latin typeface="Times New Roman"/>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298849">
                <a:tc>
                  <a:txBody>
                    <a:bodyPr/>
                    <a:lstStyle/>
                    <a:p>
                      <a:pPr algn="l" fontAlgn="ctr">
                        <a:lnSpc>
                          <a:spcPts val="1200"/>
                        </a:lnSpc>
                      </a:pPr>
                      <a:r>
                        <a:rPr lang="ru-RU" sz="1100" b="0" i="0" u="none" strike="noStrike" dirty="0">
                          <a:solidFill>
                            <a:srgbClr val="000000"/>
                          </a:solidFill>
                          <a:latin typeface="Times New Roman"/>
                        </a:rPr>
                        <a:t>«Молодежь города-курорта Железноводска Ставропольского края»</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849,48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998,32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1 163,57</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1 163,57</a:t>
                      </a:r>
                      <a:endParaRPr lang="ru-RU" sz="1100" b="0" i="0" u="none" strike="noStrike" kern="1200" dirty="0">
                        <a:solidFill>
                          <a:srgbClr val="000000"/>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0,00</a:t>
                      </a:r>
                      <a:endParaRPr lang="ru-RU" sz="11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217668">
                <a:tc>
                  <a:txBody>
                    <a:bodyPr/>
                    <a:lstStyle/>
                    <a:p>
                      <a:pPr algn="l" fontAlgn="t">
                        <a:lnSpc>
                          <a:spcPts val="1200"/>
                        </a:lnSpc>
                      </a:pPr>
                      <a:r>
                        <a:rPr lang="ru-RU" sz="1100" b="0" i="0" u="none" strike="noStrike" dirty="0" smtClean="0">
                          <a:solidFill>
                            <a:srgbClr val="000000"/>
                          </a:solidFill>
                          <a:latin typeface="Times New Roman"/>
                        </a:rPr>
                        <a:t>"Формирование современной городской среды"</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a:solidFill>
                            <a:srgbClr val="000000"/>
                          </a:solidFill>
                          <a:latin typeface="Times New Roman"/>
                        </a:rPr>
                        <a:t>173 630,13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a:solidFill>
                            <a:srgbClr val="000000"/>
                          </a:solidFill>
                          <a:latin typeface="Times New Roman"/>
                          <a:ea typeface="+mn-ea"/>
                          <a:cs typeface="+mn-cs"/>
                        </a:rPr>
                        <a:t>75 604,80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165 652,40</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162 398,28</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-3254,12</a:t>
                      </a:r>
                      <a:endParaRPr lang="ru-RU" sz="1100" b="0" i="0" u="none" strike="noStrike" kern="1200" dirty="0">
                        <a:solidFill>
                          <a:schemeClr val="tx1"/>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98,0%</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217668">
                <a:tc>
                  <a:txBody>
                    <a:bodyPr/>
                    <a:lstStyle/>
                    <a:p>
                      <a:pPr algn="l" fontAlgn="t">
                        <a:lnSpc>
                          <a:spcPts val="1200"/>
                        </a:lnSpc>
                      </a:pPr>
                      <a:r>
                        <a:rPr lang="ru-RU" sz="1100" b="0" i="0" u="none" strike="noStrike" dirty="0" smtClean="0">
                          <a:solidFill>
                            <a:srgbClr val="000000"/>
                          </a:solidFill>
                          <a:latin typeface="Times New Roman"/>
                        </a:rPr>
                        <a:t> "Управление финансами в городе-курорте Железноводске Ставропольского края"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0" i="0" u="none" strike="noStrike" dirty="0" smtClean="0">
                          <a:solidFill>
                            <a:srgbClr val="000000"/>
                          </a:solidFill>
                          <a:latin typeface="Times New Roman"/>
                        </a:rPr>
                        <a:t>0,00</a:t>
                      </a:r>
                      <a:endParaRPr lang="ru-RU" sz="11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0,00</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45</a:t>
                      </a:r>
                      <a:r>
                        <a:rPr lang="ru-RU" sz="1100" b="0" i="0" u="none" strike="noStrike" kern="1200" baseline="0" dirty="0" smtClean="0">
                          <a:solidFill>
                            <a:srgbClr val="000000"/>
                          </a:solidFill>
                          <a:latin typeface="Times New Roman"/>
                          <a:ea typeface="+mn-ea"/>
                          <a:cs typeface="+mn-cs"/>
                        </a:rPr>
                        <a:t> 635,45</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45 397,46</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chemeClr val="tx1"/>
                          </a:solidFill>
                          <a:latin typeface="Times New Roman"/>
                          <a:ea typeface="+mn-ea"/>
                          <a:cs typeface="+mn-cs"/>
                        </a:rPr>
                        <a:t>-237,99</a:t>
                      </a:r>
                      <a:endParaRPr lang="ru-RU" sz="1100" b="0" i="0" u="none" strike="noStrike" kern="1200" dirty="0">
                        <a:solidFill>
                          <a:schemeClr val="tx1"/>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0" i="0" u="none" strike="noStrike" kern="1200" dirty="0" smtClean="0">
                          <a:solidFill>
                            <a:srgbClr val="000000"/>
                          </a:solidFill>
                          <a:latin typeface="Times New Roman"/>
                          <a:ea typeface="+mn-ea"/>
                          <a:cs typeface="+mn-cs"/>
                        </a:rPr>
                        <a:t>99,4%</a:t>
                      </a:r>
                      <a:endParaRPr lang="ru-RU" sz="1100" b="0"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r h="217668">
                <a:tc>
                  <a:txBody>
                    <a:bodyPr/>
                    <a:lstStyle/>
                    <a:p>
                      <a:pPr algn="l" fontAlgn="t">
                        <a:lnSpc>
                          <a:spcPts val="1200"/>
                        </a:lnSpc>
                      </a:pPr>
                      <a:r>
                        <a:rPr lang="ru-RU" sz="1100" b="1" i="0" u="none" strike="noStrike" dirty="0" smtClean="0">
                          <a:solidFill>
                            <a:srgbClr val="000000"/>
                          </a:solidFill>
                          <a:latin typeface="Times New Roman"/>
                        </a:rPr>
                        <a:t>Программные расходы</a:t>
                      </a:r>
                      <a:endParaRPr lang="ru-RU" sz="1100" b="1"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algn="ctr" fontAlgn="ctr"/>
                      <a:r>
                        <a:rPr lang="ru-RU" sz="1100" b="1" i="0" u="none" strike="noStrike" dirty="0">
                          <a:solidFill>
                            <a:srgbClr val="000000"/>
                          </a:solidFill>
                          <a:latin typeface="Times New Roman"/>
                        </a:rPr>
                        <a:t>1 859 988,65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1" i="0" u="none" strike="noStrike" kern="1200" dirty="0">
                          <a:solidFill>
                            <a:srgbClr val="000000"/>
                          </a:solidFill>
                          <a:latin typeface="Times New Roman"/>
                          <a:ea typeface="+mn-ea"/>
                          <a:cs typeface="+mn-cs"/>
                        </a:rPr>
                        <a:t>1 697 822,96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1" i="0" u="none" strike="noStrike" kern="1200" dirty="0" smtClean="0">
                          <a:solidFill>
                            <a:srgbClr val="000000"/>
                          </a:solidFill>
                          <a:latin typeface="Times New Roman"/>
                          <a:ea typeface="+mn-ea"/>
                          <a:cs typeface="+mn-cs"/>
                        </a:rPr>
                        <a:t>2 297 943,88</a:t>
                      </a:r>
                      <a:endParaRPr lang="ru-RU" sz="1100" b="1"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1" i="0" u="none" strike="noStrike" kern="1200" dirty="0" smtClean="0">
                          <a:solidFill>
                            <a:srgbClr val="000000"/>
                          </a:solidFill>
                          <a:latin typeface="Times New Roman"/>
                          <a:ea typeface="+mn-ea"/>
                          <a:cs typeface="+mn-cs"/>
                        </a:rPr>
                        <a:t>2 217 044,69</a:t>
                      </a:r>
                      <a:endParaRPr lang="ru-RU" sz="1100" b="1"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1" i="0" u="none" strike="noStrike" kern="1200" dirty="0" smtClean="0">
                          <a:solidFill>
                            <a:schemeClr val="tx1"/>
                          </a:solidFill>
                          <a:latin typeface="Times New Roman"/>
                          <a:ea typeface="+mn-ea"/>
                          <a:cs typeface="+mn-cs"/>
                        </a:rPr>
                        <a:t>- 80 899,21</a:t>
                      </a:r>
                      <a:endParaRPr lang="ru-RU" sz="1100" b="1" i="0" u="none" strike="noStrike" kern="1200" dirty="0">
                        <a:solidFill>
                          <a:schemeClr val="tx1"/>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c>
                  <a:txBody>
                    <a:bodyPr/>
                    <a:lstStyle/>
                    <a:p>
                      <a:pPr marL="0" algn="ctr" defTabSz="914400" rtl="0" eaLnBrk="1" fontAlgn="ctr" latinLnBrk="0" hangingPunct="1"/>
                      <a:r>
                        <a:rPr lang="ru-RU" sz="1100" b="1" i="0" u="none" strike="noStrike" kern="1200" dirty="0" smtClean="0">
                          <a:solidFill>
                            <a:srgbClr val="000000"/>
                          </a:solidFill>
                          <a:latin typeface="Times New Roman"/>
                          <a:ea typeface="+mn-ea"/>
                          <a:cs typeface="+mn-cs"/>
                        </a:rPr>
                        <a:t>96,4%</a:t>
                      </a:r>
                      <a:endParaRPr lang="ru-RU" sz="1100" b="1" i="0" u="none" strike="noStrike" kern="1200" dirty="0">
                        <a:solidFill>
                          <a:srgbClr val="000000"/>
                        </a:solidFill>
                        <a:latin typeface="Times New Roman"/>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7000"/>
                          </a:srgbClr>
                        </a:gs>
                        <a:gs pos="50000">
                          <a:srgbClr val="DFFACA">
                            <a:shade val="67500"/>
                            <a:satMod val="115000"/>
                            <a:alpha val="74000"/>
                          </a:srgbClr>
                        </a:gs>
                        <a:gs pos="100000">
                          <a:srgbClr val="DFFACA">
                            <a:shade val="100000"/>
                            <a:satMod val="115000"/>
                            <a:alpha val="71000"/>
                          </a:srgbClr>
                        </a:gs>
                      </a:gsLst>
                      <a:lin ang="10800000" scaled="1"/>
                      <a:tileRect/>
                    </a:gradFill>
                  </a:tcPr>
                </a:tc>
              </a:tr>
            </a:tbl>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47111"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9" name="TextBox 8"/>
          <p:cNvSpPr txBox="1"/>
          <p:nvPr/>
        </p:nvSpPr>
        <p:spPr>
          <a:xfrm>
            <a:off x="6929438" y="785813"/>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8" name="Скругленный прямоугольник 7"/>
          <p:cNvSpPr/>
          <p:nvPr/>
        </p:nvSpPr>
        <p:spPr>
          <a:xfrm>
            <a:off x="285720" y="214290"/>
            <a:ext cx="7858180"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на реализацию муниципальных программ за              2020-2022 годы</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5"/>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214313" y="1285860"/>
          <a:ext cx="8715405" cy="4691096"/>
        </p:xfrm>
        <a:graphic>
          <a:graphicData uri="http://schemas.openxmlformats.org/drawingml/2006/table">
            <a:tbl>
              <a:tblPr/>
              <a:tblGrid>
                <a:gridCol w="3873513"/>
                <a:gridCol w="893887"/>
                <a:gridCol w="893887"/>
                <a:gridCol w="819398"/>
                <a:gridCol w="819398"/>
                <a:gridCol w="819398"/>
                <a:gridCol w="595924"/>
              </a:tblGrid>
              <a:tr h="545293">
                <a:tc rowSpan="2">
                  <a:txBody>
                    <a:bodyPr/>
                    <a:lstStyle/>
                    <a:p>
                      <a:pPr algn="ctr" fontAlgn="b"/>
                      <a:r>
                        <a:rPr lang="ru-RU" sz="1100" b="1" i="0" u="none" strike="noStrike" dirty="0">
                          <a:solidFill>
                            <a:srgbClr val="000000"/>
                          </a:solidFill>
                          <a:latin typeface="Times New Roman"/>
                        </a:rPr>
                        <a:t> Наименование </a:t>
                      </a:r>
                      <a:r>
                        <a:rPr lang="ru-RU" sz="1100" b="1" i="0" u="none" strike="noStrike" dirty="0" smtClean="0">
                          <a:solidFill>
                            <a:srgbClr val="000000"/>
                          </a:solidFill>
                          <a:latin typeface="Times New Roman"/>
                        </a:rPr>
                        <a:t>непрограммных</a:t>
                      </a:r>
                      <a:r>
                        <a:rPr lang="ru-RU" sz="1100" b="1" i="0" u="none" strike="noStrike" baseline="0" dirty="0" smtClean="0">
                          <a:solidFill>
                            <a:srgbClr val="000000"/>
                          </a:solidFill>
                          <a:latin typeface="Times New Roman"/>
                        </a:rPr>
                        <a:t> направлений</a:t>
                      </a:r>
                      <a:r>
                        <a:rPr lang="ru-RU" sz="1100" b="1" i="0" u="none" strike="noStrike" dirty="0">
                          <a:solidFill>
                            <a:srgbClr val="000000"/>
                          </a:solidFill>
                          <a:latin typeface="Times New Roman"/>
                        </a:rPr>
                        <a:t>  </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rowSpan="2">
                  <a:txBody>
                    <a:bodyPr/>
                    <a:lstStyle/>
                    <a:p>
                      <a:pPr algn="ctr" fontAlgn="b"/>
                      <a:r>
                        <a:rPr lang="ru-RU" sz="1100" b="1" i="0" u="none" strike="noStrike" dirty="0">
                          <a:solidFill>
                            <a:srgbClr val="000000"/>
                          </a:solidFill>
                          <a:latin typeface="Times New Roman"/>
                        </a:rPr>
                        <a:t> </a:t>
                      </a:r>
                      <a:r>
                        <a:rPr lang="ru-RU" sz="1100" b="1" i="0" u="none" strike="noStrike" dirty="0" smtClean="0">
                          <a:solidFill>
                            <a:srgbClr val="000000"/>
                          </a:solidFill>
                          <a:latin typeface="Times New Roman"/>
                        </a:rPr>
                        <a:t>2020 год</a:t>
                      </a:r>
                    </a:p>
                    <a:p>
                      <a:pPr algn="ctr" fontAlgn="b"/>
                      <a:r>
                        <a:rPr lang="ru-RU" sz="1100" b="1" i="0" u="none" strike="noStrike" dirty="0" smtClean="0">
                          <a:solidFill>
                            <a:srgbClr val="000000"/>
                          </a:solidFill>
                          <a:latin typeface="Times New Roman"/>
                        </a:rPr>
                        <a:t>факт</a:t>
                      </a:r>
                      <a:r>
                        <a:rPr lang="ru-RU" sz="1100" b="1" i="0" u="none" strike="noStrike" dirty="0">
                          <a:solidFill>
                            <a:srgbClr val="000000"/>
                          </a:solidFill>
                          <a:latin typeface="Times New Roman"/>
                        </a:rPr>
                        <a:t> </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rowSpan="2">
                  <a:txBody>
                    <a:bodyPr/>
                    <a:lstStyle/>
                    <a:p>
                      <a:pPr algn="ctr" fontAlgn="b"/>
                      <a:r>
                        <a:rPr lang="ru-RU" sz="1100" b="1" i="0" u="none" strike="noStrike" dirty="0">
                          <a:solidFill>
                            <a:srgbClr val="000000"/>
                          </a:solidFill>
                          <a:latin typeface="Times New Roman"/>
                        </a:rPr>
                        <a:t> </a:t>
                      </a:r>
                      <a:r>
                        <a:rPr lang="ru-RU" sz="1100" b="1" i="0" u="none" strike="noStrike" dirty="0" smtClean="0">
                          <a:solidFill>
                            <a:srgbClr val="000000"/>
                          </a:solidFill>
                          <a:latin typeface="Times New Roman"/>
                        </a:rPr>
                        <a:t>2021 год</a:t>
                      </a:r>
                    </a:p>
                    <a:p>
                      <a:pPr algn="ctr" fontAlgn="b"/>
                      <a:r>
                        <a:rPr lang="ru-RU" sz="1100" b="1" i="0" u="none" strike="noStrike" dirty="0" smtClean="0">
                          <a:solidFill>
                            <a:srgbClr val="000000"/>
                          </a:solidFill>
                          <a:latin typeface="Times New Roman"/>
                        </a:rPr>
                        <a:t>факт</a:t>
                      </a:r>
                      <a:r>
                        <a:rPr lang="ru-RU" sz="1100" b="1" i="0" u="none" strike="noStrike" dirty="0">
                          <a:solidFill>
                            <a:srgbClr val="000000"/>
                          </a:solidFill>
                          <a:latin typeface="Times New Roman"/>
                        </a:rPr>
                        <a:t> </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gridSpan="2">
                  <a:txBody>
                    <a:bodyPr/>
                    <a:lstStyle/>
                    <a:p>
                      <a:pPr algn="ctr" fontAlgn="b"/>
                      <a:r>
                        <a:rPr lang="ru-RU" sz="1100" b="1" i="0" u="none" strike="noStrike" dirty="0" smtClean="0">
                          <a:solidFill>
                            <a:srgbClr val="000000"/>
                          </a:solidFill>
                          <a:latin typeface="Times New Roman"/>
                        </a:rPr>
                        <a:t>2022 год</a:t>
                      </a:r>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hMerge="1">
                  <a:txBody>
                    <a:bodyPr/>
                    <a:lstStyle/>
                    <a:p>
                      <a:pPr algn="ctr" fontAlgn="b"/>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srgbClr>
                        </a:gs>
                        <a:gs pos="50000">
                          <a:srgbClr val="DFFACA">
                            <a:shade val="67500"/>
                            <a:satMod val="115000"/>
                          </a:srgbClr>
                        </a:gs>
                        <a:gs pos="100000">
                          <a:srgbClr val="DFFACA">
                            <a:shade val="100000"/>
                            <a:satMod val="115000"/>
                          </a:srgbClr>
                        </a:gs>
                      </a:gsLst>
                      <a:lin ang="10800000" scaled="1"/>
                      <a:tileRect/>
                    </a:gradFill>
                  </a:tcPr>
                </a:tc>
                <a:tc gridSpan="2">
                  <a:txBody>
                    <a:bodyPr/>
                    <a:lstStyle/>
                    <a:p>
                      <a:pPr algn="ctr" fontAlgn="b"/>
                      <a:r>
                        <a:rPr lang="ru-RU" sz="1100" b="1" i="0" u="none" strike="noStrike" dirty="0">
                          <a:solidFill>
                            <a:srgbClr val="000000"/>
                          </a:solidFill>
                          <a:latin typeface="Times New Roman"/>
                        </a:rPr>
                        <a:t> </a:t>
                      </a:r>
                      <a:r>
                        <a:rPr lang="ru-RU" sz="1100" b="1" i="0" u="none" strike="noStrike" dirty="0" smtClean="0">
                          <a:solidFill>
                            <a:srgbClr val="000000"/>
                          </a:solidFill>
                          <a:latin typeface="Times New Roman"/>
                        </a:rPr>
                        <a:t>Отклонение от уточненного плана</a:t>
                      </a:r>
                      <a:r>
                        <a:rPr lang="ru-RU" sz="1100" b="1" i="0" u="none" strike="noStrike" dirty="0">
                          <a:solidFill>
                            <a:srgbClr val="000000"/>
                          </a:solidFill>
                          <a:latin typeface="Times New Roman"/>
                        </a:rPr>
                        <a:t> </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hMerge="1">
                  <a:txBody>
                    <a:bodyPr/>
                    <a:lstStyle/>
                    <a:p>
                      <a:endParaRPr lang="ru-RU"/>
                    </a:p>
                  </a:txBody>
                  <a:tcPr/>
                </a:tc>
              </a:tr>
              <a:tr h="31196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100" b="1" i="0" u="none" strike="noStrike" dirty="0" smtClean="0">
                          <a:solidFill>
                            <a:srgbClr val="000000"/>
                          </a:solidFill>
                          <a:latin typeface="Times New Roman"/>
                        </a:rPr>
                        <a:t>уточненный план</a:t>
                      </a:r>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b"/>
                      <a:r>
                        <a:rPr lang="ru-RU" sz="1100" b="1" i="0" u="none" strike="noStrike" dirty="0" smtClean="0">
                          <a:solidFill>
                            <a:srgbClr val="000000"/>
                          </a:solidFill>
                          <a:latin typeface="Times New Roman"/>
                        </a:rPr>
                        <a:t>факт</a:t>
                      </a:r>
                      <a:endParaRPr lang="ru-RU" sz="1100" b="1" i="0" u="none" strike="noStrike" dirty="0">
                        <a:solidFill>
                          <a:srgbClr val="000000"/>
                        </a:solidFill>
                        <a:latin typeface="Times New Roman"/>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b"/>
                      <a:r>
                        <a:rPr lang="ru-RU" sz="1100" b="1" i="0" u="none" strike="noStrike">
                          <a:solidFill>
                            <a:srgbClr val="000000"/>
                          </a:solidFill>
                          <a:latin typeface="Times New Roman"/>
                        </a:rPr>
                        <a:t> (+/-) </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b"/>
                      <a:r>
                        <a:rPr lang="ru-RU" sz="1100" b="1" i="0" u="none" strike="noStrike">
                          <a:solidFill>
                            <a:srgbClr val="000000"/>
                          </a:solidFill>
                          <a:latin typeface="Times New Roman"/>
                        </a:rPr>
                        <a:t>%</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329667">
                <a:tc>
                  <a:txBody>
                    <a:bodyPr/>
                    <a:lstStyle/>
                    <a:p>
                      <a:pPr algn="l" fontAlgn="t">
                        <a:lnSpc>
                          <a:spcPts val="1200"/>
                        </a:lnSpc>
                      </a:pPr>
                      <a:r>
                        <a:rPr lang="ru-RU" sz="1100" b="0" i="0" u="none" strike="noStrike" dirty="0" smtClean="0">
                          <a:solidFill>
                            <a:srgbClr val="000000"/>
                          </a:solidFill>
                          <a:latin typeface="Times New Roman"/>
                        </a:rPr>
                        <a:t>Обеспечение деятельности Думы города-курорта Железноводска Ставропольского края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7 885,79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7 464,47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endParaRPr lang="ru-RU" sz="1000" b="0" i="0" u="none" strike="noStrike" dirty="0" smtClean="0">
                        <a:latin typeface="Times New Roman"/>
                      </a:endParaRPr>
                    </a:p>
                    <a:p>
                      <a:pPr algn="ctr" fontAlgn="t"/>
                      <a:r>
                        <a:rPr lang="ru-RU" sz="1000" b="0" i="0" u="none" strike="noStrike" dirty="0" smtClean="0">
                          <a:latin typeface="Times New Roman"/>
                        </a:rPr>
                        <a:t>6 749,23</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endParaRPr lang="ru-RU" sz="1000" b="0" i="0" u="none" strike="noStrike" dirty="0" smtClean="0">
                        <a:latin typeface="Times New Roman"/>
                      </a:endParaRPr>
                    </a:p>
                    <a:p>
                      <a:pPr algn="ctr" fontAlgn="t"/>
                      <a:r>
                        <a:rPr lang="ru-RU" sz="1000" b="0" i="0" u="none" strike="noStrike" dirty="0" smtClean="0">
                          <a:latin typeface="Times New Roman"/>
                        </a:rPr>
                        <a:t>6 726,64</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-22,59</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99,7 %</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357190">
                <a:tc>
                  <a:txBody>
                    <a:bodyPr/>
                    <a:lstStyle/>
                    <a:p>
                      <a:pPr algn="l" fontAlgn="t">
                        <a:lnSpc>
                          <a:spcPts val="1200"/>
                        </a:lnSpc>
                      </a:pPr>
                      <a:r>
                        <a:rPr lang="ru-RU" sz="1100" b="0" i="0" u="none" strike="noStrike" dirty="0" smtClean="0">
                          <a:solidFill>
                            <a:srgbClr val="000000"/>
                          </a:solidFill>
                          <a:latin typeface="Times New Roman"/>
                        </a:rPr>
                        <a:t>Обеспечение деятельности Администрации города-курорта Железноводска Ставропольского края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107 011,65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106 851,13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86 017,11</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84 789,78</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-1 227,33</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98,5%</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500066">
                <a:tc>
                  <a:txBody>
                    <a:bodyPr/>
                    <a:lstStyle/>
                    <a:p>
                      <a:pPr algn="l" fontAlgn="t">
                        <a:lnSpc>
                          <a:spcPts val="1200"/>
                        </a:lnSpc>
                      </a:pPr>
                      <a:r>
                        <a:rPr lang="ru-RU" sz="1100" b="0" i="0" u="none" strike="noStrike" dirty="0" smtClean="0">
                          <a:solidFill>
                            <a:srgbClr val="000000"/>
                          </a:solidFill>
                          <a:latin typeface="Times New Roman"/>
                        </a:rPr>
                        <a:t>Обеспечение деятельности Финансового управления администрации города-курорта Железноводска Ставропольского края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15 938,50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15 953,99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endParaRPr lang="ru-RU" sz="1000" b="0" i="0" u="none" strike="noStrike" dirty="0" smtClean="0">
                        <a:latin typeface="Times New Roman"/>
                      </a:endParaRPr>
                    </a:p>
                    <a:p>
                      <a:pPr algn="ctr" fontAlgn="t"/>
                      <a:r>
                        <a:rPr lang="ru-RU" sz="1000" b="0" i="0" u="none" strike="noStrike" dirty="0" smtClean="0">
                          <a:latin typeface="Times New Roman"/>
                        </a:rPr>
                        <a:t>0,00</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endParaRPr lang="ru-RU" sz="1000" b="0" i="0" u="none" strike="noStrike" dirty="0" smtClean="0">
                        <a:latin typeface="Times New Roman"/>
                      </a:endParaRPr>
                    </a:p>
                    <a:p>
                      <a:pPr algn="ctr" fontAlgn="t"/>
                      <a:r>
                        <a:rPr lang="ru-RU" sz="1000" b="0" i="0" u="none" strike="noStrike" dirty="0" smtClean="0">
                          <a:latin typeface="Times New Roman"/>
                        </a:rPr>
                        <a:t>0,00</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0,00</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00,0%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463758">
                <a:tc>
                  <a:txBody>
                    <a:bodyPr/>
                    <a:lstStyle/>
                    <a:p>
                      <a:pPr algn="l" fontAlgn="t">
                        <a:lnSpc>
                          <a:spcPts val="1200"/>
                        </a:lnSpc>
                      </a:pPr>
                      <a:r>
                        <a:rPr lang="ru-RU" sz="1100" b="0" i="0" u="none" strike="noStrike" dirty="0" smtClean="0">
                          <a:solidFill>
                            <a:srgbClr val="000000"/>
                          </a:solidFill>
                          <a:latin typeface="Times New Roman"/>
                        </a:rPr>
                        <a:t>Обеспечение деятельности Контрольно-счетной палаты города-курорта Железноводска Ставропольского края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4 065,07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3 516,81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endParaRPr lang="ru-RU" sz="1000" b="0" i="0" u="none" strike="noStrike" dirty="0" smtClean="0">
                        <a:latin typeface="Times New Roman"/>
                      </a:endParaRPr>
                    </a:p>
                    <a:p>
                      <a:pPr algn="ctr" fontAlgn="t"/>
                      <a:r>
                        <a:rPr lang="ru-RU" sz="1000" b="0" i="0" u="none" strike="noStrike" dirty="0" smtClean="0">
                          <a:latin typeface="Times New Roman"/>
                        </a:rPr>
                        <a:t>4 066,93</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endParaRPr lang="ru-RU" sz="1000" b="0" i="0" u="none" strike="noStrike" dirty="0" smtClean="0">
                        <a:latin typeface="Times New Roman"/>
                      </a:endParaRPr>
                    </a:p>
                    <a:p>
                      <a:pPr algn="ctr" fontAlgn="t"/>
                      <a:r>
                        <a:rPr lang="ru-RU" sz="1000" b="0" i="0" u="none" strike="noStrike" dirty="0" smtClean="0">
                          <a:latin typeface="Times New Roman"/>
                        </a:rPr>
                        <a:t>4 046,27</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-20,66</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99,5%</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464936">
                <a:tc>
                  <a:txBody>
                    <a:bodyPr/>
                    <a:lstStyle/>
                    <a:p>
                      <a:pPr algn="l" fontAlgn="t">
                        <a:lnSpc>
                          <a:spcPts val="1200"/>
                        </a:lnSpc>
                      </a:pPr>
                      <a:r>
                        <a:rPr lang="ru-RU" sz="1100" b="0" i="0" u="none" strike="noStrike" dirty="0" smtClean="0">
                          <a:solidFill>
                            <a:srgbClr val="000000"/>
                          </a:solidFill>
                          <a:latin typeface="Times New Roman"/>
                        </a:rPr>
                        <a:t>Обеспечение деятельности Управления городского хозяйства администрации города-курорта Железноводска Ставропольского края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17 353,49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chemeClr val="tx1"/>
                          </a:solidFill>
                          <a:latin typeface="Times New Roman" pitchFamily="18" charset="0"/>
                          <a:ea typeface="+mn-ea"/>
                          <a:cs typeface="Times New Roman" pitchFamily="18"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214034">
                <a:tc>
                  <a:txBody>
                    <a:bodyPr/>
                    <a:lstStyle/>
                    <a:p>
                      <a:pPr algn="l" fontAlgn="t">
                        <a:lnSpc>
                          <a:spcPts val="1200"/>
                        </a:lnSpc>
                      </a:pPr>
                      <a:r>
                        <a:rPr lang="ru-RU" sz="1100" b="0" i="0" u="none" strike="noStrike" dirty="0" smtClean="0">
                          <a:solidFill>
                            <a:srgbClr val="000000"/>
                          </a:solidFill>
                          <a:latin typeface="Times New Roman"/>
                        </a:rPr>
                        <a:t>Сохранение культурного наследия</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smtClean="0">
                          <a:solidFill>
                            <a:srgbClr val="000000"/>
                          </a:solidFill>
                          <a:latin typeface="Times New Roman" pitchFamily="18" charset="0"/>
                          <a:cs typeface="Times New Roman" pitchFamily="18" charset="0"/>
                        </a:rPr>
                        <a:t>0,00</a:t>
                      </a:r>
                      <a:endParaRPr lang="ru-RU" sz="10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0,00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r>
                        <a:rPr lang="ru-RU" sz="1000" b="0" i="0" u="none" strike="noStrike" dirty="0" smtClean="0">
                          <a:latin typeface="Times New Roman"/>
                        </a:rPr>
                        <a:t>9 078,12</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t"/>
                      <a:r>
                        <a:rPr lang="ru-RU" sz="1000" b="0" i="0" u="none" strike="noStrike" dirty="0">
                          <a:latin typeface="Times New Roman"/>
                        </a:rPr>
                        <a:t>9 </a:t>
                      </a:r>
                      <a:r>
                        <a:rPr lang="ru-RU" sz="1000" b="0" i="0" u="none" strike="noStrike" dirty="0" smtClean="0">
                          <a:latin typeface="Times New Roman"/>
                        </a:rPr>
                        <a:t>078,12</a:t>
                      </a:r>
                      <a:endParaRPr lang="ru-RU" sz="1000" b="0" i="0" u="none" strike="noStrike" dirty="0">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0,00</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100%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412711">
                <a:tc>
                  <a:txBody>
                    <a:bodyPr/>
                    <a:lstStyle/>
                    <a:p>
                      <a:pPr algn="l" fontAlgn="t">
                        <a:lnSpc>
                          <a:spcPts val="1200"/>
                        </a:lnSpc>
                      </a:pPr>
                      <a:r>
                        <a:rPr lang="ru-RU" sz="1100" b="0" i="0" u="none" strike="noStrike" dirty="0" smtClean="0">
                          <a:solidFill>
                            <a:srgbClr val="000000"/>
                          </a:solidFill>
                          <a:latin typeface="Times New Roman"/>
                        </a:rPr>
                        <a:t>Непрограммные расходы в рамках обеспечения мероприятий, связанных с профилактикой и устранением последствий распространения коронавирусной инфекции</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2 147,38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1 335,75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1040,00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1 </a:t>
                      </a:r>
                      <a:r>
                        <a:rPr lang="ru-RU" sz="1000" b="0" i="0" u="none" strike="noStrike" kern="1200" dirty="0" smtClean="0">
                          <a:solidFill>
                            <a:srgbClr val="000000"/>
                          </a:solidFill>
                          <a:latin typeface="Times New Roman" pitchFamily="18" charset="0"/>
                          <a:ea typeface="+mn-ea"/>
                          <a:cs typeface="Times New Roman" pitchFamily="18" charset="0"/>
                        </a:rPr>
                        <a:t>040,00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0,00</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100,0%</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338420">
                <a:tc>
                  <a:txBody>
                    <a:bodyPr/>
                    <a:lstStyle/>
                    <a:p>
                      <a:pPr algn="l" fontAlgn="t">
                        <a:lnSpc>
                          <a:spcPts val="1200"/>
                        </a:lnSpc>
                      </a:pPr>
                      <a:r>
                        <a:rPr lang="ru-RU" sz="1100" b="0" i="0" u="none" strike="noStrike" dirty="0" smtClean="0">
                          <a:solidFill>
                            <a:srgbClr val="000000"/>
                          </a:solidFill>
                          <a:latin typeface="Times New Roman"/>
                        </a:rPr>
                        <a:t>Прочие непрограммные расходы</a:t>
                      </a:r>
                      <a:endParaRPr lang="ru-RU" sz="1100" b="0"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1" i="0" u="none" strike="noStrike" dirty="0" smtClean="0">
                          <a:solidFill>
                            <a:srgbClr val="000000"/>
                          </a:solidFill>
                          <a:latin typeface="Times New Roman" pitchFamily="18" charset="0"/>
                          <a:cs typeface="Times New Roman" pitchFamily="18" charset="0"/>
                        </a:rPr>
                        <a:t>-</a:t>
                      </a:r>
                      <a:endParaRPr lang="ru-RU" sz="1000" b="1"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a:solidFill>
                            <a:srgbClr val="000000"/>
                          </a:solidFill>
                          <a:latin typeface="Times New Roman" pitchFamily="18" charset="0"/>
                          <a:ea typeface="+mn-ea"/>
                          <a:cs typeface="Times New Roman" pitchFamily="18" charset="0"/>
                        </a:rPr>
                        <a:t>4 014,25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10 661,15</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7 941,15</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chemeClr val="tx1"/>
                          </a:solidFill>
                          <a:latin typeface="Times New Roman" pitchFamily="18" charset="0"/>
                          <a:ea typeface="+mn-ea"/>
                          <a:cs typeface="Times New Roman" pitchFamily="18" charset="0"/>
                        </a:rPr>
                        <a:t>-2720,00</a:t>
                      </a:r>
                      <a:endParaRPr lang="ru-RU" sz="10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0" i="0" u="none" strike="noStrike" kern="1200" dirty="0" smtClean="0">
                          <a:solidFill>
                            <a:srgbClr val="000000"/>
                          </a:solidFill>
                          <a:latin typeface="Times New Roman" pitchFamily="18" charset="0"/>
                          <a:ea typeface="+mn-ea"/>
                          <a:cs typeface="Times New Roman" pitchFamily="18" charset="0"/>
                        </a:rPr>
                        <a:t>74,4%</a:t>
                      </a:r>
                      <a:endParaRPr lang="ru-RU" sz="1000" b="0"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338420">
                <a:tc>
                  <a:txBody>
                    <a:bodyPr/>
                    <a:lstStyle/>
                    <a:p>
                      <a:pPr algn="l" fontAlgn="t">
                        <a:lnSpc>
                          <a:spcPts val="1200"/>
                        </a:lnSpc>
                      </a:pPr>
                      <a:r>
                        <a:rPr lang="ru-RU" sz="1100" b="1" i="0" u="none" strike="noStrike" dirty="0" smtClean="0">
                          <a:solidFill>
                            <a:srgbClr val="000000"/>
                          </a:solidFill>
                          <a:latin typeface="Times New Roman"/>
                        </a:rPr>
                        <a:t>Непрограммные </a:t>
                      </a:r>
                      <a:r>
                        <a:rPr lang="ru-RU" sz="1100" b="1" i="0" u="none" strike="noStrike" dirty="0">
                          <a:solidFill>
                            <a:srgbClr val="000000"/>
                          </a:solidFill>
                          <a:latin typeface="Times New Roman"/>
                        </a:rPr>
                        <a:t>направления деятельности</a:t>
                      </a: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154 401,88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139 136,40</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117 612,53</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113 621,96</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chemeClr val="tx1"/>
                          </a:solidFill>
                          <a:latin typeface="Times New Roman" pitchFamily="18" charset="0"/>
                          <a:ea typeface="+mn-ea"/>
                          <a:cs typeface="Times New Roman" pitchFamily="18" charset="0"/>
                        </a:rPr>
                        <a:t>-3990,57</a:t>
                      </a:r>
                      <a:endParaRPr lang="ru-RU" sz="1000" b="1"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96,6%</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r h="338420">
                <a:tc>
                  <a:txBody>
                    <a:bodyPr/>
                    <a:lstStyle/>
                    <a:p>
                      <a:pPr algn="l" fontAlgn="t">
                        <a:lnSpc>
                          <a:spcPts val="1200"/>
                        </a:lnSpc>
                      </a:pPr>
                      <a:r>
                        <a:rPr lang="ru-RU" sz="1100" b="1" i="0" u="none" strike="noStrike" dirty="0" smtClean="0">
                          <a:solidFill>
                            <a:srgbClr val="000000"/>
                          </a:solidFill>
                          <a:latin typeface="Times New Roman"/>
                        </a:rPr>
                        <a:t>Всего</a:t>
                      </a:r>
                      <a:r>
                        <a:rPr lang="ru-RU" sz="1100" b="1" i="0" u="none" strike="noStrike" baseline="0" dirty="0" smtClean="0">
                          <a:solidFill>
                            <a:srgbClr val="000000"/>
                          </a:solidFill>
                          <a:latin typeface="Times New Roman"/>
                        </a:rPr>
                        <a:t> расходов</a:t>
                      </a:r>
                      <a:endParaRPr lang="ru-RU" sz="1100" b="1" i="0" u="none" strike="noStrike" dirty="0">
                        <a:solidFill>
                          <a:srgbClr val="000000"/>
                        </a:solidFill>
                        <a:latin typeface="Times New Roman"/>
                      </a:endParaRPr>
                    </a:p>
                  </a:txBody>
                  <a:tcPr marL="4206" marR="4206" marT="42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2 014 390,53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1 836 959,36</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2 415 556,42</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2 330 666,65</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chemeClr val="tx1"/>
                          </a:solidFill>
                          <a:latin typeface="Times New Roman" pitchFamily="18" charset="0"/>
                          <a:ea typeface="+mn-ea"/>
                          <a:cs typeface="Times New Roman" pitchFamily="18" charset="0"/>
                        </a:rPr>
                        <a:t>-84889,77</a:t>
                      </a:r>
                      <a:endParaRPr lang="ru-RU" sz="1000" b="1" i="0" u="none" strike="noStrike"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c>
                  <a:txBody>
                    <a:bodyPr/>
                    <a:lstStyle/>
                    <a:p>
                      <a:pPr marL="0" algn="ctr" defTabSz="914400" rtl="0" eaLnBrk="1" fontAlgn="ctr" latinLnBrk="0" hangingPunct="1"/>
                      <a:r>
                        <a:rPr lang="ru-RU" sz="1000" b="1" i="0" u="none" strike="noStrike" kern="1200" dirty="0" smtClean="0">
                          <a:solidFill>
                            <a:srgbClr val="000000"/>
                          </a:solidFill>
                          <a:latin typeface="Times New Roman" pitchFamily="18" charset="0"/>
                          <a:ea typeface="+mn-ea"/>
                          <a:cs typeface="Times New Roman" pitchFamily="18" charset="0"/>
                        </a:rPr>
                        <a:t>96,5%</a:t>
                      </a:r>
                      <a:endParaRPr lang="ru-RU" sz="1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FFACA">
                            <a:shade val="30000"/>
                            <a:satMod val="115000"/>
                            <a:alpha val="68000"/>
                          </a:srgbClr>
                        </a:gs>
                        <a:gs pos="50000">
                          <a:srgbClr val="DFFACA">
                            <a:shade val="67500"/>
                            <a:satMod val="115000"/>
                            <a:alpha val="68000"/>
                          </a:srgbClr>
                        </a:gs>
                        <a:gs pos="100000">
                          <a:srgbClr val="DFFACA">
                            <a:shade val="100000"/>
                            <a:satMod val="115000"/>
                            <a:alpha val="69000"/>
                          </a:srgbClr>
                        </a:gs>
                      </a:gsLst>
                      <a:lin ang="10800000" scaled="1"/>
                      <a:tileRect/>
                    </a:gradFill>
                  </a:tcPr>
                </a:tc>
              </a:tr>
            </a:tbl>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48135"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8" name="Скругленный прямоугольник 7"/>
          <p:cNvSpPr/>
          <p:nvPr/>
        </p:nvSpPr>
        <p:spPr>
          <a:xfrm>
            <a:off x="285720" y="285728"/>
            <a:ext cx="7643866" cy="642942"/>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tx1"/>
                </a:solidFill>
                <a:effectLst>
                  <a:outerShdw blurRad="38100" dist="38100" dir="2700000" algn="tl">
                    <a:srgbClr val="000000"/>
                  </a:outerShdw>
                </a:effectLst>
                <a:latin typeface="Times New Roman" pitchFamily="18" charset="0"/>
                <a:cs typeface="Times New Roman" pitchFamily="18" charset="0"/>
              </a:rPr>
              <a:t>Расходы на реализацию непрограммных направлений за 2020-2022 годы</a:t>
            </a:r>
            <a:endParaRPr lang="ru-RU" b="1" dirty="0">
              <a:solidFill>
                <a:schemeClr val="tx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
        <p:nvSpPr>
          <p:cNvPr id="10" name="TextBox 9"/>
          <p:cNvSpPr txBox="1"/>
          <p:nvPr/>
        </p:nvSpPr>
        <p:spPr>
          <a:xfrm>
            <a:off x="7286625" y="928688"/>
            <a:ext cx="11461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тыс.руб.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Рисунок 4"/>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6" name="Прямоугольник 5"/>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pic>
        <p:nvPicPr>
          <p:cNvPr id="20487"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
        <p:nvSpPr>
          <p:cNvPr id="7" name="Скругленный прямоугольник 6"/>
          <p:cNvSpPr/>
          <p:nvPr/>
        </p:nvSpPr>
        <p:spPr>
          <a:xfrm>
            <a:off x="500034" y="214290"/>
            <a:ext cx="7500990" cy="71438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9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Расходы бюджета города-курорта Железноводска Ставропольского края в разрезе муниципальных программ за </a:t>
            </a:r>
            <a:r>
              <a:rPr lang="ru-RU" altLang="ru-RU" sz="18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2020</a:t>
            </a:r>
            <a:r>
              <a:rPr lang="en-US" altLang="ru-RU" sz="18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-20</a:t>
            </a:r>
            <a:r>
              <a:rPr lang="ru-RU" altLang="ru-RU" sz="18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22</a:t>
            </a:r>
            <a:r>
              <a:rPr lang="en-US" altLang="ru-RU" sz="18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 </a:t>
            </a:r>
            <a:r>
              <a:rPr lang="ru-RU" altLang="ru-RU" sz="18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годы</a:t>
            </a:r>
            <a:endParaRPr lang="ru-RU" sz="1900" b="1" dirty="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endParaRPr>
          </a:p>
        </p:txBody>
      </p:sp>
      <p:graphicFrame>
        <p:nvGraphicFramePr>
          <p:cNvPr id="8" name="Диаграмма 7"/>
          <p:cNvGraphicFramePr>
            <a:graphicFrameLocks/>
          </p:cNvGraphicFramePr>
          <p:nvPr/>
        </p:nvGraphicFramePr>
        <p:xfrm>
          <a:off x="-520700" y="1052513"/>
          <a:ext cx="9772650" cy="58054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Рисунок 1"/>
          <p:cNvPicPr>
            <a:picLocks noChangeAspect="1"/>
          </p:cNvPicPr>
          <p:nvPr/>
        </p:nvPicPr>
        <p:blipFill>
          <a:blip r:embed="rId2" cstate="print"/>
          <a:srcRect/>
          <a:stretch>
            <a:fillRect/>
          </a:stretch>
        </p:blipFill>
        <p:spPr bwMode="auto">
          <a:xfrm>
            <a:off x="-57150" y="-34925"/>
            <a:ext cx="9201150" cy="6858000"/>
          </a:xfrm>
          <a:prstGeom prst="rect">
            <a:avLst/>
          </a:prstGeom>
          <a:noFill/>
          <a:ln w="9525">
            <a:noFill/>
            <a:miter lim="800000"/>
            <a:headEnd/>
            <a:tailEnd/>
          </a:ln>
        </p:spPr>
      </p:pic>
      <p:sp>
        <p:nvSpPr>
          <p:cNvPr id="4" name="Прямоугольник 3"/>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
        <p:nvSpPr>
          <p:cNvPr id="5" name="Скругленный прямоугольник 4"/>
          <p:cNvSpPr/>
          <p:nvPr/>
        </p:nvSpPr>
        <p:spPr>
          <a:xfrm>
            <a:off x="214282" y="185148"/>
            <a:ext cx="6941843" cy="741463"/>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solidFill>
                <a:srgbClr val="00B050"/>
              </a:solidFill>
            </a:endParaRPr>
          </a:p>
        </p:txBody>
      </p:sp>
      <p:sp>
        <p:nvSpPr>
          <p:cNvPr id="6" name="Rectangle 51"/>
          <p:cNvSpPr>
            <a:spLocks noChangeArrowheads="1"/>
          </p:cNvSpPr>
          <p:nvPr/>
        </p:nvSpPr>
        <p:spPr bwMode="auto">
          <a:xfrm>
            <a:off x="542925" y="-7938"/>
            <a:ext cx="6767513" cy="1154113"/>
          </a:xfrm>
          <a:prstGeom prst="rect">
            <a:avLst/>
          </a:prstGeom>
          <a:noFill/>
          <a:ln w="9525">
            <a:noFill/>
            <a:miter lim="800000"/>
            <a:headEnd/>
            <a:tailEnd/>
          </a:ln>
        </p:spPr>
        <p:txBody>
          <a:bodyPr anchor="ctr"/>
          <a:lstStyle/>
          <a:p>
            <a:pPr>
              <a:defRPr/>
            </a:pPr>
            <a:r>
              <a:rPr lang="ru-RU" sz="2200" b="1" dirty="0">
                <a:effectLst>
                  <a:outerShdw blurRad="38100" dist="38100" dir="2700000" algn="tl">
                    <a:srgbClr val="C0C0C0"/>
                  </a:outerShdw>
                </a:effectLst>
                <a:latin typeface="Tahoma" pitchFamily="34" charset="0"/>
                <a:cs typeface="Tahoma" pitchFamily="34" charset="0"/>
              </a:rPr>
              <a:t>ДИНАМИКА ИСПОЛНЕНИЯ РАСХОДОВ </a:t>
            </a:r>
          </a:p>
          <a:p>
            <a:pPr>
              <a:defRPr/>
            </a:pPr>
            <a:r>
              <a:rPr lang="ru-RU" sz="2200" b="1" dirty="0">
                <a:effectLst>
                  <a:outerShdw blurRad="38100" dist="38100" dir="2700000" algn="tl">
                    <a:srgbClr val="C0C0C0"/>
                  </a:outerShdw>
                </a:effectLst>
                <a:latin typeface="Tahoma" pitchFamily="34" charset="0"/>
                <a:cs typeface="Tahoma" pitchFamily="34" charset="0"/>
              </a:rPr>
              <a:t>в течение 2022 года</a:t>
            </a:r>
          </a:p>
        </p:txBody>
      </p:sp>
      <p:pic>
        <p:nvPicPr>
          <p:cNvPr id="21515" name="Picture 2" descr="C:\Users\ZhSuNA\Documents\Публичные\АДиП.jpg"/>
          <p:cNvPicPr>
            <a:picLocks noChangeAspect="1" noChangeArrowheads="1"/>
          </p:cNvPicPr>
          <p:nvPr/>
        </p:nvPicPr>
        <p:blipFill>
          <a:blip r:embed="rId3" cstate="print"/>
          <a:srcRect/>
          <a:stretch>
            <a:fillRect/>
          </a:stretch>
        </p:blipFill>
        <p:spPr bwMode="auto">
          <a:xfrm>
            <a:off x="285750" y="1000125"/>
            <a:ext cx="3000375" cy="1500188"/>
          </a:xfrm>
          <a:prstGeom prst="rect">
            <a:avLst/>
          </a:prstGeom>
          <a:noFill/>
          <a:ln w="9525">
            <a:noFill/>
            <a:miter lim="800000"/>
            <a:headEnd/>
            <a:tailEnd/>
          </a:ln>
        </p:spPr>
      </p:pic>
      <p:pic>
        <p:nvPicPr>
          <p:cNvPr id="21516"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11" name="TextBox 10"/>
          <p:cNvSpPr txBox="1"/>
          <p:nvPr/>
        </p:nvSpPr>
        <p:spPr>
          <a:xfrm>
            <a:off x="7643813" y="1500188"/>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graphicFrame>
        <p:nvGraphicFramePr>
          <p:cNvPr id="10" name="Диаграмма 9"/>
          <p:cNvGraphicFramePr>
            <a:graphicFrameLocks/>
          </p:cNvGraphicFramePr>
          <p:nvPr/>
        </p:nvGraphicFramePr>
        <p:xfrm>
          <a:off x="0" y="836613"/>
          <a:ext cx="8964613" cy="5892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9154" name="Рисунок 3"/>
          <p:cNvPicPr>
            <a:picLocks noChangeAspect="1"/>
          </p:cNvPicPr>
          <p:nvPr/>
        </p:nvPicPr>
        <p:blipFill>
          <a:blip r:embed="rId2" cstate="print"/>
          <a:srcRect/>
          <a:stretch>
            <a:fillRect/>
          </a:stretch>
        </p:blipFill>
        <p:spPr bwMode="auto">
          <a:xfrm>
            <a:off x="0" y="-171450"/>
            <a:ext cx="9791700" cy="7261225"/>
          </a:xfrm>
          <a:prstGeom prst="rect">
            <a:avLst/>
          </a:prstGeom>
          <a:noFill/>
          <a:ln w="9525">
            <a:noFill/>
            <a:miter lim="800000"/>
            <a:headEnd/>
            <a:tailEnd/>
          </a:ln>
        </p:spPr>
      </p:pic>
      <p:pic>
        <p:nvPicPr>
          <p:cNvPr id="49155" name="Picture 5" descr="герб-прозр фон"/>
          <p:cNvPicPr>
            <a:picLocks noChangeAspect="1" noChangeArrowheads="1"/>
          </p:cNvPicPr>
          <p:nvPr/>
        </p:nvPicPr>
        <p:blipFill>
          <a:blip r:embed="rId3" cstate="print"/>
          <a:srcRect/>
          <a:stretch>
            <a:fillRect/>
          </a:stretch>
        </p:blipFill>
        <p:spPr bwMode="auto">
          <a:xfrm>
            <a:off x="136525" y="203200"/>
            <a:ext cx="588963" cy="711200"/>
          </a:xfrm>
          <a:prstGeom prst="rect">
            <a:avLst/>
          </a:prstGeom>
          <a:noFill/>
          <a:ln w="9525">
            <a:noFill/>
            <a:miter lim="800000"/>
            <a:headEnd/>
            <a:tailEnd/>
          </a:ln>
        </p:spPr>
      </p:pic>
      <p:sp>
        <p:nvSpPr>
          <p:cNvPr id="159746" name="Rectangle 2"/>
          <p:cNvSpPr>
            <a:spLocks noChangeArrowheads="1"/>
          </p:cNvSpPr>
          <p:nvPr/>
        </p:nvSpPr>
        <p:spPr bwMode="auto">
          <a:xfrm>
            <a:off x="227013" y="201613"/>
            <a:ext cx="8496300" cy="936625"/>
          </a:xfrm>
          <a:prstGeom prst="rect">
            <a:avLst/>
          </a:prstGeom>
          <a:noFill/>
          <a:ln w="9525">
            <a:noFill/>
            <a:miter lim="800000"/>
            <a:headEnd/>
            <a:tailEnd/>
          </a:ln>
          <a:effectLst/>
        </p:spPr>
        <p:txBody>
          <a:bodyPr anchor="ctr"/>
          <a:lstStyle/>
          <a:p>
            <a:pPr algn="ctr">
              <a:defRPr/>
            </a:pPr>
            <a:r>
              <a:rPr lang="ru-RU" altLang="ru-RU" b="1" dirty="0">
                <a:effectLst>
                  <a:outerShdw blurRad="38100" dist="38100" dir="2700000" algn="tl">
                    <a:srgbClr val="000000"/>
                  </a:outerShdw>
                </a:effectLst>
                <a:ea typeface="+mj-ea"/>
                <a:cs typeface="+mj-cs"/>
              </a:rPr>
              <a:t>ИСПОЛНЕНИЕ РАСХОДОВ </a:t>
            </a:r>
          </a:p>
          <a:p>
            <a:pPr algn="ctr">
              <a:defRPr/>
            </a:pPr>
            <a:r>
              <a:rPr lang="ru-RU" altLang="ru-RU" b="1" dirty="0">
                <a:effectLst>
                  <a:outerShdw blurRad="38100" dist="38100" dir="2700000" algn="tl">
                    <a:srgbClr val="000000"/>
                  </a:outerShdw>
                </a:effectLst>
                <a:ea typeface="+mj-ea"/>
                <a:cs typeface="+mj-cs"/>
              </a:rPr>
              <a:t>на реализацию федеральных (национальных) проектов</a:t>
            </a:r>
          </a:p>
        </p:txBody>
      </p:sp>
      <p:sp>
        <p:nvSpPr>
          <p:cNvPr id="11" name="Скругленный прямоугольник 10"/>
          <p:cNvSpPr/>
          <p:nvPr/>
        </p:nvSpPr>
        <p:spPr>
          <a:xfrm>
            <a:off x="323528" y="2492896"/>
            <a:ext cx="4896544" cy="648072"/>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nSpc>
                <a:spcPts val="1400"/>
              </a:lnSpc>
              <a:defRPr/>
            </a:pPr>
            <a:r>
              <a:rPr lang="ru-RU" sz="2200" b="1" dirty="0"/>
              <a:t>Национальный проект «Культура»</a:t>
            </a:r>
          </a:p>
        </p:txBody>
      </p:sp>
      <p:sp>
        <p:nvSpPr>
          <p:cNvPr id="14" name="Скругленный прямоугольник 13"/>
          <p:cNvSpPr/>
          <p:nvPr/>
        </p:nvSpPr>
        <p:spPr>
          <a:xfrm>
            <a:off x="323528" y="3429000"/>
            <a:ext cx="5544616" cy="640138"/>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nSpc>
                <a:spcPts val="1400"/>
              </a:lnSpc>
              <a:defRPr/>
            </a:pPr>
            <a:r>
              <a:rPr lang="ru-RU" sz="2200" b="1" dirty="0"/>
              <a:t>Национальный проект «Демография»</a:t>
            </a:r>
          </a:p>
        </p:txBody>
      </p:sp>
      <p:sp>
        <p:nvSpPr>
          <p:cNvPr id="15" name="Скругленный прямоугольник 14"/>
          <p:cNvSpPr/>
          <p:nvPr/>
        </p:nvSpPr>
        <p:spPr>
          <a:xfrm>
            <a:off x="323528" y="4365104"/>
            <a:ext cx="5616624" cy="640138"/>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nSpc>
                <a:spcPts val="1400"/>
              </a:lnSpc>
              <a:defRPr/>
            </a:pPr>
            <a:r>
              <a:rPr lang="ru-RU" sz="2200" b="1" dirty="0"/>
              <a:t>Национальный проект «Экология»</a:t>
            </a:r>
          </a:p>
        </p:txBody>
      </p:sp>
      <p:sp>
        <p:nvSpPr>
          <p:cNvPr id="16" name="Скругленный прямоугольник 15"/>
          <p:cNvSpPr/>
          <p:nvPr/>
        </p:nvSpPr>
        <p:spPr>
          <a:xfrm>
            <a:off x="251520" y="5301208"/>
            <a:ext cx="6984776" cy="640138"/>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nSpc>
                <a:spcPts val="1400"/>
              </a:lnSpc>
              <a:defRPr/>
            </a:pPr>
            <a:r>
              <a:rPr lang="ru-RU" sz="2200" b="1" dirty="0"/>
              <a:t>Национальный проект «Жилье и городская среда»</a:t>
            </a:r>
          </a:p>
        </p:txBody>
      </p:sp>
      <p:sp>
        <p:nvSpPr>
          <p:cNvPr id="18" name="Скругленный прямоугольник 17"/>
          <p:cNvSpPr/>
          <p:nvPr/>
        </p:nvSpPr>
        <p:spPr>
          <a:xfrm>
            <a:off x="5796136" y="2492896"/>
            <a:ext cx="1728192" cy="576064"/>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gn="ctr">
              <a:lnSpc>
                <a:spcPts val="1400"/>
              </a:lnSpc>
              <a:defRPr/>
            </a:pPr>
            <a:r>
              <a:rPr lang="ru-RU" sz="2400" b="1" dirty="0"/>
              <a:t>3,7</a:t>
            </a:r>
          </a:p>
        </p:txBody>
      </p:sp>
      <p:sp>
        <p:nvSpPr>
          <p:cNvPr id="19" name="Скругленный прямоугольник 18"/>
          <p:cNvSpPr/>
          <p:nvPr/>
        </p:nvSpPr>
        <p:spPr>
          <a:xfrm>
            <a:off x="6372200" y="3429000"/>
            <a:ext cx="1728192" cy="576064"/>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gn="ctr">
              <a:lnSpc>
                <a:spcPts val="1400"/>
              </a:lnSpc>
              <a:defRPr/>
            </a:pPr>
            <a:r>
              <a:rPr lang="ru-RU" sz="2400" b="1" dirty="0"/>
              <a:t>87,7</a:t>
            </a:r>
          </a:p>
        </p:txBody>
      </p:sp>
      <p:sp>
        <p:nvSpPr>
          <p:cNvPr id="20" name="Скругленный прямоугольник 19"/>
          <p:cNvSpPr/>
          <p:nvPr/>
        </p:nvSpPr>
        <p:spPr>
          <a:xfrm>
            <a:off x="6444208" y="4437112"/>
            <a:ext cx="1728192" cy="576064"/>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gn="ctr">
              <a:lnSpc>
                <a:spcPts val="1400"/>
              </a:lnSpc>
              <a:defRPr/>
            </a:pPr>
            <a:r>
              <a:rPr lang="ru-RU" sz="2400" b="1" dirty="0"/>
              <a:t>225,1</a:t>
            </a:r>
          </a:p>
        </p:txBody>
      </p:sp>
      <p:sp>
        <p:nvSpPr>
          <p:cNvPr id="21" name="Скругленный прямоугольник 20"/>
          <p:cNvSpPr/>
          <p:nvPr/>
        </p:nvSpPr>
        <p:spPr>
          <a:xfrm>
            <a:off x="7524328" y="5301208"/>
            <a:ext cx="1368152" cy="576064"/>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gn="ctr">
              <a:lnSpc>
                <a:spcPts val="1400"/>
              </a:lnSpc>
              <a:defRPr/>
            </a:pPr>
            <a:r>
              <a:rPr lang="ru-RU" sz="2400" b="1" dirty="0"/>
              <a:t>126,0</a:t>
            </a:r>
          </a:p>
        </p:txBody>
      </p:sp>
      <p:sp>
        <p:nvSpPr>
          <p:cNvPr id="49181" name="TextBox 22"/>
          <p:cNvSpPr txBox="1">
            <a:spLocks noChangeArrowheads="1"/>
          </p:cNvSpPr>
          <p:nvPr/>
        </p:nvSpPr>
        <p:spPr bwMode="auto">
          <a:xfrm>
            <a:off x="7754938" y="6292850"/>
            <a:ext cx="1236662" cy="400050"/>
          </a:xfrm>
          <a:prstGeom prst="rect">
            <a:avLst/>
          </a:prstGeom>
          <a:noFill/>
          <a:ln w="9525">
            <a:noFill/>
            <a:miter lim="800000"/>
            <a:headEnd/>
            <a:tailEnd/>
          </a:ln>
        </p:spPr>
        <p:txBody>
          <a:bodyPr wrap="none">
            <a:spAutoFit/>
          </a:bodyPr>
          <a:lstStyle/>
          <a:p>
            <a:r>
              <a:rPr lang="ru-RU" b="1">
                <a:ea typeface="Cambria Math" pitchFamily="18" charset="0"/>
                <a:cs typeface="Times New Roman" pitchFamily="18" charset="0"/>
              </a:rPr>
              <a:t>млн. руб.</a:t>
            </a:r>
          </a:p>
        </p:txBody>
      </p:sp>
      <p:sp>
        <p:nvSpPr>
          <p:cNvPr id="24" name="Скругленный прямоугольник 23"/>
          <p:cNvSpPr/>
          <p:nvPr/>
        </p:nvSpPr>
        <p:spPr>
          <a:xfrm>
            <a:off x="323528" y="1628800"/>
            <a:ext cx="5472608" cy="648072"/>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nSpc>
                <a:spcPts val="1400"/>
              </a:lnSpc>
              <a:defRPr/>
            </a:pPr>
            <a:r>
              <a:rPr lang="ru-RU" sz="2200" b="1" dirty="0"/>
              <a:t>Национальный проект «Образование»</a:t>
            </a:r>
          </a:p>
        </p:txBody>
      </p:sp>
      <p:sp>
        <p:nvSpPr>
          <p:cNvPr id="25" name="Скругленный прямоугольник 24"/>
          <p:cNvSpPr/>
          <p:nvPr/>
        </p:nvSpPr>
        <p:spPr>
          <a:xfrm>
            <a:off x="6228184" y="1628800"/>
            <a:ext cx="1728192" cy="576064"/>
          </a:xfrm>
          <a:prstGeom prst="roundRect">
            <a:avLst>
              <a:gd name="adj" fmla="val 20374"/>
            </a:avLst>
          </a:prstGeom>
          <a:ln>
            <a:headEnd/>
            <a:tailEnd/>
          </a:ln>
        </p:spPr>
        <p:style>
          <a:lnRef idx="0">
            <a:schemeClr val="accent3"/>
          </a:lnRef>
          <a:fillRef idx="3">
            <a:schemeClr val="accent3"/>
          </a:fillRef>
          <a:effectRef idx="3">
            <a:schemeClr val="accent3"/>
          </a:effectRef>
          <a:fontRef idx="minor">
            <a:schemeClr val="lt1"/>
          </a:fontRef>
        </p:style>
        <p:txBody>
          <a:bodyPr wrap="none" lIns="108000" tIns="144000" anchor="ctr"/>
          <a:lstStyle/>
          <a:p>
            <a:pPr algn="ctr">
              <a:lnSpc>
                <a:spcPts val="1400"/>
              </a:lnSpc>
              <a:defRPr/>
            </a:pPr>
            <a:r>
              <a:rPr lang="ru-RU" sz="2400" b="1" dirty="0"/>
              <a:t>0,7</a:t>
            </a:r>
          </a:p>
        </p:txBody>
      </p:sp>
      <p:sp>
        <p:nvSpPr>
          <p:cNvPr id="17" name="Прямоугольник 1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0178" name="Рисунок 3"/>
          <p:cNvPicPr>
            <a:picLocks noChangeAspect="1"/>
          </p:cNvPicPr>
          <p:nvPr/>
        </p:nvPicPr>
        <p:blipFill>
          <a:blip r:embed="rId2" cstate="print"/>
          <a:srcRect/>
          <a:stretch>
            <a:fillRect/>
          </a:stretch>
        </p:blipFill>
        <p:spPr bwMode="auto">
          <a:xfrm>
            <a:off x="0" y="-296863"/>
            <a:ext cx="9539288" cy="7154863"/>
          </a:xfrm>
          <a:prstGeom prst="rect">
            <a:avLst/>
          </a:prstGeom>
          <a:noFill/>
          <a:ln w="9525">
            <a:noFill/>
            <a:miter lim="800000"/>
            <a:headEnd/>
            <a:tailEnd/>
          </a:ln>
        </p:spPr>
      </p:pic>
      <p:sp>
        <p:nvSpPr>
          <p:cNvPr id="6" name="Скругленный прямоугольник 5"/>
          <p:cNvSpPr/>
          <p:nvPr/>
        </p:nvSpPr>
        <p:spPr>
          <a:xfrm>
            <a:off x="1258888" y="1341438"/>
            <a:ext cx="5689600" cy="10795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Скругленный прямоугольник 6"/>
          <p:cNvSpPr/>
          <p:nvPr/>
        </p:nvSpPr>
        <p:spPr>
          <a:xfrm>
            <a:off x="2916238" y="2636838"/>
            <a:ext cx="5759450" cy="1944687"/>
          </a:xfrm>
          <a:prstGeom prst="roundRect">
            <a:avLst>
              <a:gd name="adj" fmla="val 1196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 name="Скругленный прямоугольник 7"/>
          <p:cNvSpPr/>
          <p:nvPr/>
        </p:nvSpPr>
        <p:spPr>
          <a:xfrm>
            <a:off x="395288" y="5084763"/>
            <a:ext cx="4897437" cy="122396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b="1" dirty="0">
                <a:solidFill>
                  <a:schemeClr val="tx1"/>
                </a:solidFill>
                <a:latin typeface="Times New Roman" pitchFamily="18" charset="0"/>
              </a:rPr>
              <a:t>7,7 млн. руб. на содержание автомобильных дорог общего пользования местного значения</a:t>
            </a:r>
          </a:p>
        </p:txBody>
      </p:sp>
      <p:sp>
        <p:nvSpPr>
          <p:cNvPr id="50182" name="Rectangle 26"/>
          <p:cNvSpPr>
            <a:spLocks noChangeArrowheads="1"/>
          </p:cNvSpPr>
          <p:nvPr/>
        </p:nvSpPr>
        <p:spPr bwMode="auto">
          <a:xfrm>
            <a:off x="971550" y="1341438"/>
            <a:ext cx="6121400" cy="1076325"/>
          </a:xfrm>
          <a:prstGeom prst="rect">
            <a:avLst/>
          </a:prstGeom>
          <a:noFill/>
          <a:ln w="9525">
            <a:noFill/>
            <a:miter lim="800000"/>
            <a:headEnd/>
            <a:tailEnd/>
          </a:ln>
        </p:spPr>
        <p:txBody>
          <a:bodyPr>
            <a:spAutoFit/>
          </a:bodyPr>
          <a:lstStyle/>
          <a:p>
            <a:pPr algn="ctr"/>
            <a:r>
              <a:rPr lang="ru-RU" sz="3200" b="1"/>
              <a:t>        ДОРОЖНЫЙ ФОНД</a:t>
            </a:r>
          </a:p>
          <a:p>
            <a:pPr algn="ctr"/>
            <a:r>
              <a:rPr lang="ru-RU" sz="3200" b="1"/>
              <a:t>     96,5 млн. рублей</a:t>
            </a:r>
          </a:p>
        </p:txBody>
      </p:sp>
      <p:sp>
        <p:nvSpPr>
          <p:cNvPr id="50183" name="Text Box 11"/>
          <p:cNvSpPr txBox="1">
            <a:spLocks noChangeArrowheads="1"/>
          </p:cNvSpPr>
          <p:nvPr/>
        </p:nvSpPr>
        <p:spPr bwMode="auto">
          <a:xfrm>
            <a:off x="2916238" y="2852738"/>
            <a:ext cx="6048375" cy="2092325"/>
          </a:xfrm>
          <a:prstGeom prst="rect">
            <a:avLst/>
          </a:prstGeom>
          <a:noFill/>
          <a:ln w="9525">
            <a:noFill/>
            <a:miter lim="800000"/>
            <a:headEnd/>
            <a:tailEnd/>
          </a:ln>
        </p:spPr>
        <p:txBody>
          <a:bodyPr>
            <a:spAutoFit/>
          </a:bodyPr>
          <a:lstStyle/>
          <a:p>
            <a:pPr algn="ctr"/>
            <a:r>
              <a:rPr lang="ru-RU" b="1"/>
              <a:t>   81,9 млн. руб. на ремонт автомобильных  </a:t>
            </a:r>
          </a:p>
          <a:p>
            <a:pPr algn="ctr"/>
            <a:r>
              <a:rPr lang="ru-RU" b="1"/>
              <a:t>дорог общего пользования местного значения:</a:t>
            </a:r>
          </a:p>
          <a:p>
            <a:pPr algn="ctr">
              <a:buFont typeface="Wingdings" pitchFamily="2" charset="2"/>
              <a:buChar char="Ø"/>
            </a:pPr>
            <a:r>
              <a:rPr lang="ru-RU" b="1"/>
              <a:t> капитальный ремонт – 66,3 млн. руб.</a:t>
            </a:r>
          </a:p>
          <a:p>
            <a:pPr algn="ctr">
              <a:buFont typeface="Wingdings" pitchFamily="2" charset="2"/>
              <a:buChar char="Ø"/>
            </a:pPr>
            <a:r>
              <a:rPr lang="ru-RU" b="1"/>
              <a:t> текущий ремонт (ямочный, ливневая канализация, тротуары) – 15,6 млн. руб. </a:t>
            </a:r>
          </a:p>
          <a:p>
            <a:pPr algn="ctr">
              <a:spcBef>
                <a:spcPct val="50000"/>
              </a:spcBef>
            </a:pPr>
            <a:endParaRPr lang="ru-RU" b="1"/>
          </a:p>
        </p:txBody>
      </p:sp>
      <p:sp>
        <p:nvSpPr>
          <p:cNvPr id="13" name="Стрелка вниз 12"/>
          <p:cNvSpPr/>
          <p:nvPr/>
        </p:nvSpPr>
        <p:spPr>
          <a:xfrm>
            <a:off x="4716463" y="2565400"/>
            <a:ext cx="298450" cy="411163"/>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 name="Стрелка вниз 13"/>
          <p:cNvSpPr/>
          <p:nvPr/>
        </p:nvSpPr>
        <p:spPr>
          <a:xfrm>
            <a:off x="2555875" y="2997200"/>
            <a:ext cx="287338" cy="1800225"/>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50186" name="Picture 5" descr="герб-прозр фон"/>
          <p:cNvPicPr>
            <a:picLocks noChangeAspect="1" noChangeArrowheads="1"/>
          </p:cNvPicPr>
          <p:nvPr/>
        </p:nvPicPr>
        <p:blipFill>
          <a:blip r:embed="rId3" cstate="print"/>
          <a:srcRect/>
          <a:stretch>
            <a:fillRect/>
          </a:stretch>
        </p:blipFill>
        <p:spPr bwMode="auto">
          <a:xfrm>
            <a:off x="142875" y="173038"/>
            <a:ext cx="571500" cy="827087"/>
          </a:xfrm>
          <a:prstGeom prst="rect">
            <a:avLst/>
          </a:prstGeom>
          <a:noFill/>
          <a:ln w="9525">
            <a:noFill/>
            <a:miter lim="800000"/>
            <a:headEnd/>
            <a:tailEnd/>
          </a:ln>
        </p:spPr>
      </p:pic>
      <p:sp>
        <p:nvSpPr>
          <p:cNvPr id="247811" name="Rectangle 3"/>
          <p:cNvSpPr>
            <a:spLocks noGrp="1" noChangeArrowheads="1"/>
          </p:cNvSpPr>
          <p:nvPr>
            <p:ph type="title"/>
          </p:nvPr>
        </p:nvSpPr>
        <p:spPr>
          <a:xfrm>
            <a:off x="711200" y="0"/>
            <a:ext cx="7704138" cy="1382713"/>
          </a:xfrm>
        </p:spPr>
        <p:txBody>
          <a:bodyPr>
            <a:noAutofit/>
          </a:bodyPr>
          <a:lstStyle/>
          <a:p>
            <a:pPr eaLnBrk="1" hangingPunct="1">
              <a:defRPr/>
            </a:pPr>
            <a:r>
              <a:rPr lang="ru-RU" altLang="ru-RU" sz="2000" b="1" dirty="0" smtClean="0">
                <a:effectLst>
                  <a:outerShdw blurRad="38100" dist="38100" dir="2700000" algn="tl">
                    <a:srgbClr val="000000"/>
                  </a:outerShdw>
                </a:effectLst>
                <a:latin typeface="Times New Roman" pitchFamily="18" charset="0"/>
              </a:rPr>
              <a:t>КАССОВОЕ ИСПОЛНЕНИЕ И СТРУКТУРА ДОРОЖНОГО ФОНДА В 2022 ГОДУ</a:t>
            </a:r>
          </a:p>
        </p:txBody>
      </p:sp>
      <p:pic>
        <p:nvPicPr>
          <p:cNvPr id="50188" name="Рисунок 20"/>
          <p:cNvPicPr>
            <a:picLocks noChangeAspect="1"/>
          </p:cNvPicPr>
          <p:nvPr/>
        </p:nvPicPr>
        <p:blipFill>
          <a:blip r:embed="rId4" cstate="print"/>
          <a:srcRect t="11293" b="5193"/>
          <a:stretch>
            <a:fillRect/>
          </a:stretch>
        </p:blipFill>
        <p:spPr bwMode="auto">
          <a:xfrm>
            <a:off x="107950" y="2973388"/>
            <a:ext cx="2355850" cy="1895475"/>
          </a:xfrm>
          <a:prstGeom prst="rect">
            <a:avLst/>
          </a:prstGeom>
          <a:noFill/>
          <a:ln w="9525">
            <a:noFill/>
            <a:miter lim="800000"/>
            <a:headEnd/>
            <a:tailEnd/>
          </a:ln>
        </p:spPr>
      </p:pic>
      <p:sp>
        <p:nvSpPr>
          <p:cNvPr id="17" name="Овал 16"/>
          <p:cNvSpPr/>
          <p:nvPr/>
        </p:nvSpPr>
        <p:spPr>
          <a:xfrm>
            <a:off x="5436096" y="5013176"/>
            <a:ext cx="3062714" cy="156080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ru-RU" b="1" dirty="0">
                <a:solidFill>
                  <a:schemeClr val="tx1"/>
                </a:solidFill>
                <a:latin typeface="Times New Roman" pitchFamily="18" charset="0"/>
              </a:rPr>
              <a:t>62,4 млн. рублей за счет субсидии из краевого бюджета</a:t>
            </a:r>
          </a:p>
        </p:txBody>
      </p:sp>
      <p:sp>
        <p:nvSpPr>
          <p:cNvPr id="18" name="Стрелка вниз 17"/>
          <p:cNvSpPr/>
          <p:nvPr/>
        </p:nvSpPr>
        <p:spPr>
          <a:xfrm>
            <a:off x="7380312" y="4509120"/>
            <a:ext cx="357190" cy="7200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15" name="Прямоугольник 14"/>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Tree>
  </p:cSld>
  <p:clrMapOvr>
    <a:masterClrMapping/>
  </p:clrMapOvr>
  <p:transition spd="med">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2532" name="Рисунок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4"/>
          <p:cNvSpPr txBox="1">
            <a:spLocks noChangeArrowheads="1"/>
          </p:cNvSpPr>
          <p:nvPr/>
        </p:nvSpPr>
        <p:spPr>
          <a:xfrm>
            <a:off x="1116013" y="152400"/>
            <a:ext cx="7215187" cy="1214438"/>
          </a:xfrm>
          <a:prstGeom prst="rect">
            <a:avLst/>
          </a:prstGeom>
          <a:effectLst>
            <a:outerShdw blurRad="50800" dist="38100" algn="l" rotWithShape="0">
              <a:prstClr val="black">
                <a:alpha val="40000"/>
              </a:prstClr>
            </a:outerShdw>
          </a:effectLst>
        </p:spPr>
        <p:txBody>
          <a:bodyPr anchor="ctr"/>
          <a:lstStyle/>
          <a:p>
            <a:pPr algn="ctr">
              <a:lnSpc>
                <a:spcPts val="3000"/>
              </a:lnSpc>
              <a:defRPr/>
            </a:pPr>
            <a:r>
              <a:rPr lang="ru-RU" altLang="ru-RU" b="1" dirty="0">
                <a:effectLst>
                  <a:outerShdw blurRad="38100" dist="38100" dir="2700000" algn="tl">
                    <a:srgbClr val="000000"/>
                  </a:outerShdw>
                </a:effectLst>
                <a:ea typeface="+mj-ea"/>
                <a:cs typeface="+mj-cs"/>
              </a:rPr>
              <a:t>МУНИЦИПАЛЬНЫЙ ВНУТРЕННИЙ ДОЛГ</a:t>
            </a:r>
            <a:br>
              <a:rPr lang="ru-RU" altLang="ru-RU" b="1" dirty="0">
                <a:effectLst>
                  <a:outerShdw blurRad="38100" dist="38100" dir="2700000" algn="tl">
                    <a:srgbClr val="000000"/>
                  </a:outerShdw>
                </a:effectLst>
                <a:ea typeface="+mj-ea"/>
                <a:cs typeface="+mj-cs"/>
              </a:rPr>
            </a:br>
            <a:endParaRPr lang="ru-RU" altLang="ru-RU" b="1" dirty="0">
              <a:effectLst>
                <a:outerShdw blurRad="38100" dist="38100" dir="2700000" algn="tl">
                  <a:srgbClr val="000000"/>
                </a:outerShdw>
              </a:effectLst>
              <a:ea typeface="+mj-ea"/>
              <a:cs typeface="+mj-cs"/>
            </a:endParaRPr>
          </a:p>
        </p:txBody>
      </p:sp>
      <p:graphicFrame>
        <p:nvGraphicFramePr>
          <p:cNvPr id="7" name="Диаграмма 26"/>
          <p:cNvGraphicFramePr>
            <a:graphicFrameLocks/>
          </p:cNvGraphicFramePr>
          <p:nvPr>
            <p:custDataLst>
              <p:tags r:id="rId1"/>
            </p:custDataLst>
          </p:nvPr>
        </p:nvGraphicFramePr>
        <p:xfrm>
          <a:off x="0" y="1016000"/>
          <a:ext cx="9144000" cy="5489575"/>
        </p:xfrm>
        <a:graphic>
          <a:graphicData uri="http://schemas.openxmlformats.org/drawingml/2006/chart">
            <c:chart xmlns:c="http://schemas.openxmlformats.org/drawingml/2006/chart" xmlns:r="http://schemas.openxmlformats.org/officeDocument/2006/relationships" r:id="rId4"/>
          </a:graphicData>
        </a:graphic>
      </p:graphicFrame>
      <p:pic>
        <p:nvPicPr>
          <p:cNvPr id="22534" name="Picture 50" descr="герб-прозр фон"/>
          <p:cNvPicPr>
            <a:picLocks noChangeAspect="1" noChangeArrowheads="1"/>
          </p:cNvPicPr>
          <p:nvPr/>
        </p:nvPicPr>
        <p:blipFill>
          <a:blip r:embed="rId5" cstate="print"/>
          <a:srcRect/>
          <a:stretch>
            <a:fillRect/>
          </a:stretch>
        </p:blipFill>
        <p:spPr bwMode="auto">
          <a:xfrm>
            <a:off x="152400" y="152400"/>
            <a:ext cx="588963" cy="711200"/>
          </a:xfrm>
          <a:prstGeom prst="rect">
            <a:avLst/>
          </a:prstGeom>
          <a:noFill/>
          <a:ln w="9525">
            <a:noFill/>
            <a:miter lim="800000"/>
            <a:headEnd/>
            <a:tailEnd/>
          </a:ln>
        </p:spPr>
      </p:pic>
      <p:sp>
        <p:nvSpPr>
          <p:cNvPr id="5" name="Прямоугольник 4"/>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1202" name="Рисунок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8" name="AutoShape 7"/>
          <p:cNvSpPr>
            <a:spLocks noChangeArrowheads="1"/>
          </p:cNvSpPr>
          <p:nvPr/>
        </p:nvSpPr>
        <p:spPr bwMode="auto">
          <a:xfrm>
            <a:off x="1476375" y="1484313"/>
            <a:ext cx="2951163" cy="561975"/>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b="1" dirty="0"/>
              <a:t>10</a:t>
            </a:r>
            <a:r>
              <a:rPr lang="ru-RU" sz="1800" dirty="0"/>
              <a:t> проверок и ревизий</a:t>
            </a:r>
          </a:p>
        </p:txBody>
      </p:sp>
      <p:sp>
        <p:nvSpPr>
          <p:cNvPr id="34820" name="AutoShape 10"/>
          <p:cNvSpPr>
            <a:spLocks noChangeArrowheads="1"/>
          </p:cNvSpPr>
          <p:nvPr/>
        </p:nvSpPr>
        <p:spPr bwMode="auto">
          <a:xfrm>
            <a:off x="714348" y="1484784"/>
            <a:ext cx="761308" cy="1153030"/>
          </a:xfrm>
          <a:prstGeom prst="curvedRightArrow">
            <a:avLst>
              <a:gd name="adj1" fmla="val 46667"/>
              <a:gd name="adj2" fmla="val 100000"/>
              <a:gd name="adj3" fmla="val 4541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ru-RU" dirty="0"/>
          </a:p>
        </p:txBody>
      </p:sp>
      <p:pic>
        <p:nvPicPr>
          <p:cNvPr id="34821" name="Picture 11" descr="герб-прозр фон"/>
          <p:cNvPicPr>
            <a:picLocks noChangeAspect="1" noChangeArrowheads="1"/>
          </p:cNvPicPr>
          <p:nvPr/>
        </p:nvPicPr>
        <p:blipFill>
          <a:blip r:embed="rId3" cstate="print"/>
          <a:srcRect/>
          <a:stretch>
            <a:fillRect/>
          </a:stretch>
        </p:blipFill>
        <p:spPr bwMode="auto">
          <a:xfrm>
            <a:off x="214282" y="237964"/>
            <a:ext cx="588963" cy="711200"/>
          </a:xfrm>
          <a:prstGeom prst="rect">
            <a:avLst/>
          </a:prstGeom>
          <a:noFill/>
          <a:ln w="9525">
            <a:noFill/>
            <a:miter lim="800000"/>
            <a:headEnd/>
            <a:tailEnd/>
          </a:ln>
          <a:scene3d>
            <a:camera prst="orthographicFront"/>
            <a:lightRig rig="threePt" dir="t"/>
          </a:scene3d>
          <a:sp3d>
            <a:bevelT/>
          </a:sp3d>
        </p:spPr>
      </p:pic>
      <p:sp>
        <p:nvSpPr>
          <p:cNvPr id="18" name="AutoShape 9"/>
          <p:cNvSpPr>
            <a:spLocks noChangeArrowheads="1"/>
          </p:cNvSpPr>
          <p:nvPr/>
        </p:nvSpPr>
        <p:spPr bwMode="auto">
          <a:xfrm>
            <a:off x="214313" y="3071813"/>
            <a:ext cx="4213225" cy="928687"/>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ru-RU" i="1" dirty="0"/>
          </a:p>
          <a:p>
            <a:pPr algn="ctr">
              <a:lnSpc>
                <a:spcPts val="2000"/>
              </a:lnSpc>
              <a:defRPr/>
            </a:pPr>
            <a:r>
              <a:rPr lang="ru-RU" sz="1800" i="1" dirty="0"/>
              <a:t>Нарушения законодательства </a:t>
            </a:r>
          </a:p>
          <a:p>
            <a:pPr algn="ctr">
              <a:lnSpc>
                <a:spcPts val="2000"/>
              </a:lnSpc>
              <a:defRPr/>
            </a:pPr>
            <a:r>
              <a:rPr lang="ru-RU" sz="1800" i="1" dirty="0"/>
              <a:t>в сфере закупок товаров, работ, услуг </a:t>
            </a:r>
          </a:p>
          <a:p>
            <a:pPr algn="ctr">
              <a:lnSpc>
                <a:spcPts val="2000"/>
              </a:lnSpc>
              <a:defRPr/>
            </a:pPr>
            <a:r>
              <a:rPr lang="ru-RU" sz="1800" b="1" i="1" dirty="0"/>
              <a:t>0,4 млн. руб.</a:t>
            </a:r>
            <a:endParaRPr lang="ru-RU" sz="1800" b="1" dirty="0"/>
          </a:p>
        </p:txBody>
      </p:sp>
      <p:sp>
        <p:nvSpPr>
          <p:cNvPr id="19" name="AutoShape 9"/>
          <p:cNvSpPr>
            <a:spLocks noChangeArrowheads="1"/>
          </p:cNvSpPr>
          <p:nvPr/>
        </p:nvSpPr>
        <p:spPr bwMode="auto">
          <a:xfrm>
            <a:off x="4857750" y="2781300"/>
            <a:ext cx="3857625" cy="1004888"/>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i="1" dirty="0"/>
              <a:t>Нарушение бюджетного </a:t>
            </a:r>
          </a:p>
          <a:p>
            <a:pPr algn="ctr">
              <a:defRPr/>
            </a:pPr>
            <a:r>
              <a:rPr lang="ru-RU" sz="1800" i="1" dirty="0"/>
              <a:t>законодательства </a:t>
            </a:r>
          </a:p>
          <a:p>
            <a:pPr algn="ctr">
              <a:defRPr/>
            </a:pPr>
            <a:r>
              <a:rPr lang="ru-RU" sz="1800" b="1" i="1" dirty="0"/>
              <a:t>5,1 млн. руб.</a:t>
            </a:r>
            <a:endParaRPr lang="ru-RU" sz="1800" dirty="0"/>
          </a:p>
        </p:txBody>
      </p:sp>
      <p:sp>
        <p:nvSpPr>
          <p:cNvPr id="21" name="AutoShape 9"/>
          <p:cNvSpPr>
            <a:spLocks noChangeArrowheads="1"/>
          </p:cNvSpPr>
          <p:nvPr/>
        </p:nvSpPr>
        <p:spPr bwMode="auto">
          <a:xfrm>
            <a:off x="3851275" y="4508500"/>
            <a:ext cx="2376488" cy="1441450"/>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i="1" dirty="0"/>
              <a:t>Неэффективное </a:t>
            </a:r>
          </a:p>
          <a:p>
            <a:pPr algn="ctr">
              <a:defRPr/>
            </a:pPr>
            <a:r>
              <a:rPr lang="ru-RU" sz="1800" i="1" dirty="0"/>
              <a:t>использование</a:t>
            </a:r>
          </a:p>
          <a:p>
            <a:pPr algn="ctr">
              <a:defRPr/>
            </a:pPr>
            <a:r>
              <a:rPr lang="ru-RU" sz="1800" i="1" dirty="0"/>
              <a:t> бюджетных средств</a:t>
            </a:r>
          </a:p>
          <a:p>
            <a:pPr algn="ctr">
              <a:defRPr/>
            </a:pPr>
            <a:r>
              <a:rPr lang="ru-RU" sz="1800" b="1" i="1" dirty="0"/>
              <a:t>0,5 млн. руб.</a:t>
            </a:r>
            <a:endParaRPr lang="ru-RU" sz="1800" dirty="0"/>
          </a:p>
        </p:txBody>
      </p:sp>
      <p:sp>
        <p:nvSpPr>
          <p:cNvPr id="23" name="AutoShape 9"/>
          <p:cNvSpPr>
            <a:spLocks noChangeArrowheads="1"/>
          </p:cNvSpPr>
          <p:nvPr/>
        </p:nvSpPr>
        <p:spPr bwMode="auto">
          <a:xfrm>
            <a:off x="6588125" y="4581525"/>
            <a:ext cx="2433638" cy="1368425"/>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i="1" dirty="0"/>
              <a:t>Неправомерное </a:t>
            </a:r>
          </a:p>
          <a:p>
            <a:pPr algn="ctr">
              <a:defRPr/>
            </a:pPr>
            <a:r>
              <a:rPr lang="ru-RU" sz="1800" i="1" dirty="0"/>
              <a:t>расходование </a:t>
            </a:r>
          </a:p>
          <a:p>
            <a:pPr algn="ctr">
              <a:defRPr/>
            </a:pPr>
            <a:r>
              <a:rPr lang="ru-RU" sz="1800" i="1" dirty="0"/>
              <a:t>бюджетных средств</a:t>
            </a:r>
          </a:p>
          <a:p>
            <a:pPr algn="ctr">
              <a:defRPr/>
            </a:pPr>
            <a:r>
              <a:rPr lang="ru-RU" sz="1800" b="1" i="1" dirty="0"/>
              <a:t>0,1 млн. руб.</a:t>
            </a:r>
            <a:endParaRPr lang="ru-RU" sz="1800" dirty="0"/>
          </a:p>
        </p:txBody>
      </p:sp>
      <p:sp>
        <p:nvSpPr>
          <p:cNvPr id="24" name="Стрелка влево 23"/>
          <p:cNvSpPr/>
          <p:nvPr/>
        </p:nvSpPr>
        <p:spPr>
          <a:xfrm rot="18519190">
            <a:off x="1002886" y="2508609"/>
            <a:ext cx="868907" cy="484632"/>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25" name="Стрелка влево 24"/>
          <p:cNvSpPr/>
          <p:nvPr/>
        </p:nvSpPr>
        <p:spPr>
          <a:xfrm rot="13269306">
            <a:off x="4487590" y="2410992"/>
            <a:ext cx="808379" cy="484632"/>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34819" name="AutoShape 9"/>
          <p:cNvSpPr>
            <a:spLocks noChangeArrowheads="1"/>
          </p:cNvSpPr>
          <p:nvPr/>
        </p:nvSpPr>
        <p:spPr bwMode="auto">
          <a:xfrm>
            <a:off x="1500188" y="2143125"/>
            <a:ext cx="2971800" cy="627063"/>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dirty="0"/>
              <a:t>Финансовых нарушений</a:t>
            </a:r>
          </a:p>
          <a:p>
            <a:pPr algn="ctr">
              <a:defRPr/>
            </a:pPr>
            <a:r>
              <a:rPr lang="ru-RU" sz="1800" b="1" dirty="0"/>
              <a:t>5,5 млн. руб.</a:t>
            </a:r>
          </a:p>
        </p:txBody>
      </p:sp>
      <p:sp>
        <p:nvSpPr>
          <p:cNvPr id="14" name="AutoShape 9"/>
          <p:cNvSpPr>
            <a:spLocks noChangeArrowheads="1"/>
          </p:cNvSpPr>
          <p:nvPr/>
        </p:nvSpPr>
        <p:spPr bwMode="auto">
          <a:xfrm>
            <a:off x="2700338" y="6165850"/>
            <a:ext cx="4464050" cy="576263"/>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dirty="0"/>
              <a:t>Устранено финансовых нарушений</a:t>
            </a:r>
          </a:p>
          <a:p>
            <a:pPr algn="ctr">
              <a:defRPr/>
            </a:pPr>
            <a:r>
              <a:rPr lang="ru-RU" sz="1800" b="1" dirty="0"/>
              <a:t>3,8 млн. руб.</a:t>
            </a:r>
          </a:p>
        </p:txBody>
      </p:sp>
      <p:sp>
        <p:nvSpPr>
          <p:cNvPr id="26" name="AutoShape 7"/>
          <p:cNvSpPr>
            <a:spLocks noChangeArrowheads="1"/>
          </p:cNvSpPr>
          <p:nvPr/>
        </p:nvSpPr>
        <p:spPr bwMode="auto">
          <a:xfrm>
            <a:off x="5076825" y="1628775"/>
            <a:ext cx="3887788" cy="777875"/>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dirty="0"/>
              <a:t>Объем проверенных  средств </a:t>
            </a:r>
          </a:p>
          <a:p>
            <a:pPr algn="ctr">
              <a:defRPr/>
            </a:pPr>
            <a:r>
              <a:rPr lang="ru-RU" sz="1800" b="1" dirty="0"/>
              <a:t>130,5 млн. руб.</a:t>
            </a:r>
          </a:p>
        </p:txBody>
      </p:sp>
      <p:sp>
        <p:nvSpPr>
          <p:cNvPr id="27" name="Стрелка влево 26"/>
          <p:cNvSpPr/>
          <p:nvPr/>
        </p:nvSpPr>
        <p:spPr>
          <a:xfrm rot="10800000">
            <a:off x="4427984" y="1556792"/>
            <a:ext cx="549780" cy="484632"/>
          </a:xfrm>
          <a:prstGeom prst="leftArrow">
            <a:avLst>
              <a:gd name="adj1" fmla="val 50000"/>
              <a:gd name="adj2" fmla="val 5000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28" name="Стрелка влево 27"/>
          <p:cNvSpPr/>
          <p:nvPr/>
        </p:nvSpPr>
        <p:spPr>
          <a:xfrm rot="16200000">
            <a:off x="5138352" y="3942768"/>
            <a:ext cx="792088" cy="484632"/>
          </a:xfrm>
          <a:prstGeom prst="leftArrow">
            <a:avLst>
              <a:gd name="adj1" fmla="val 50000"/>
              <a:gd name="adj2" fmla="val 46601"/>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29" name="Стрелка влево 28"/>
          <p:cNvSpPr/>
          <p:nvPr/>
        </p:nvSpPr>
        <p:spPr>
          <a:xfrm rot="16200000">
            <a:off x="7092284" y="3933057"/>
            <a:ext cx="864096" cy="432046"/>
          </a:xfrm>
          <a:prstGeom prst="leftArrow">
            <a:avLst>
              <a:gd name="adj1" fmla="val 50000"/>
              <a:gd name="adj2" fmla="val 38559"/>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31" name="Прямоугольник 30"/>
          <p:cNvSpPr/>
          <p:nvPr/>
        </p:nvSpPr>
        <p:spPr>
          <a:xfrm>
            <a:off x="971550" y="260350"/>
            <a:ext cx="7272338" cy="1016000"/>
          </a:xfrm>
          <a:prstGeom prst="rect">
            <a:avLst/>
          </a:prstGeom>
        </p:spPr>
        <p:txBody>
          <a:bodyPr>
            <a:spAutoFit/>
          </a:bodyPr>
          <a:lstStyle/>
          <a:p>
            <a:pPr algn="ctr">
              <a:defRPr/>
            </a:pPr>
            <a:r>
              <a:rPr lang="ru-RU" altLang="ru-RU" b="1" dirty="0">
                <a:effectLst>
                  <a:outerShdw blurRad="38100" dist="38100" dir="2700000" algn="tl">
                    <a:srgbClr val="000000"/>
                  </a:outerShdw>
                </a:effectLst>
              </a:rPr>
              <a:t>ИТОГИ КОНТРОЛЬНО-РЕВИЗИОННОЙ ДЕЯТЕЛЬНОСТИ ФИНАНСОВОГО УПРАВЛЕНИЯ </a:t>
            </a:r>
          </a:p>
          <a:p>
            <a:pPr algn="ctr">
              <a:defRPr/>
            </a:pPr>
            <a:r>
              <a:rPr lang="ru-RU" altLang="ru-RU" b="1" dirty="0">
                <a:effectLst>
                  <a:outerShdw blurRad="38100" dist="38100" dir="2700000" algn="tl">
                    <a:srgbClr val="000000"/>
                  </a:outerShdw>
                </a:effectLst>
              </a:rPr>
              <a:t>в 2022 году                                                                        </a:t>
            </a:r>
          </a:p>
        </p:txBody>
      </p:sp>
      <p:sp>
        <p:nvSpPr>
          <p:cNvPr id="22" name="AutoShape 9"/>
          <p:cNvSpPr>
            <a:spLocks noChangeArrowheads="1"/>
          </p:cNvSpPr>
          <p:nvPr/>
        </p:nvSpPr>
        <p:spPr bwMode="auto">
          <a:xfrm>
            <a:off x="250825" y="4292600"/>
            <a:ext cx="3097213" cy="1800225"/>
          </a:xfrm>
          <a:prstGeom prst="foldedCorner">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ru-RU" i="1" dirty="0"/>
          </a:p>
          <a:p>
            <a:pPr algn="ctr">
              <a:defRPr/>
            </a:pPr>
            <a:r>
              <a:rPr lang="ru-RU" sz="1800" i="1" dirty="0"/>
              <a:t>Нарушение Порядка ведения </a:t>
            </a:r>
          </a:p>
          <a:p>
            <a:pPr algn="ctr">
              <a:defRPr/>
            </a:pPr>
            <a:r>
              <a:rPr lang="ru-RU" sz="1800" i="1" dirty="0"/>
              <a:t>бюджетного (бухгалтерского) </a:t>
            </a:r>
          </a:p>
          <a:p>
            <a:pPr algn="ctr">
              <a:defRPr/>
            </a:pPr>
            <a:r>
              <a:rPr lang="ru-RU" sz="1800" i="1" dirty="0"/>
              <a:t>учета и представления </a:t>
            </a:r>
          </a:p>
          <a:p>
            <a:pPr algn="ctr">
              <a:defRPr/>
            </a:pPr>
            <a:r>
              <a:rPr lang="ru-RU" sz="1800" i="1" dirty="0"/>
              <a:t>бюджетной (бухгалтерской) </a:t>
            </a:r>
          </a:p>
          <a:p>
            <a:pPr algn="ctr">
              <a:defRPr/>
            </a:pPr>
            <a:r>
              <a:rPr lang="ru-RU" sz="1800" i="1" dirty="0"/>
              <a:t>отчетности  </a:t>
            </a:r>
          </a:p>
          <a:p>
            <a:pPr algn="ctr">
              <a:defRPr/>
            </a:pPr>
            <a:r>
              <a:rPr lang="ru-RU" sz="1800" b="1" i="1" dirty="0"/>
              <a:t>4,5 млн. руб.</a:t>
            </a:r>
            <a:endParaRPr lang="ru-RU" sz="1800" dirty="0"/>
          </a:p>
        </p:txBody>
      </p:sp>
      <p:sp>
        <p:nvSpPr>
          <p:cNvPr id="34" name="Стрелка влево 33"/>
          <p:cNvSpPr/>
          <p:nvPr/>
        </p:nvSpPr>
        <p:spPr>
          <a:xfrm rot="19782046">
            <a:off x="3208212" y="3975335"/>
            <a:ext cx="1726085" cy="484632"/>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dirty="0"/>
          </a:p>
        </p:txBody>
      </p:sp>
      <p:sp>
        <p:nvSpPr>
          <p:cNvPr id="20" name="Прямоугольник 19"/>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Рисунок 3"/>
          <p:cNvPicPr>
            <a:picLocks noChangeAspect="1"/>
          </p:cNvPicPr>
          <p:nvPr/>
        </p:nvPicPr>
        <p:blipFill>
          <a:blip r:embed="rId2" cstate="print"/>
          <a:srcRect/>
          <a:stretch>
            <a:fillRect/>
          </a:stretch>
        </p:blipFill>
        <p:spPr bwMode="auto">
          <a:xfrm>
            <a:off x="395288" y="0"/>
            <a:ext cx="9144000" cy="6858000"/>
          </a:xfrm>
          <a:prstGeom prst="rect">
            <a:avLst/>
          </a:prstGeom>
          <a:noFill/>
          <a:ln w="9525">
            <a:noFill/>
            <a:miter lim="800000"/>
            <a:headEnd/>
            <a:tailEnd/>
          </a:ln>
        </p:spPr>
      </p:pic>
      <p:sp>
        <p:nvSpPr>
          <p:cNvPr id="10" name="Rectangle 8"/>
          <p:cNvSpPr txBox="1">
            <a:spLocks noChangeArrowheads="1"/>
          </p:cNvSpPr>
          <p:nvPr/>
        </p:nvSpPr>
        <p:spPr bwMode="auto">
          <a:xfrm>
            <a:off x="714375" y="428625"/>
            <a:ext cx="8048625" cy="5638800"/>
          </a:xfrm>
          <a:prstGeom prst="rect">
            <a:avLst/>
          </a:prstGeom>
          <a:noFill/>
          <a:ln w="9525">
            <a:noFill/>
            <a:miter lim="800000"/>
            <a:headEnd/>
            <a:tailEnd/>
          </a:ln>
          <a:effectLst/>
        </p:spPr>
        <p:txBody>
          <a:bodyPr anchor="ctr"/>
          <a:lstStyle/>
          <a:p>
            <a:pPr algn="ctr">
              <a:defRPr/>
            </a:pPr>
            <a:r>
              <a:rPr lang="ru-RU" sz="3200" b="1" dirty="0">
                <a:ln>
                  <a:solidFill>
                    <a:schemeClr val="tx1">
                      <a:lumMod val="65000"/>
                      <a:lumOff val="35000"/>
                    </a:schemeClr>
                  </a:solidFill>
                </a:ln>
                <a:solidFill>
                  <a:srgbClr val="00B050"/>
                </a:solidFill>
                <a:effectLst>
                  <a:outerShdw blurRad="50800" dist="50800" dir="5400000" algn="ctr" rotWithShape="0">
                    <a:schemeClr val="tx1">
                      <a:lumMod val="50000"/>
                      <a:lumOff val="50000"/>
                    </a:schemeClr>
                  </a:outerShdw>
                </a:effectLst>
              </a:rPr>
              <a:t>Контактная информация </a:t>
            </a:r>
          </a:p>
          <a:p>
            <a:pPr algn="ctr">
              <a:defRPr/>
            </a:pPr>
            <a:endParaRPr lang="ru-RU" sz="1400" b="1" dirty="0">
              <a:solidFill>
                <a:schemeClr val="accent3">
                  <a:lumMod val="50000"/>
                </a:schemeClr>
              </a:solidFill>
            </a:endParaRPr>
          </a:p>
          <a:p>
            <a:pPr algn="ctr">
              <a:defRPr/>
            </a:pPr>
            <a:r>
              <a:rPr lang="ru-RU" b="1" dirty="0">
                <a:solidFill>
                  <a:srgbClr val="1FAB58"/>
                </a:solidFill>
                <a:effectLst>
                  <a:outerShdw blurRad="38100" dist="38100" dir="2700000" algn="tl">
                    <a:srgbClr val="000000"/>
                  </a:outerShdw>
                </a:effectLst>
                <a:ea typeface="Tahoma" panose="020B0604030504040204" pitchFamily="34" charset="0"/>
                <a:cs typeface="Times New Roman" pitchFamily="18" charset="0"/>
              </a:rPr>
              <a:t>ФИНАНСОВОГО УПРАВЛЕНИЯ </a:t>
            </a:r>
          </a:p>
          <a:p>
            <a:pPr algn="ctr">
              <a:defRPr/>
            </a:pPr>
            <a:r>
              <a:rPr lang="ru-RU" b="1" dirty="0">
                <a:solidFill>
                  <a:srgbClr val="1FAB58"/>
                </a:solidFill>
                <a:effectLst>
                  <a:outerShdw blurRad="38100" dist="38100" dir="2700000" algn="tl">
                    <a:srgbClr val="000000"/>
                  </a:outerShdw>
                </a:effectLst>
                <a:ea typeface="Tahoma" panose="020B0604030504040204" pitchFamily="34" charset="0"/>
                <a:cs typeface="Times New Roman" pitchFamily="18" charset="0"/>
              </a:rPr>
              <a:t>АДМИНИСТРАЦИИ ГОРОДА-КУРОРТА </a:t>
            </a:r>
          </a:p>
          <a:p>
            <a:pPr algn="ctr">
              <a:defRPr/>
            </a:pPr>
            <a:r>
              <a:rPr lang="ru-RU" b="1" dirty="0">
                <a:solidFill>
                  <a:srgbClr val="1FAB58"/>
                </a:solidFill>
                <a:effectLst>
                  <a:outerShdw blurRad="38100" dist="38100" dir="2700000" algn="tl">
                    <a:srgbClr val="000000"/>
                  </a:outerShdw>
                </a:effectLst>
                <a:ea typeface="Tahoma" panose="020B0604030504040204" pitchFamily="34" charset="0"/>
                <a:cs typeface="Times New Roman" pitchFamily="18" charset="0"/>
              </a:rPr>
              <a:t>ЖЕЛЕЗНОВОДСКА СТАВРОПОЛЬСКОГО КРАЯ</a:t>
            </a:r>
          </a:p>
          <a:p>
            <a:pPr>
              <a:defRPr/>
            </a:pPr>
            <a:endParaRPr lang="ru-RU" sz="3200" b="1" dirty="0">
              <a:solidFill>
                <a:schemeClr val="accent3">
                  <a:lumMod val="50000"/>
                </a:schemeClr>
              </a:solidFill>
            </a:endParaRPr>
          </a:p>
          <a:p>
            <a:pPr marL="1160463" indent="-1160463">
              <a:defRPr/>
            </a:pPr>
            <a:r>
              <a:rPr lang="ru-RU" sz="24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Адрес: 357401, Ставропольский край, г. Железноводск,  </a:t>
            </a:r>
          </a:p>
          <a:p>
            <a:pPr marL="1160463" indent="-173038">
              <a:defRPr/>
            </a:pPr>
            <a:r>
              <a:rPr lang="ru-RU" sz="24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ул. Ленина, д.102</a:t>
            </a:r>
          </a:p>
          <a:p>
            <a:pPr>
              <a:defRPr/>
            </a:pPr>
            <a:r>
              <a:rPr lang="ru-RU" sz="24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Телефон: (879-32) 4-30-85</a:t>
            </a:r>
          </a:p>
          <a:p>
            <a:pPr>
              <a:defRPr/>
            </a:pPr>
            <a:r>
              <a:rPr lang="ru-RU" sz="24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Факс: (879-32) 3-15-02</a:t>
            </a:r>
          </a:p>
          <a:p>
            <a:pPr>
              <a:defRPr/>
            </a:pPr>
            <a:r>
              <a:rPr lang="ru-RU" sz="24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Адрес электронной почты: </a:t>
            </a:r>
            <a:r>
              <a:rPr lang="ru-RU" sz="2400" b="1" dirty="0" err="1">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zhelfin@mail.ru</a:t>
            </a:r>
            <a:r>
              <a:rPr lang="ru-RU" sz="24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 </a:t>
            </a:r>
          </a:p>
          <a:p>
            <a:pPr>
              <a:defRPr/>
            </a:pPr>
            <a:r>
              <a:rPr lang="ru-RU" sz="2800" b="1" dirty="0">
                <a:ln>
                  <a:solidFill>
                    <a:schemeClr val="tx1">
                      <a:lumMod val="50000"/>
                      <a:lumOff val="50000"/>
                    </a:schemeClr>
                  </a:solidFill>
                </a:ln>
                <a:solidFill>
                  <a:srgbClr val="00B050"/>
                </a:solidFill>
                <a:effectLst>
                  <a:outerShdw blurRad="50800" dist="50800" dir="5400000" algn="ctr" rotWithShape="0">
                    <a:schemeClr val="bg1">
                      <a:lumMod val="65000"/>
                    </a:schemeClr>
                  </a:outerShdw>
                </a:effectLst>
              </a:rPr>
              <a:t> </a:t>
            </a:r>
          </a:p>
        </p:txBody>
      </p:sp>
      <p:sp>
        <p:nvSpPr>
          <p:cNvPr id="5" name="Прямоугольник 4"/>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4"/>
          <p:cNvPicPr>
            <a:picLocks noChangeAspect="1"/>
          </p:cNvPicPr>
          <p:nvPr/>
        </p:nvPicPr>
        <p:blipFill>
          <a:blip r:embed="rId2" cstate="print"/>
          <a:srcRect/>
          <a:stretch>
            <a:fillRect/>
          </a:stretch>
        </p:blipFill>
        <p:spPr bwMode="auto">
          <a:xfrm>
            <a:off x="20638" y="0"/>
            <a:ext cx="9144000" cy="6858000"/>
          </a:xfrm>
          <a:prstGeom prst="rect">
            <a:avLst/>
          </a:prstGeom>
          <a:noFill/>
          <a:ln w="9525">
            <a:noFill/>
            <a:miter lim="800000"/>
            <a:headEnd/>
            <a:tailEnd/>
          </a:ln>
        </p:spPr>
      </p:pic>
      <p:sp>
        <p:nvSpPr>
          <p:cNvPr id="23" name="Скругленный прямоугольник 22"/>
          <p:cNvSpPr/>
          <p:nvPr/>
        </p:nvSpPr>
        <p:spPr>
          <a:xfrm>
            <a:off x="285750" y="2000250"/>
            <a:ext cx="8572500" cy="4500563"/>
          </a:xfrm>
          <a:prstGeom prst="roundRect">
            <a:avLst/>
          </a:prstGeom>
          <a:solidFill>
            <a:srgbClr val="B2FC9E">
              <a:alpha val="3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lvl="1" indent="449263" algn="just">
              <a:tabLst>
                <a:tab pos="6719888" algn="l"/>
                <a:tab pos="6908800" algn="l"/>
              </a:tabLst>
              <a:defRPr/>
            </a:pPr>
            <a:r>
              <a:rPr lang="ru-RU" sz="1400" i="1" dirty="0">
                <a:solidFill>
                  <a:schemeClr val="tx1"/>
                </a:solidFill>
              </a:rPr>
              <a:t>Исполнение бюджета города-курорта Железноводска Ставропольского края в 2022 году осуществлялось в рамках выполнения мероприятий, направленных на решение приоритетных задач, и отраженных в основных направлениях бюджетной, налоговой и долговой политики на 2022 год и плановый период 2023 и 2024 годов. С этой целью были реализованы мероприятия по увеличению роста доходов и оптимизации расходов бюджета города, совершенствованию долговой политики города, а также мероприятия по обеспечению устойчивого развития экономики и социальной стабильности города. </a:t>
            </a:r>
          </a:p>
          <a:p>
            <a:pPr marL="87313" lvl="1" indent="449263" algn="just">
              <a:tabLst>
                <a:tab pos="6719888" algn="l"/>
                <a:tab pos="6908800" algn="l"/>
              </a:tabLst>
              <a:defRPr/>
            </a:pPr>
            <a:r>
              <a:rPr lang="ru-RU" sz="1400" i="1" dirty="0">
                <a:solidFill>
                  <a:schemeClr val="tx1"/>
                </a:solidFill>
              </a:rPr>
              <a:t>Реализация бюджетной политики в 2022 году была отмечена существенной ролью программного бюджета (более чем </a:t>
            </a:r>
            <a:r>
              <a:rPr lang="en-US" sz="1400" i="1" dirty="0">
                <a:solidFill>
                  <a:schemeClr val="tx1"/>
                </a:solidFill>
              </a:rPr>
              <a:t>95</a:t>
            </a:r>
            <a:r>
              <a:rPr lang="ru-RU" sz="1400" i="1" dirty="0">
                <a:solidFill>
                  <a:schemeClr val="tx1"/>
                </a:solidFill>
              </a:rPr>
              <a:t>,</a:t>
            </a:r>
            <a:r>
              <a:rPr lang="en-US" sz="1400" i="1" dirty="0">
                <a:solidFill>
                  <a:schemeClr val="tx1"/>
                </a:solidFill>
              </a:rPr>
              <a:t>1</a:t>
            </a:r>
            <a:r>
              <a:rPr lang="ru-RU" sz="1400" i="1" dirty="0">
                <a:solidFill>
                  <a:schemeClr val="tx1"/>
                </a:solidFill>
              </a:rPr>
              <a:t> % составили программные расходы бюджета города), осуществлением мероприятий в сфере финансового обеспечения услуг, централизацией бухгалтерского учета, сокращением неэффективных расходов, повышением операционной эффективности управления финансами, дальнейшим распространением программ (проектов), основанных на местных инициативах.</a:t>
            </a:r>
          </a:p>
          <a:p>
            <a:pPr marL="87313" lvl="1" indent="449263" algn="just">
              <a:tabLst>
                <a:tab pos="6719888" algn="l"/>
                <a:tab pos="6908800" algn="l"/>
              </a:tabLst>
              <a:defRPr/>
            </a:pPr>
            <a:r>
              <a:rPr lang="ru-RU" sz="1400" i="1" dirty="0">
                <a:solidFill>
                  <a:schemeClr val="tx1"/>
                </a:solidFill>
              </a:rPr>
              <a:t>В рамках реализации налоговой политики в 2022 году план по поступлению налоговых и неналоговых доходов в бюджет города был исполнен на 110,9 %.</a:t>
            </a:r>
          </a:p>
          <a:p>
            <a:pPr marL="87313" lvl="1" indent="449263" algn="just">
              <a:tabLst>
                <a:tab pos="6719888" algn="l"/>
                <a:tab pos="6908800" algn="l"/>
              </a:tabLst>
              <a:defRPr/>
            </a:pPr>
            <a:r>
              <a:rPr lang="ru-RU" sz="1400" i="1" dirty="0">
                <a:solidFill>
                  <a:schemeClr val="tx1"/>
                </a:solidFill>
              </a:rPr>
              <a:t>Также в 2022 году успешно реализованы задачи долговой политики. Все показатели, характеризующие долговую нагрузку на бюджет имели четкую тенденцию к улучшению. В 2022 году </a:t>
            </a:r>
            <a:r>
              <a:rPr lang="ru-RU" sz="1400" dirty="0">
                <a:solidFill>
                  <a:schemeClr val="tx1"/>
                </a:solidFill>
              </a:rPr>
              <a:t>бюджетные и банковские кредиты в бюджет города не привлекались.</a:t>
            </a:r>
            <a:endParaRPr lang="ru-RU" sz="1400" i="1" dirty="0">
              <a:solidFill>
                <a:schemeClr val="tx1"/>
              </a:solidFill>
            </a:endParaRPr>
          </a:p>
          <a:p>
            <a:pPr marL="87313" lvl="1" indent="449263" algn="just">
              <a:tabLst>
                <a:tab pos="6719888" algn="l"/>
                <a:tab pos="6908800" algn="l"/>
              </a:tabLst>
              <a:defRPr/>
            </a:pPr>
            <a:endParaRPr lang="ru-RU" sz="1400" dirty="0">
              <a:solidFill>
                <a:schemeClr val="tx1"/>
              </a:solidFill>
            </a:endParaRPr>
          </a:p>
        </p:txBody>
      </p:sp>
      <p:sp>
        <p:nvSpPr>
          <p:cNvPr id="6" name="Скругленный прямоугольник 5"/>
          <p:cNvSpPr/>
          <p:nvPr/>
        </p:nvSpPr>
        <p:spPr>
          <a:xfrm>
            <a:off x="357158" y="214290"/>
            <a:ext cx="7643866" cy="1357322"/>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ru-RU" b="1" dirty="0">
                <a:solidFill>
                  <a:schemeClr val="bg1"/>
                </a:solidFill>
                <a:effectLst>
                  <a:outerShdw blurRad="38100" dist="38100" dir="2700000" algn="tl">
                    <a:srgbClr val="000000"/>
                  </a:outerShdw>
                </a:effectLst>
              </a:rPr>
              <a:t>Реализация основных направлений бюджетной, налоговой и долговой политики города-курорта Железноводска Ставропольского края за 2022 год и плановый период 2023 и 2024 годов</a:t>
            </a:r>
          </a:p>
        </p:txBody>
      </p:sp>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29706"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5"/>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sp>
        <p:nvSpPr>
          <p:cNvPr id="10" name="AutoShape 7"/>
          <p:cNvSpPr>
            <a:spLocks noChangeArrowheads="1"/>
          </p:cNvSpPr>
          <p:nvPr/>
        </p:nvSpPr>
        <p:spPr bwMode="auto">
          <a:xfrm>
            <a:off x="500034" y="1900602"/>
            <a:ext cx="1467579" cy="3314348"/>
          </a:xfrm>
          <a:prstGeom prst="flowChartAlternateProcess">
            <a:avLst/>
          </a:prstGeom>
          <a:gradFill>
            <a:gsLst>
              <a:gs pos="0">
                <a:srgbClr val="C00000"/>
              </a:gs>
              <a:gs pos="62000">
                <a:schemeClr val="accent1">
                  <a:lumMod val="45000"/>
                  <a:lumOff val="55000"/>
                </a:schemeClr>
              </a:gs>
              <a:gs pos="94000">
                <a:srgbClr val="BDD0E6"/>
              </a:gs>
              <a:gs pos="100000">
                <a:schemeClr val="accent1">
                  <a:lumMod val="30000"/>
                  <a:lumOff val="70000"/>
                </a:schemeClr>
              </a:gs>
            </a:gsLst>
            <a:lin ang="5400000" scaled="1"/>
          </a:gradFill>
          <a:ln w="9525" algn="ctr">
            <a:miter lim="800000"/>
            <a:headEnd/>
            <a:tailEnd/>
          </a:ln>
          <a:effectLst>
            <a:glow rad="228600">
              <a:schemeClr val="accent6">
                <a:satMod val="175000"/>
                <a:alpha val="40000"/>
              </a:schemeClr>
            </a:glow>
          </a:effectLst>
          <a:scene3d>
            <a:camera prst="legacyPerspectiveBottomLeft"/>
            <a:lightRig rig="legacyFlat3" dir="t"/>
          </a:scene3d>
          <a:sp3d extrusionH="887400" prstMaterial="legacyMatte">
            <a:bevelT w="13500" h="13500"/>
            <a:bevelB w="13500" h="13500" prst="angle"/>
            <a:extrusionClr>
              <a:srgbClr val="009900"/>
            </a:extrusionClr>
          </a:sp3d>
        </p:spPr>
        <p:txBody>
          <a:bodyPr wrap="none" lIns="102870" tIns="51435" rIns="102870" bIns="51435" anchor="ctr">
            <a:flatTx/>
          </a:bodyPr>
          <a:lstStyle/>
          <a:p>
            <a:pPr algn="ctr" defTabSz="1028700" eaLnBrk="1" hangingPunct="1">
              <a:defRPr/>
            </a:pPr>
            <a:r>
              <a:rPr lang="ru-RU" b="1" dirty="0">
                <a:solidFill>
                  <a:schemeClr val="bg1"/>
                </a:solidFill>
              </a:rPr>
              <a:t>Доходы </a:t>
            </a:r>
          </a:p>
          <a:p>
            <a:pPr algn="ctr" defTabSz="1028700">
              <a:defRPr/>
            </a:pPr>
            <a:r>
              <a:rPr lang="ru-RU" b="1" dirty="0">
                <a:solidFill>
                  <a:schemeClr val="bg1"/>
                </a:solidFill>
              </a:rPr>
              <a:t>1 905,9</a:t>
            </a:r>
          </a:p>
          <a:p>
            <a:pPr algn="ctr" defTabSz="1028700" eaLnBrk="1" hangingPunct="1">
              <a:defRPr/>
            </a:pPr>
            <a:endParaRPr lang="ru-RU" sz="1600" b="1" i="1" dirty="0">
              <a:solidFill>
                <a:schemeClr val="bg1"/>
              </a:solidFill>
            </a:endParaRPr>
          </a:p>
          <a:p>
            <a:pPr algn="ctr" defTabSz="1028700" eaLnBrk="1" hangingPunct="1">
              <a:defRPr/>
            </a:pPr>
            <a:r>
              <a:rPr lang="ru-RU" b="1" dirty="0">
                <a:solidFill>
                  <a:schemeClr val="bg1"/>
                </a:solidFill>
              </a:rPr>
              <a:t>Расходы</a:t>
            </a:r>
          </a:p>
          <a:p>
            <a:pPr algn="ctr" defTabSz="1028700" eaLnBrk="1" hangingPunct="1">
              <a:defRPr/>
            </a:pPr>
            <a:r>
              <a:rPr lang="ru-RU" b="1" dirty="0">
                <a:solidFill>
                  <a:schemeClr val="bg1"/>
                </a:solidFill>
              </a:rPr>
              <a:t>1 842,3</a:t>
            </a:r>
          </a:p>
          <a:p>
            <a:pPr algn="ctr" defTabSz="1028700" eaLnBrk="1" hangingPunct="1">
              <a:defRPr/>
            </a:pPr>
            <a:endParaRPr lang="ru-RU" b="1" dirty="0">
              <a:solidFill>
                <a:schemeClr val="bg1"/>
              </a:solidFill>
            </a:endParaRPr>
          </a:p>
          <a:p>
            <a:pPr algn="ctr" defTabSz="1028700">
              <a:defRPr/>
            </a:pPr>
            <a:r>
              <a:rPr lang="ru-RU" b="1" dirty="0" err="1">
                <a:solidFill>
                  <a:schemeClr val="bg1"/>
                </a:solidFill>
              </a:rPr>
              <a:t>Профицит</a:t>
            </a:r>
            <a:endParaRPr lang="ru-RU" b="1" dirty="0">
              <a:solidFill>
                <a:schemeClr val="bg1"/>
              </a:solidFill>
            </a:endParaRPr>
          </a:p>
          <a:p>
            <a:pPr algn="ctr" defTabSz="1028700">
              <a:defRPr/>
            </a:pPr>
            <a:r>
              <a:rPr lang="ru-RU" b="1" dirty="0">
                <a:solidFill>
                  <a:schemeClr val="bg1"/>
                </a:solidFill>
              </a:rPr>
              <a:t>63,6</a:t>
            </a:r>
          </a:p>
        </p:txBody>
      </p:sp>
      <p:sp>
        <p:nvSpPr>
          <p:cNvPr id="30729" name="Text Box 11"/>
          <p:cNvSpPr txBox="1">
            <a:spLocks noChangeArrowheads="1"/>
          </p:cNvSpPr>
          <p:nvPr/>
        </p:nvSpPr>
        <p:spPr bwMode="auto">
          <a:xfrm>
            <a:off x="571500" y="1312863"/>
            <a:ext cx="1463675" cy="473075"/>
          </a:xfrm>
          <a:prstGeom prst="rect">
            <a:avLst/>
          </a:prstGeom>
          <a:solidFill>
            <a:srgbClr val="FFFFFF">
              <a:alpha val="20000"/>
            </a:srgbClr>
          </a:solidFill>
          <a:ln w="9525">
            <a:noFill/>
            <a:miter lim="800000"/>
            <a:headEnd/>
            <a:tailEnd/>
          </a:ln>
        </p:spPr>
        <p:txBody>
          <a:bodyPr lIns="102870" tIns="51435" rIns="102870" bIns="51435">
            <a:spAutoFit/>
          </a:bodyPr>
          <a:lstStyle/>
          <a:p>
            <a:pPr algn="ctr" defTabSz="1028700" eaLnBrk="1" hangingPunct="1">
              <a:spcBef>
                <a:spcPct val="50000"/>
              </a:spcBef>
            </a:pPr>
            <a:r>
              <a:rPr lang="ru-RU" sz="2400" b="1" u="sng">
                <a:solidFill>
                  <a:srgbClr val="AA2020"/>
                </a:solidFill>
              </a:rPr>
              <a:t>2020 год</a:t>
            </a:r>
          </a:p>
        </p:txBody>
      </p:sp>
      <p:sp>
        <p:nvSpPr>
          <p:cNvPr id="12" name="AutoShape 7"/>
          <p:cNvSpPr>
            <a:spLocks noChangeArrowheads="1"/>
          </p:cNvSpPr>
          <p:nvPr/>
        </p:nvSpPr>
        <p:spPr bwMode="auto">
          <a:xfrm>
            <a:off x="3622425" y="1900602"/>
            <a:ext cx="1427974" cy="3314348"/>
          </a:xfrm>
          <a:prstGeom prst="flowChartAlternateProcess">
            <a:avLst/>
          </a:prstGeom>
          <a:solidFill>
            <a:schemeClr val="accent3">
              <a:lumMod val="60000"/>
              <a:lumOff val="40000"/>
            </a:schemeClr>
          </a:solidFill>
          <a:ln w="9525" algn="ctr">
            <a:miter lim="800000"/>
            <a:headEnd/>
            <a:tailEnd/>
          </a:ln>
          <a:effectLst>
            <a:glow rad="228600">
              <a:schemeClr val="accent6">
                <a:satMod val="175000"/>
                <a:alpha val="40000"/>
              </a:schemeClr>
            </a:glow>
          </a:effectLst>
          <a:scene3d>
            <a:camera prst="legacyPerspectiveBottomLeft"/>
            <a:lightRig rig="legacyFlat3" dir="t"/>
          </a:scene3d>
          <a:sp3d extrusionH="887400" prstMaterial="legacyMatte">
            <a:bevelT w="13500" h="13500"/>
            <a:bevelB w="13500" h="13500" prst="angle"/>
            <a:extrusionClr>
              <a:srgbClr val="009900"/>
            </a:extrusionClr>
          </a:sp3d>
        </p:spPr>
        <p:txBody>
          <a:bodyPr wrap="none" lIns="102870" tIns="51435" rIns="102870" bIns="51435" anchor="ctr">
            <a:flatTx/>
          </a:bodyPr>
          <a:lstStyle/>
          <a:p>
            <a:pPr algn="ctr" defTabSz="1028700" eaLnBrk="1" hangingPunct="1">
              <a:defRPr/>
            </a:pPr>
            <a:r>
              <a:rPr lang="ru-RU" b="1" dirty="0">
                <a:solidFill>
                  <a:schemeClr val="bg1"/>
                </a:solidFill>
              </a:rPr>
              <a:t>Доходы </a:t>
            </a:r>
          </a:p>
          <a:p>
            <a:pPr algn="ctr" defTabSz="1028700" eaLnBrk="1" hangingPunct="1">
              <a:defRPr/>
            </a:pPr>
            <a:r>
              <a:rPr lang="ru-RU" b="1" dirty="0">
                <a:solidFill>
                  <a:schemeClr val="bg1"/>
                </a:solidFill>
              </a:rPr>
              <a:t>1 141,6</a:t>
            </a:r>
          </a:p>
          <a:p>
            <a:pPr algn="ctr" defTabSz="1028700" eaLnBrk="1" hangingPunct="1">
              <a:defRPr/>
            </a:pPr>
            <a:endParaRPr lang="ru-RU" sz="1600" b="1" i="1" dirty="0">
              <a:solidFill>
                <a:schemeClr val="bg1"/>
              </a:solidFill>
            </a:endParaRPr>
          </a:p>
          <a:p>
            <a:pPr algn="ctr" defTabSz="1028700" eaLnBrk="1" hangingPunct="1">
              <a:defRPr/>
            </a:pPr>
            <a:r>
              <a:rPr lang="ru-RU" b="1" dirty="0">
                <a:solidFill>
                  <a:schemeClr val="bg1"/>
                </a:solidFill>
              </a:rPr>
              <a:t>Расходы</a:t>
            </a:r>
          </a:p>
          <a:p>
            <a:pPr algn="ctr" defTabSz="1028700" eaLnBrk="1" hangingPunct="1">
              <a:defRPr/>
            </a:pPr>
            <a:r>
              <a:rPr lang="ru-RU" b="1" dirty="0">
                <a:solidFill>
                  <a:schemeClr val="bg1"/>
                </a:solidFill>
              </a:rPr>
              <a:t>1 042,4</a:t>
            </a:r>
          </a:p>
          <a:p>
            <a:pPr algn="ctr" defTabSz="1028700" eaLnBrk="1" hangingPunct="1">
              <a:defRPr/>
            </a:pPr>
            <a:endParaRPr lang="ru-RU" b="1" dirty="0">
              <a:solidFill>
                <a:schemeClr val="bg1"/>
              </a:solidFill>
            </a:endParaRPr>
          </a:p>
          <a:p>
            <a:pPr algn="ctr" defTabSz="1028700" eaLnBrk="1" hangingPunct="1">
              <a:defRPr/>
            </a:pPr>
            <a:r>
              <a:rPr lang="ru-RU" b="1" dirty="0">
                <a:solidFill>
                  <a:schemeClr val="bg1"/>
                </a:solidFill>
              </a:rPr>
              <a:t>Профицит</a:t>
            </a:r>
          </a:p>
          <a:p>
            <a:pPr algn="ctr" defTabSz="1028700" eaLnBrk="1" hangingPunct="1">
              <a:defRPr/>
            </a:pPr>
            <a:r>
              <a:rPr lang="ru-RU" b="1" dirty="0">
                <a:solidFill>
                  <a:schemeClr val="bg1"/>
                </a:solidFill>
              </a:rPr>
              <a:t>99,2</a:t>
            </a:r>
          </a:p>
        </p:txBody>
      </p:sp>
      <p:sp>
        <p:nvSpPr>
          <p:cNvPr id="30733" name="Text Box 11"/>
          <p:cNvSpPr txBox="1">
            <a:spLocks noChangeArrowheads="1"/>
          </p:cNvSpPr>
          <p:nvPr/>
        </p:nvSpPr>
        <p:spPr bwMode="auto">
          <a:xfrm>
            <a:off x="3571875" y="1312863"/>
            <a:ext cx="1574800" cy="473075"/>
          </a:xfrm>
          <a:prstGeom prst="rect">
            <a:avLst/>
          </a:prstGeom>
          <a:solidFill>
            <a:srgbClr val="FFFFFF">
              <a:alpha val="20000"/>
            </a:srgbClr>
          </a:solidFill>
          <a:ln w="9525">
            <a:noFill/>
            <a:miter lim="800000"/>
            <a:headEnd/>
            <a:tailEnd/>
          </a:ln>
        </p:spPr>
        <p:txBody>
          <a:bodyPr lIns="102870" tIns="51435" rIns="102870" bIns="51435">
            <a:spAutoFit/>
          </a:bodyPr>
          <a:lstStyle/>
          <a:p>
            <a:pPr algn="ctr" defTabSz="1028700" eaLnBrk="1" hangingPunct="1">
              <a:spcBef>
                <a:spcPct val="50000"/>
              </a:spcBef>
            </a:pPr>
            <a:r>
              <a:rPr lang="ru-RU" sz="2400" b="1" u="sng">
                <a:solidFill>
                  <a:srgbClr val="6666FF"/>
                </a:solidFill>
              </a:rPr>
              <a:t>2021 год</a:t>
            </a:r>
          </a:p>
        </p:txBody>
      </p:sp>
      <p:sp>
        <p:nvSpPr>
          <p:cNvPr id="30734" name="Text Box 11"/>
          <p:cNvSpPr txBox="1">
            <a:spLocks noChangeArrowheads="1"/>
          </p:cNvSpPr>
          <p:nvPr/>
        </p:nvSpPr>
        <p:spPr bwMode="auto">
          <a:xfrm>
            <a:off x="6673850" y="1312863"/>
            <a:ext cx="1541463" cy="473075"/>
          </a:xfrm>
          <a:prstGeom prst="rect">
            <a:avLst/>
          </a:prstGeom>
          <a:solidFill>
            <a:srgbClr val="FFFFFF">
              <a:alpha val="20000"/>
            </a:srgbClr>
          </a:solidFill>
          <a:ln w="9525">
            <a:noFill/>
            <a:miter lim="800000"/>
            <a:headEnd/>
            <a:tailEnd/>
          </a:ln>
        </p:spPr>
        <p:txBody>
          <a:bodyPr lIns="102870" tIns="51435" rIns="102870" bIns="51435">
            <a:spAutoFit/>
          </a:bodyPr>
          <a:lstStyle/>
          <a:p>
            <a:pPr algn="ctr" defTabSz="1028700" eaLnBrk="1" hangingPunct="1">
              <a:spcBef>
                <a:spcPct val="50000"/>
              </a:spcBef>
            </a:pPr>
            <a:r>
              <a:rPr lang="ru-RU" sz="2400" b="1" u="sng">
                <a:solidFill>
                  <a:srgbClr val="00B050"/>
                </a:solidFill>
              </a:rPr>
              <a:t>2022 год</a:t>
            </a:r>
          </a:p>
        </p:txBody>
      </p:sp>
      <p:sp>
        <p:nvSpPr>
          <p:cNvPr id="15" name="AutoShape 7"/>
          <p:cNvSpPr>
            <a:spLocks noChangeArrowheads="1"/>
          </p:cNvSpPr>
          <p:nvPr/>
        </p:nvSpPr>
        <p:spPr bwMode="auto">
          <a:xfrm>
            <a:off x="3635595" y="1900602"/>
            <a:ext cx="1427974" cy="3314348"/>
          </a:xfrm>
          <a:prstGeom prst="flowChartAlternateProcess">
            <a:avLst/>
          </a:prstGeom>
          <a:gradFill>
            <a:gsLst>
              <a:gs pos="0">
                <a:srgbClr val="6666FF"/>
              </a:gs>
              <a:gs pos="62000">
                <a:schemeClr val="accent1">
                  <a:lumMod val="45000"/>
                  <a:lumOff val="55000"/>
                </a:schemeClr>
              </a:gs>
              <a:gs pos="94000">
                <a:srgbClr val="BDD0E6"/>
              </a:gs>
              <a:gs pos="100000">
                <a:schemeClr val="accent1">
                  <a:lumMod val="30000"/>
                  <a:lumOff val="70000"/>
                </a:schemeClr>
              </a:gs>
            </a:gsLst>
            <a:lin ang="5400000" scaled="1"/>
          </a:gradFill>
          <a:ln w="9525" algn="ctr">
            <a:miter lim="800000"/>
            <a:headEnd/>
            <a:tailEnd/>
          </a:ln>
          <a:effectLst>
            <a:glow rad="228600">
              <a:schemeClr val="accent6">
                <a:satMod val="175000"/>
                <a:alpha val="40000"/>
              </a:schemeClr>
            </a:glow>
          </a:effectLst>
          <a:scene3d>
            <a:camera prst="legacyPerspectiveBottomLeft"/>
            <a:lightRig rig="legacyFlat3" dir="t"/>
          </a:scene3d>
          <a:sp3d extrusionH="887400" prstMaterial="legacyMatte">
            <a:bevelT w="13500" h="13500"/>
            <a:bevelB w="13500" h="13500" prst="angle"/>
            <a:extrusionClr>
              <a:srgbClr val="009900"/>
            </a:extrusionClr>
          </a:sp3d>
        </p:spPr>
        <p:txBody>
          <a:bodyPr wrap="none" lIns="102870" tIns="51435" rIns="102870" bIns="51435" anchor="ctr">
            <a:flatTx/>
          </a:bodyPr>
          <a:lstStyle/>
          <a:p>
            <a:pPr algn="ctr" defTabSz="1028700" eaLnBrk="1" hangingPunct="1">
              <a:defRPr/>
            </a:pPr>
            <a:r>
              <a:rPr lang="ru-RU" b="1" dirty="0">
                <a:solidFill>
                  <a:schemeClr val="bg1"/>
                </a:solidFill>
              </a:rPr>
              <a:t>Доходы </a:t>
            </a:r>
          </a:p>
          <a:p>
            <a:pPr algn="ctr" defTabSz="1028700" eaLnBrk="1" hangingPunct="1">
              <a:defRPr/>
            </a:pPr>
            <a:r>
              <a:rPr lang="ru-RU" b="1" dirty="0">
                <a:solidFill>
                  <a:schemeClr val="bg1"/>
                </a:solidFill>
              </a:rPr>
              <a:t>1 878,1</a:t>
            </a:r>
          </a:p>
          <a:p>
            <a:pPr algn="ctr" defTabSz="1028700" eaLnBrk="1" hangingPunct="1">
              <a:defRPr/>
            </a:pPr>
            <a:endParaRPr lang="ru-RU" sz="1600" b="1" i="1" dirty="0">
              <a:solidFill>
                <a:schemeClr val="bg1"/>
              </a:solidFill>
            </a:endParaRPr>
          </a:p>
          <a:p>
            <a:pPr algn="ctr" defTabSz="1028700" eaLnBrk="1" hangingPunct="1">
              <a:defRPr/>
            </a:pPr>
            <a:r>
              <a:rPr lang="ru-RU" b="1" dirty="0">
                <a:solidFill>
                  <a:schemeClr val="bg1"/>
                </a:solidFill>
              </a:rPr>
              <a:t>Расходы</a:t>
            </a:r>
          </a:p>
          <a:p>
            <a:pPr algn="ctr" defTabSz="1028700" eaLnBrk="1" hangingPunct="1">
              <a:defRPr/>
            </a:pPr>
            <a:r>
              <a:rPr lang="ru-RU" b="1" dirty="0">
                <a:solidFill>
                  <a:schemeClr val="bg1"/>
                </a:solidFill>
              </a:rPr>
              <a:t>1 837,0</a:t>
            </a:r>
          </a:p>
          <a:p>
            <a:pPr algn="ctr" defTabSz="1028700">
              <a:defRPr/>
            </a:pPr>
            <a:endParaRPr lang="ru-RU" b="1" dirty="0">
              <a:solidFill>
                <a:schemeClr val="bg1"/>
              </a:solidFill>
            </a:endParaRPr>
          </a:p>
          <a:p>
            <a:pPr algn="ctr" defTabSz="1028700">
              <a:defRPr/>
            </a:pPr>
            <a:r>
              <a:rPr lang="ru-RU" b="1" dirty="0" err="1">
                <a:solidFill>
                  <a:schemeClr val="bg1"/>
                </a:solidFill>
              </a:rPr>
              <a:t>Профицит</a:t>
            </a:r>
            <a:endParaRPr lang="ru-RU" b="1" dirty="0">
              <a:solidFill>
                <a:schemeClr val="bg1"/>
              </a:solidFill>
            </a:endParaRPr>
          </a:p>
          <a:p>
            <a:pPr algn="ctr" defTabSz="1028700" eaLnBrk="1" hangingPunct="1">
              <a:defRPr/>
            </a:pPr>
            <a:r>
              <a:rPr lang="ru-RU" b="1" dirty="0">
                <a:solidFill>
                  <a:schemeClr val="bg1"/>
                </a:solidFill>
              </a:rPr>
              <a:t>41,1</a:t>
            </a:r>
          </a:p>
        </p:txBody>
      </p:sp>
      <p:sp>
        <p:nvSpPr>
          <p:cNvPr id="16" name="AutoShape 7"/>
          <p:cNvSpPr>
            <a:spLocks noChangeArrowheads="1"/>
          </p:cNvSpPr>
          <p:nvPr/>
        </p:nvSpPr>
        <p:spPr bwMode="auto">
          <a:xfrm>
            <a:off x="6662251" y="1900602"/>
            <a:ext cx="1467171" cy="3314348"/>
          </a:xfrm>
          <a:prstGeom prst="flowChartAlternateProcess">
            <a:avLst/>
          </a:prstGeom>
          <a:gradFill>
            <a:gsLst>
              <a:gs pos="0">
                <a:srgbClr val="1FAB58"/>
              </a:gs>
              <a:gs pos="62000">
                <a:schemeClr val="accent1">
                  <a:lumMod val="45000"/>
                  <a:lumOff val="55000"/>
                </a:schemeClr>
              </a:gs>
              <a:gs pos="94000">
                <a:srgbClr val="BDD0E6"/>
              </a:gs>
              <a:gs pos="100000">
                <a:schemeClr val="accent1">
                  <a:lumMod val="30000"/>
                  <a:lumOff val="70000"/>
                </a:schemeClr>
              </a:gs>
            </a:gsLst>
            <a:lin ang="5400000" scaled="1"/>
          </a:gradFill>
          <a:ln w="9525" algn="ctr">
            <a:miter lim="800000"/>
            <a:headEnd/>
            <a:tailEnd/>
          </a:ln>
          <a:effectLst>
            <a:glow rad="228600">
              <a:schemeClr val="accent6">
                <a:satMod val="175000"/>
                <a:alpha val="40000"/>
              </a:schemeClr>
            </a:glow>
          </a:effectLst>
          <a:scene3d>
            <a:camera prst="legacyPerspectiveBottomLeft"/>
            <a:lightRig rig="legacyFlat3" dir="t"/>
          </a:scene3d>
          <a:sp3d extrusionH="887400" prstMaterial="legacyMatte">
            <a:bevelT w="13500" h="13500"/>
            <a:bevelB w="13500" h="13500" prst="angle"/>
            <a:extrusionClr>
              <a:srgbClr val="009900"/>
            </a:extrusionClr>
          </a:sp3d>
        </p:spPr>
        <p:txBody>
          <a:bodyPr wrap="none" lIns="102870" tIns="51435" rIns="102870" bIns="51435" anchor="ctr">
            <a:flatTx/>
          </a:bodyPr>
          <a:lstStyle/>
          <a:p>
            <a:pPr algn="ctr" defTabSz="1028700" eaLnBrk="1" hangingPunct="1">
              <a:defRPr/>
            </a:pPr>
            <a:r>
              <a:rPr lang="ru-RU" b="1" dirty="0">
                <a:solidFill>
                  <a:schemeClr val="bg1"/>
                </a:solidFill>
              </a:rPr>
              <a:t>Доходы </a:t>
            </a:r>
          </a:p>
          <a:p>
            <a:pPr algn="ctr" defTabSz="1028700" eaLnBrk="1" hangingPunct="1">
              <a:defRPr/>
            </a:pPr>
            <a:r>
              <a:rPr lang="ru-RU" b="1" dirty="0">
                <a:solidFill>
                  <a:schemeClr val="bg1"/>
                </a:solidFill>
              </a:rPr>
              <a:t>2 264,4</a:t>
            </a:r>
          </a:p>
          <a:p>
            <a:pPr algn="ctr" defTabSz="1028700" eaLnBrk="1" hangingPunct="1">
              <a:defRPr/>
            </a:pPr>
            <a:endParaRPr lang="ru-RU" sz="1600" b="1" i="1" dirty="0">
              <a:solidFill>
                <a:schemeClr val="bg1"/>
              </a:solidFill>
            </a:endParaRPr>
          </a:p>
          <a:p>
            <a:pPr algn="ctr" defTabSz="1028700" eaLnBrk="1" hangingPunct="1">
              <a:defRPr/>
            </a:pPr>
            <a:r>
              <a:rPr lang="ru-RU" b="1" dirty="0">
                <a:solidFill>
                  <a:schemeClr val="bg1"/>
                </a:solidFill>
              </a:rPr>
              <a:t>Расходы</a:t>
            </a:r>
          </a:p>
          <a:p>
            <a:pPr algn="ctr" defTabSz="1028700" eaLnBrk="1" hangingPunct="1">
              <a:defRPr/>
            </a:pPr>
            <a:r>
              <a:rPr lang="ru-RU" b="1" dirty="0">
                <a:solidFill>
                  <a:schemeClr val="bg1"/>
                </a:solidFill>
              </a:rPr>
              <a:t>2 330,7</a:t>
            </a:r>
          </a:p>
          <a:p>
            <a:pPr algn="ctr" defTabSz="1028700">
              <a:defRPr/>
            </a:pPr>
            <a:endParaRPr lang="ru-RU" b="1" dirty="0">
              <a:solidFill>
                <a:schemeClr val="bg1"/>
              </a:solidFill>
            </a:endParaRPr>
          </a:p>
          <a:p>
            <a:pPr algn="ctr" defTabSz="1028700">
              <a:defRPr/>
            </a:pPr>
            <a:r>
              <a:rPr lang="ru-RU" b="1" dirty="0">
                <a:solidFill>
                  <a:schemeClr val="bg1"/>
                </a:solidFill>
              </a:rPr>
              <a:t>Дефицит</a:t>
            </a:r>
          </a:p>
          <a:p>
            <a:pPr algn="ctr" defTabSz="1028700" eaLnBrk="1" hangingPunct="1">
              <a:defRPr/>
            </a:pPr>
            <a:r>
              <a:rPr lang="ru-RU" b="1" dirty="0">
                <a:solidFill>
                  <a:schemeClr val="bg1"/>
                </a:solidFill>
              </a:rPr>
              <a:t>- 66,3</a:t>
            </a:r>
          </a:p>
        </p:txBody>
      </p:sp>
      <p:sp>
        <p:nvSpPr>
          <p:cNvPr id="18" name="Стрелка вправо с вырезом 17"/>
          <p:cNvSpPr/>
          <p:nvPr/>
        </p:nvSpPr>
        <p:spPr>
          <a:xfrm rot="1020603">
            <a:off x="2168026" y="2542052"/>
            <a:ext cx="1288401" cy="386421"/>
          </a:xfrm>
          <a:prstGeom prst="notchedRightArrow">
            <a:avLst/>
          </a:prstGeom>
          <a:gradFill flip="none" rotWithShape="1">
            <a:gsLst>
              <a:gs pos="0">
                <a:srgbClr val="C00000"/>
              </a:gs>
              <a:gs pos="80000">
                <a:srgbClr val="00B0F0"/>
              </a:gs>
              <a:gs pos="100000">
                <a:srgbClr val="6666FF"/>
              </a:gs>
            </a:gsLst>
            <a:lin ang="0" scaled="1"/>
            <a:tileRec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- 27,8</a:t>
            </a:r>
          </a:p>
        </p:txBody>
      </p:sp>
      <p:sp>
        <p:nvSpPr>
          <p:cNvPr id="19" name="Стрелка вправо с вырезом 18"/>
          <p:cNvSpPr/>
          <p:nvPr/>
        </p:nvSpPr>
        <p:spPr>
          <a:xfrm rot="997193">
            <a:off x="2103359" y="3410194"/>
            <a:ext cx="1288401" cy="455190"/>
          </a:xfrm>
          <a:prstGeom prst="notchedRightArrow">
            <a:avLst/>
          </a:prstGeom>
          <a:gradFill flip="none" rotWithShape="1">
            <a:gsLst>
              <a:gs pos="0">
                <a:srgbClr val="C00000"/>
              </a:gs>
              <a:gs pos="80000">
                <a:srgbClr val="00B0F0"/>
              </a:gs>
              <a:gs pos="100000">
                <a:srgbClr val="6666FF"/>
              </a:gs>
            </a:gsLst>
            <a:lin ang="0" scaled="1"/>
            <a:tileRec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- 5,3</a:t>
            </a:r>
          </a:p>
        </p:txBody>
      </p:sp>
      <p:sp>
        <p:nvSpPr>
          <p:cNvPr id="20" name="Стрелка вправо с вырезом 19"/>
          <p:cNvSpPr/>
          <p:nvPr/>
        </p:nvSpPr>
        <p:spPr>
          <a:xfrm rot="20898423">
            <a:off x="5203671" y="2819533"/>
            <a:ext cx="1299149" cy="392369"/>
          </a:xfrm>
          <a:prstGeom prst="notchedRightArrow">
            <a:avLst/>
          </a:prstGeom>
          <a:gradFill flip="none" rotWithShape="1">
            <a:gsLst>
              <a:gs pos="0">
                <a:srgbClr val="6666FF"/>
              </a:gs>
              <a:gs pos="80000">
                <a:srgbClr val="92D050"/>
              </a:gs>
              <a:gs pos="100000">
                <a:srgbClr val="1FAB58"/>
              </a:gs>
            </a:gsLst>
            <a:lin ang="0" scaled="1"/>
            <a:tileRec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386,3</a:t>
            </a:r>
          </a:p>
        </p:txBody>
      </p:sp>
      <p:sp>
        <p:nvSpPr>
          <p:cNvPr id="21" name="Стрелка вправо с вырезом 20"/>
          <p:cNvSpPr/>
          <p:nvPr/>
        </p:nvSpPr>
        <p:spPr>
          <a:xfrm rot="19147060">
            <a:off x="5209331" y="3694169"/>
            <a:ext cx="1253466" cy="385564"/>
          </a:xfrm>
          <a:prstGeom prst="notchedRightArrow">
            <a:avLst/>
          </a:prstGeom>
          <a:gradFill flip="none" rotWithShape="1">
            <a:gsLst>
              <a:gs pos="0">
                <a:srgbClr val="6666FF"/>
              </a:gs>
              <a:gs pos="80000">
                <a:srgbClr val="92D050"/>
              </a:gs>
              <a:gs pos="100000">
                <a:srgbClr val="1FAB58"/>
              </a:gs>
            </a:gsLst>
            <a:lin ang="0" scaled="1"/>
            <a:tileRect/>
          </a:gradFill>
          <a:ln/>
          <a:scene3d>
            <a:camera prst="orthographicFront">
              <a:rot lat="0" lon="0" rev="20099999"/>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493,7</a:t>
            </a:r>
          </a:p>
        </p:txBody>
      </p:sp>
      <p:sp>
        <p:nvSpPr>
          <p:cNvPr id="22" name="Скругленный прямоугольник 21"/>
          <p:cNvSpPr/>
          <p:nvPr/>
        </p:nvSpPr>
        <p:spPr>
          <a:xfrm>
            <a:off x="591855" y="214291"/>
            <a:ext cx="7266293" cy="92869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200" b="1" dirty="0">
                <a:solidFill>
                  <a:schemeClr val="bg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rPr>
              <a:t>Исполнение основных параметров бюджета города-курорта Железноводска Ставропольского края</a:t>
            </a:r>
          </a:p>
        </p:txBody>
      </p:sp>
      <p:sp>
        <p:nvSpPr>
          <p:cNvPr id="23" name="Скругленный прямоугольник 22"/>
          <p:cNvSpPr/>
          <p:nvPr/>
        </p:nvSpPr>
        <p:spPr>
          <a:xfrm>
            <a:off x="357158" y="5229200"/>
            <a:ext cx="8429684" cy="1440160"/>
          </a:xfrm>
          <a:prstGeom prst="roundRect">
            <a:avLst/>
          </a:prstGeom>
          <a:gradFill>
            <a:gsLst>
              <a:gs pos="0">
                <a:srgbClr val="1FAB58">
                  <a:alpha val="86000"/>
                </a:srgbClr>
              </a:gs>
              <a:gs pos="46000">
                <a:schemeClr val="accent3">
                  <a:lumMod val="40000"/>
                  <a:lumOff val="60000"/>
                </a:schemeClr>
              </a:gs>
              <a:gs pos="26000">
                <a:srgbClr val="CFE2A8"/>
              </a:gs>
              <a:gs pos="100000">
                <a:schemeClr val="accent3">
                  <a:shade val="94000"/>
                  <a:satMod val="135000"/>
                </a:schemeClr>
              </a:gs>
            </a:gsLst>
            <a:lin ang="13500000" scaled="1"/>
          </a:gradFill>
          <a:ln w="76200" cap="rnd" cmpd="thickThin"/>
        </p:spPr>
        <p:style>
          <a:lnRef idx="0">
            <a:schemeClr val="accent3"/>
          </a:lnRef>
          <a:fillRef idx="3">
            <a:schemeClr val="accent3"/>
          </a:fillRef>
          <a:effectRef idx="3">
            <a:schemeClr val="accent3"/>
          </a:effectRef>
          <a:fontRef idx="minor">
            <a:schemeClr val="lt1"/>
          </a:fontRef>
        </p:style>
        <p:txBody>
          <a:bodyPr anchor="ctr"/>
          <a:lstStyle/>
          <a:p>
            <a:pPr marL="87313" lvl="1" algn="just">
              <a:tabLst>
                <a:tab pos="6719888" algn="l"/>
                <a:tab pos="6908800" algn="l"/>
              </a:tabLst>
              <a:defRPr/>
            </a:pPr>
            <a:r>
              <a:rPr lang="ru-RU" sz="1600" dirty="0">
                <a:solidFill>
                  <a:schemeClr val="tx1"/>
                </a:solidFill>
                <a:latin typeface="Times New Roman" pitchFamily="18" charset="0"/>
                <a:cs typeface="Times New Roman" pitchFamily="18" charset="0"/>
              </a:rPr>
              <a:t>В 2022 году произошло увеличение основных параметров бюджета города в сравнении с 2021 годом. Доходы увеличились на 386,3 млн.рублей и составили 2264,4</a:t>
            </a:r>
            <a:r>
              <a:rPr lang="ru-RU" sz="1600" b="1" dirty="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млн.рублей, расходы увеличились на 493,7 млн.рублей и составили 2330,7 млн.рублей. Дефицит бюджета составил 66,3 млн.рублей, источником финансирования которого является снижение остатков средств на счетах по учету средств местного бюджета, образовавшихся по итогам исполнения бюджета города за 2021 год</a:t>
            </a:r>
          </a:p>
        </p:txBody>
      </p:sp>
      <p:sp>
        <p:nvSpPr>
          <p:cNvPr id="24" name="TextBox 23"/>
          <p:cNvSpPr txBox="1"/>
          <p:nvPr/>
        </p:nvSpPr>
        <p:spPr>
          <a:xfrm>
            <a:off x="7715250" y="1143000"/>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pic>
        <p:nvPicPr>
          <p:cNvPr id="30758" name="Picture 50" descr="герб-прозр фон"/>
          <p:cNvPicPr>
            <a:picLocks noChangeAspect="1" noChangeArrowheads="1"/>
          </p:cNvPicPr>
          <p:nvPr/>
        </p:nvPicPr>
        <p:blipFill>
          <a:blip r:embed="rId3" cstate="print"/>
          <a:srcRect/>
          <a:stretch>
            <a:fillRect/>
          </a:stretch>
        </p:blipFill>
        <p:spPr bwMode="auto">
          <a:xfrm>
            <a:off x="8185150" y="142875"/>
            <a:ext cx="744538"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7"/>
          <p:cNvPicPr>
            <a:picLocks noChangeAspect="1"/>
          </p:cNvPicPr>
          <p:nvPr/>
        </p:nvPicPr>
        <p:blipFill>
          <a:blip r:embed="rId3"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428625" y="1857375"/>
          <a:ext cx="8286808" cy="3616611"/>
        </p:xfrm>
        <a:graphic>
          <a:graphicData uri="http://schemas.openxmlformats.org/drawingml/2006/table">
            <a:tbl>
              <a:tblPr/>
              <a:tblGrid>
                <a:gridCol w="1218338"/>
                <a:gridCol w="845485"/>
                <a:gridCol w="845485"/>
                <a:gridCol w="896250"/>
                <a:gridCol w="896250"/>
                <a:gridCol w="896250"/>
                <a:gridCol w="896250"/>
                <a:gridCol w="896250"/>
                <a:gridCol w="896250"/>
              </a:tblGrid>
              <a:tr h="6332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Показатель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Факт за 2020 год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Факт за 20</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2</a:t>
                      </a: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1 год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2022 год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2D050"/>
                        </a:gs>
                        <a:gs pos="50000">
                          <a:srgbClr val="9CB86E"/>
                        </a:gs>
                        <a:gs pos="100000">
                          <a:srgbClr val="156B13"/>
                        </a:gs>
                      </a:gsLst>
                      <a:lin ang="5400000"/>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Отклонение исполнения к плану 2022 года</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2D050"/>
                        </a:gs>
                        <a:gs pos="50000">
                          <a:srgbClr val="9CB86E"/>
                        </a:gs>
                        <a:gs pos="100000">
                          <a:srgbClr val="156B13"/>
                        </a:gs>
                      </a:gsLst>
                      <a:lin ang="5400000"/>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Отклонение исполнения 2022 к 20</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 году</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2D050"/>
                        </a:gs>
                        <a:gs pos="50000">
                          <a:srgbClr val="9CB86E"/>
                        </a:gs>
                        <a:gs pos="100000">
                          <a:srgbClr val="156B13"/>
                        </a:gs>
                      </a:gsLst>
                      <a:lin ang="5400000"/>
                    </a:gradFill>
                  </a:tcPr>
                </a:tc>
              </a:tr>
              <a:tr h="4541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Факт</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r h="422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Times New Roman" pitchFamily="18" charset="0"/>
                          <a:cs typeface="Times New Roman" pitchFamily="18" charset="0"/>
                        </a:rPr>
                        <a:t>ДОХОДЫ</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1 905,9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1 878,1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2 217,4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2 264,4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47,0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386,3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dirty="0">
                          <a:solidFill>
                            <a:srgbClr val="000000"/>
                          </a:solidFill>
                          <a:latin typeface="Times New Roman"/>
                        </a:rPr>
                        <a:t>120,6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r h="278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в том числе:</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r h="432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Times New Roman" pitchFamily="18" charset="0"/>
                          <a:cs typeface="Times New Roman" pitchFamily="18" charset="0"/>
                        </a:rPr>
                        <a:t>Налоговые и неналоговые доходы</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390,7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494,3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474,7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526,2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51,5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106,5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r h="527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Times New Roman" pitchFamily="18" charset="0"/>
                          <a:cs typeface="Times New Roman" pitchFamily="18" charset="0"/>
                        </a:rPr>
                        <a:t>Безвозмездные поступления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1 515,2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1 383,8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1 742,7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1 738,2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99,7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354,4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r h="422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Times New Roman" pitchFamily="18" charset="0"/>
                          <a:cs typeface="Times New Roman" pitchFamily="18" charset="0"/>
                        </a:rPr>
                        <a:t>РАСХОДЫ</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1 842,3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1 837,0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2 415,5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2 330,7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-84,8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96,5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493,7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126,9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r h="422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Times New Roman" pitchFamily="18" charset="0"/>
                          <a:cs typeface="Times New Roman" pitchFamily="18" charset="0"/>
                        </a:rPr>
                        <a:t>ПРОФИЦИТ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Times New Roman" pitchFamily="18" charset="0"/>
                          <a:cs typeface="Times New Roman" pitchFamily="18" charset="0"/>
                        </a:rPr>
                        <a:t>ДЕФИЦИТ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63,6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41,1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-198,1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-66,3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131,8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dirty="0">
                          <a:solidFill>
                            <a:srgbClr val="000000"/>
                          </a:solidFill>
                          <a:latin typeface="Times New Roman"/>
                        </a:rPr>
                        <a:t>33,5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a:solidFill>
                            <a:srgbClr val="000000"/>
                          </a:solidFill>
                          <a:latin typeface="Times New Roman"/>
                        </a:rPr>
                        <a:t>-107,4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c>
                  <a:txBody>
                    <a:bodyPr/>
                    <a:lstStyle/>
                    <a:p>
                      <a:pPr algn="ctr" rtl="0" fontAlgn="ctr"/>
                      <a:r>
                        <a:rPr lang="ru-RU" sz="1100" b="1" i="0" u="none" strike="noStrike" dirty="0">
                          <a:solidFill>
                            <a:srgbClr val="000000"/>
                          </a:solidFill>
                          <a:latin typeface="Times New Roman"/>
                        </a:rPr>
                        <a:t>-161,3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3000">
                          <a:srgbClr val="92D050"/>
                        </a:gs>
                        <a:gs pos="45000">
                          <a:srgbClr val="9CB86E">
                            <a:alpha val="65000"/>
                          </a:srgbClr>
                        </a:gs>
                        <a:gs pos="100000">
                          <a:srgbClr val="156B13">
                            <a:alpha val="54000"/>
                          </a:srgbClr>
                        </a:gs>
                        <a:gs pos="66000">
                          <a:srgbClr val="CFE2A8"/>
                        </a:gs>
                      </a:gsLst>
                      <a:lin ang="5400000"/>
                    </a:gradFill>
                  </a:tcPr>
                </a:tc>
              </a:tr>
            </a:tbl>
          </a:graphicData>
        </a:graphic>
      </p:graphicFrame>
      <p:sp>
        <p:nvSpPr>
          <p:cNvPr id="9" name="Прямоугольник 8"/>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31751" name="Picture 50" descr="герб-прозр фон"/>
          <p:cNvPicPr>
            <a:picLocks noChangeAspect="1" noChangeArrowheads="1"/>
          </p:cNvPicPr>
          <p:nvPr/>
        </p:nvPicPr>
        <p:blipFill>
          <a:blip r:embed="rId4" cstate="print"/>
          <a:srcRect/>
          <a:stretch>
            <a:fillRect/>
          </a:stretch>
        </p:blipFill>
        <p:spPr bwMode="auto">
          <a:xfrm>
            <a:off x="8185150" y="142875"/>
            <a:ext cx="744538" cy="898525"/>
          </a:xfrm>
          <a:prstGeom prst="rect">
            <a:avLst/>
          </a:prstGeom>
          <a:noFill/>
          <a:ln w="9525">
            <a:noFill/>
            <a:miter lim="800000"/>
            <a:headEnd/>
            <a:tailEnd/>
          </a:ln>
        </p:spPr>
      </p:pic>
      <p:sp>
        <p:nvSpPr>
          <p:cNvPr id="11" name="Скругленный прямоугольник 10"/>
          <p:cNvSpPr/>
          <p:nvPr/>
        </p:nvSpPr>
        <p:spPr>
          <a:xfrm>
            <a:off x="428596" y="214290"/>
            <a:ext cx="7480607" cy="1071570"/>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bg1"/>
                </a:solidFill>
                <a:effectLst>
                  <a:outerShdw blurRad="38100" dist="38100" dir="2700000" algn="tl">
                    <a:srgbClr val="000000"/>
                  </a:outerShdw>
                </a:effectLst>
                <a:latin typeface="Times New Roman" pitchFamily="18" charset="0"/>
                <a:cs typeface="Times New Roman" pitchFamily="18" charset="0"/>
              </a:rPr>
              <a:t>Основные характеристики исполнения бюджета города-курорта Железноводска Ставропольского края за 2020-2022 годы</a:t>
            </a:r>
            <a:endParaRPr lang="ru-RU" b="1" dirty="0">
              <a:solidFill>
                <a:schemeClr val="bg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
        <p:nvSpPr>
          <p:cNvPr id="16" name="Скругленный прямоугольник 15"/>
          <p:cNvSpPr/>
          <p:nvPr/>
        </p:nvSpPr>
        <p:spPr>
          <a:xfrm>
            <a:off x="285720" y="5572140"/>
            <a:ext cx="8572560" cy="1143008"/>
          </a:xfrm>
          <a:prstGeom prst="roundRect">
            <a:avLst/>
          </a:prstGeom>
          <a:gradFill>
            <a:gsLst>
              <a:gs pos="0">
                <a:srgbClr val="1FAB58">
                  <a:alpha val="86000"/>
                </a:srgbClr>
              </a:gs>
              <a:gs pos="46000">
                <a:schemeClr val="accent3">
                  <a:lumMod val="40000"/>
                  <a:lumOff val="60000"/>
                </a:schemeClr>
              </a:gs>
              <a:gs pos="26000">
                <a:srgbClr val="CFE2A8"/>
              </a:gs>
              <a:gs pos="100000">
                <a:schemeClr val="accent3">
                  <a:shade val="94000"/>
                  <a:satMod val="135000"/>
                </a:schemeClr>
              </a:gs>
            </a:gsLst>
            <a:lin ang="13500000" scaled="1"/>
          </a:gradFill>
          <a:ln w="76200" cap="rnd" cmpd="thickThin"/>
        </p:spPr>
        <p:style>
          <a:lnRef idx="0">
            <a:schemeClr val="accent3"/>
          </a:lnRef>
          <a:fillRef idx="3">
            <a:schemeClr val="accent3"/>
          </a:fillRef>
          <a:effectRef idx="3">
            <a:schemeClr val="accent3"/>
          </a:effectRef>
          <a:fontRef idx="minor">
            <a:schemeClr val="lt1"/>
          </a:fontRef>
        </p:style>
        <p:txBody>
          <a:bodyPr anchor="ctr"/>
          <a:lstStyle/>
          <a:p>
            <a:pPr marL="87313" lvl="1" indent="449263" algn="just">
              <a:tabLst>
                <a:tab pos="6719888" algn="l"/>
                <a:tab pos="6908800" algn="l"/>
              </a:tabLst>
              <a:defRPr/>
            </a:pPr>
            <a:r>
              <a:rPr lang="ru-RU" sz="1500" dirty="0">
                <a:solidFill>
                  <a:schemeClr val="tx1"/>
                </a:solidFill>
                <a:latin typeface="Times New Roman" pitchFamily="18" charset="0"/>
                <a:cs typeface="Times New Roman" pitchFamily="18" charset="0"/>
              </a:rPr>
              <a:t>Выполнение плана поступления доходов осуществлено за счет прироста налоговых и неналоговых доходов (их рост составил 6,5% в сравнении с 20</a:t>
            </a:r>
            <a:r>
              <a:rPr lang="en-US" sz="1500" dirty="0">
                <a:solidFill>
                  <a:schemeClr val="tx1"/>
                </a:solidFill>
                <a:latin typeface="Times New Roman" pitchFamily="18" charset="0"/>
                <a:cs typeface="Times New Roman" pitchFamily="18" charset="0"/>
              </a:rPr>
              <a:t>2</a:t>
            </a:r>
            <a:r>
              <a:rPr lang="ru-RU" sz="1500" dirty="0">
                <a:solidFill>
                  <a:schemeClr val="tx1"/>
                </a:solidFill>
                <a:latin typeface="Times New Roman" pitchFamily="18" charset="0"/>
                <a:cs typeface="Times New Roman" pitchFamily="18" charset="0"/>
              </a:rPr>
              <a:t>1 годом). В целом, доходы города в 2022 году увеличились на 20,6 % к 20</a:t>
            </a:r>
            <a:r>
              <a:rPr lang="en-US" sz="1500" dirty="0">
                <a:solidFill>
                  <a:schemeClr val="tx1"/>
                </a:solidFill>
                <a:latin typeface="Times New Roman" pitchFamily="18" charset="0"/>
                <a:cs typeface="Times New Roman" pitchFamily="18" charset="0"/>
              </a:rPr>
              <a:t>2</a:t>
            </a:r>
            <a:r>
              <a:rPr lang="ru-RU" sz="1500" dirty="0">
                <a:solidFill>
                  <a:schemeClr val="tx1"/>
                </a:solidFill>
                <a:latin typeface="Times New Roman" pitchFamily="18" charset="0"/>
                <a:cs typeface="Times New Roman" pitchFamily="18" charset="0"/>
              </a:rPr>
              <a:t>1 году как за счет увеличения налоговых и неналоговых доходов так и за счет безвозмездных поступлений. </a:t>
            </a:r>
          </a:p>
          <a:p>
            <a:pPr marL="87313" lvl="1" indent="449263" algn="just">
              <a:tabLst>
                <a:tab pos="6719888" algn="l"/>
                <a:tab pos="6908800" algn="l"/>
              </a:tabLst>
              <a:defRPr/>
            </a:pPr>
            <a:r>
              <a:rPr lang="ru-RU" sz="1500" dirty="0">
                <a:solidFill>
                  <a:schemeClr val="tx1"/>
                </a:solidFill>
                <a:latin typeface="Times New Roman" pitchFamily="18" charset="0"/>
                <a:cs typeface="Times New Roman" pitchFamily="18" charset="0"/>
              </a:rPr>
              <a:t>Расходы в 2022 году увеличились в сравнении с 2021 годом на 26,9 %.</a:t>
            </a:r>
          </a:p>
        </p:txBody>
      </p:sp>
      <p:sp>
        <p:nvSpPr>
          <p:cNvPr id="10" name="TextBox 9"/>
          <p:cNvSpPr txBox="1"/>
          <p:nvPr/>
        </p:nvSpPr>
        <p:spPr>
          <a:xfrm>
            <a:off x="7715250" y="1314450"/>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Рисунок 5"/>
          <p:cNvPicPr>
            <a:picLocks noChangeAspect="1"/>
          </p:cNvPicPr>
          <p:nvPr/>
        </p:nvPicPr>
        <p:blipFill>
          <a:blip r:embed="rId3" cstate="print"/>
          <a:srcRect/>
          <a:stretch>
            <a:fillRect/>
          </a:stretch>
        </p:blipFill>
        <p:spPr bwMode="auto">
          <a:xfrm>
            <a:off x="20638" y="0"/>
            <a:ext cx="9144000" cy="6858000"/>
          </a:xfrm>
          <a:prstGeom prst="rect">
            <a:avLst/>
          </a:prstGeom>
          <a:noFill/>
          <a:ln w="9525">
            <a:noFill/>
            <a:miter lim="800000"/>
            <a:headEnd/>
            <a:tailEnd/>
          </a:ln>
        </p:spPr>
      </p:pic>
      <p:graphicFrame>
        <p:nvGraphicFramePr>
          <p:cNvPr id="8" name="Диаграмма 6"/>
          <p:cNvGraphicFramePr>
            <a:graphicFrameLocks/>
          </p:cNvGraphicFramePr>
          <p:nvPr/>
        </p:nvGraphicFramePr>
        <p:xfrm>
          <a:off x="395288" y="1052513"/>
          <a:ext cx="8623300" cy="5432425"/>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104145" y="106149"/>
            <a:ext cx="8875453" cy="6624736"/>
          </a:xfrm>
          <a:prstGeom prst="rect">
            <a:avLst/>
          </a:prstGeom>
          <a:noFill/>
          <a:ln w="63500" cmpd="thickThin">
            <a:solidFill>
              <a:srgbClr val="00B050"/>
            </a:solidFill>
            <a:beve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B050"/>
              </a:solidFill>
            </a:endParaRPr>
          </a:p>
        </p:txBody>
      </p:sp>
      <p:pic>
        <p:nvPicPr>
          <p:cNvPr id="1031" name="Picture 50" descr="герб-прозр фон"/>
          <p:cNvPicPr>
            <a:picLocks noChangeAspect="1" noChangeArrowheads="1"/>
          </p:cNvPicPr>
          <p:nvPr/>
        </p:nvPicPr>
        <p:blipFill>
          <a:blip r:embed="rId5" cstate="print"/>
          <a:srcRect/>
          <a:stretch>
            <a:fillRect/>
          </a:stretch>
        </p:blipFill>
        <p:spPr bwMode="auto">
          <a:xfrm>
            <a:off x="8185150" y="142875"/>
            <a:ext cx="744538" cy="898525"/>
          </a:xfrm>
          <a:prstGeom prst="rect">
            <a:avLst/>
          </a:prstGeom>
          <a:noFill/>
          <a:ln w="9525">
            <a:noFill/>
            <a:miter lim="800000"/>
            <a:headEnd/>
            <a:tailEnd/>
          </a:ln>
        </p:spPr>
      </p:pic>
      <p:sp>
        <p:nvSpPr>
          <p:cNvPr id="10" name="TextBox 9"/>
          <p:cNvSpPr txBox="1"/>
          <p:nvPr/>
        </p:nvSpPr>
        <p:spPr>
          <a:xfrm>
            <a:off x="7715250" y="1385888"/>
            <a:ext cx="1171575" cy="400050"/>
          </a:xfrm>
          <a:prstGeom prst="rect">
            <a:avLst/>
          </a:prstGeom>
          <a:noFill/>
        </p:spPr>
        <p:txBody>
          <a:bodyPr wrap="none">
            <a:spAutoFit/>
          </a:bodyPr>
          <a:lstStyle/>
          <a:p>
            <a:pPr>
              <a:defRPr/>
            </a:pPr>
            <a:r>
              <a:rPr lang="ru-RU" b="1" dirty="0">
                <a:solidFill>
                  <a:srgbClr val="00B050"/>
                </a:solidFill>
                <a:effectLst>
                  <a:outerShdw blurRad="38100" dist="38100" dir="2700000" algn="tl">
                    <a:srgbClr val="000000"/>
                  </a:outerShdw>
                </a:effectLst>
                <a:cs typeface="Times New Roman" pitchFamily="18" charset="0"/>
              </a:rPr>
              <a:t>млн.руб.</a:t>
            </a:r>
            <a:endParaRPr lang="ru-RU" b="1" dirty="0">
              <a:solidFill>
                <a:srgbClr val="1FAB58"/>
              </a:solidFill>
              <a:effectLst>
                <a:outerShdw algn="ctr" rotWithShape="0">
                  <a:schemeClr val="tx1"/>
                </a:outerShdw>
              </a:effectLst>
              <a:ea typeface="Cambria Math" pitchFamily="18" charset="0"/>
              <a:cs typeface="Times New Roman" pitchFamily="18" charset="0"/>
            </a:endParaRPr>
          </a:p>
        </p:txBody>
      </p:sp>
      <p:sp>
        <p:nvSpPr>
          <p:cNvPr id="11" name="Скругленный прямоугольник 10"/>
          <p:cNvSpPr/>
          <p:nvPr/>
        </p:nvSpPr>
        <p:spPr>
          <a:xfrm>
            <a:off x="323528" y="214290"/>
            <a:ext cx="7704856" cy="910454"/>
          </a:xfrm>
          <a:prstGeom prst="roundRect">
            <a:avLst/>
          </a:prstGeom>
          <a:gradFill flip="none" rotWithShape="1">
            <a:gsLst>
              <a:gs pos="0">
                <a:srgbClr val="1FAB58">
                  <a:alpha val="40000"/>
                </a:srgb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schemeClr val="bg1"/>
                </a:solidFill>
                <a:effectLst>
                  <a:outerShdw blurRad="38100" dist="38100" dir="2700000" algn="tl">
                    <a:srgbClr val="000000"/>
                  </a:outerShdw>
                </a:effectLst>
                <a:latin typeface="Times New Roman" pitchFamily="18" charset="0"/>
                <a:cs typeface="Times New Roman" pitchFamily="18" charset="0"/>
              </a:rPr>
              <a:t>Основные характеристики исполнения бюджета города-курорта Железноводска Ставропольского края за 2020-2022 годы</a:t>
            </a:r>
            <a:endParaRPr lang="ru-RU" b="1" dirty="0">
              <a:solidFill>
                <a:schemeClr val="bg1"/>
              </a:solidFill>
              <a:effectLst>
                <a:outerShdw blurRad="38100" dist="38100" dir="2700000" algn="tl">
                  <a:srgbClr val="000000"/>
                </a:outerShdw>
              </a:effectLst>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Рисунок 8" descr="Изображение выглядит как текст&#10;&#10;Автоматически созданное описание"/>
          <p:cNvPicPr>
            <a:picLocks noChangeAspect="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graphicFrame>
        <p:nvGraphicFramePr>
          <p:cNvPr id="8" name="Диаграмма 6"/>
          <p:cNvGraphicFramePr>
            <a:graphicFrameLocks/>
          </p:cNvGraphicFramePr>
          <p:nvPr/>
        </p:nvGraphicFramePr>
        <p:xfrm>
          <a:off x="0" y="1093788"/>
          <a:ext cx="9144000" cy="5287962"/>
        </p:xfrm>
        <a:graphic>
          <a:graphicData uri="http://schemas.openxmlformats.org/drawingml/2006/chart">
            <c:chart xmlns:c="http://schemas.openxmlformats.org/drawingml/2006/chart" xmlns:r="http://schemas.openxmlformats.org/officeDocument/2006/relationships" r:id="rId4"/>
          </a:graphicData>
        </a:graphic>
      </p:graphicFrame>
      <p:sp>
        <p:nvSpPr>
          <p:cNvPr id="2052" name="Прямоугольник 10"/>
          <p:cNvSpPr>
            <a:spLocks noChangeArrowheads="1"/>
          </p:cNvSpPr>
          <p:nvPr/>
        </p:nvSpPr>
        <p:spPr bwMode="auto">
          <a:xfrm flipH="1" flipV="1">
            <a:off x="5135563" y="3613150"/>
            <a:ext cx="2749550" cy="369888"/>
          </a:xfrm>
          <a:prstGeom prst="rect">
            <a:avLst/>
          </a:prstGeom>
          <a:noFill/>
          <a:ln w="9525">
            <a:noFill/>
            <a:miter lim="800000"/>
            <a:headEnd/>
            <a:tailEnd/>
          </a:ln>
        </p:spPr>
        <p:txBody>
          <a:bodyPr>
            <a:spAutoFit/>
          </a:bodyPr>
          <a:lstStyle/>
          <a:p>
            <a:endParaRPr lang="ru-RU" b="1">
              <a:solidFill>
                <a:srgbClr val="1FAB58"/>
              </a:solidFill>
              <a:ea typeface="Cambria Math" pitchFamily="18" charset="0"/>
              <a:cs typeface="Times New Roman" pitchFamily="18" charset="0"/>
            </a:endParaRPr>
          </a:p>
        </p:txBody>
      </p:sp>
      <p:sp>
        <p:nvSpPr>
          <p:cNvPr id="13" name="Скругленный прямоугольник 12"/>
          <p:cNvSpPr/>
          <p:nvPr/>
        </p:nvSpPr>
        <p:spPr>
          <a:xfrm>
            <a:off x="2231232" y="152400"/>
            <a:ext cx="6912768" cy="792088"/>
          </a:xfrm>
          <a:prstGeom prst="roundRect">
            <a:avLst/>
          </a:prstGeom>
          <a:noFill/>
          <a:ln>
            <a:noFill/>
          </a:ln>
          <a:scene3d>
            <a:camera prst="perspectiveFront"/>
            <a:lightRig rig="threePt" dir="t"/>
          </a:scene3d>
          <a:sp3d>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00B050"/>
                </a:solidFill>
                <a:effectLst>
                  <a:outerShdw blurRad="38100" dist="38100" dir="2700000" algn="tl">
                    <a:srgbClr val="000000"/>
                  </a:outerShdw>
                </a:effectLst>
                <a:latin typeface="Times New Roman" pitchFamily="18" charset="0"/>
              </a:rPr>
              <a:t>ДИНАМИКА НАЛОГОВЫХ ДОХОДОВ</a:t>
            </a:r>
          </a:p>
        </p:txBody>
      </p:sp>
      <p:pic>
        <p:nvPicPr>
          <p:cNvPr id="2054" name="Picture 50" descr="герб-прозр фон"/>
          <p:cNvPicPr>
            <a:picLocks noChangeAspect="1" noChangeArrowheads="1"/>
          </p:cNvPicPr>
          <p:nvPr/>
        </p:nvPicPr>
        <p:blipFill>
          <a:blip r:embed="rId5" cstate="print"/>
          <a:srcRect/>
          <a:stretch>
            <a:fillRect/>
          </a:stretch>
        </p:blipFill>
        <p:spPr bwMode="auto">
          <a:xfrm>
            <a:off x="152400" y="152400"/>
            <a:ext cx="588963" cy="711200"/>
          </a:xfrm>
          <a:prstGeom prst="rect">
            <a:avLst/>
          </a:prstGeom>
          <a:noFill/>
          <a:ln w="9525">
            <a:noFill/>
            <a:miter lim="800000"/>
            <a:headEnd/>
            <a:tailEnd/>
          </a:ln>
        </p:spPr>
      </p:pic>
      <p:sp>
        <p:nvSpPr>
          <p:cNvPr id="2055" name="TextBox 16"/>
          <p:cNvSpPr txBox="1">
            <a:spLocks noChangeArrowheads="1"/>
          </p:cNvSpPr>
          <p:nvPr/>
        </p:nvSpPr>
        <p:spPr bwMode="auto">
          <a:xfrm>
            <a:off x="7596188" y="6453188"/>
            <a:ext cx="1285875" cy="369887"/>
          </a:xfrm>
          <a:prstGeom prst="rect">
            <a:avLst/>
          </a:prstGeom>
          <a:noFill/>
          <a:ln w="9525">
            <a:noFill/>
            <a:miter lim="800000"/>
            <a:headEnd/>
            <a:tailEnd/>
          </a:ln>
        </p:spPr>
        <p:txBody>
          <a:bodyPr>
            <a:spAutoFit/>
          </a:bodyPr>
          <a:lstStyle/>
          <a:p>
            <a:r>
              <a:rPr lang="ru-RU" b="1">
                <a:solidFill>
                  <a:srgbClr val="009900"/>
                </a:solidFill>
                <a:ea typeface="Cambria Math" pitchFamily="18" charset="0"/>
                <a:cs typeface="Times New Roman" pitchFamily="18" charset="0"/>
              </a:rPr>
              <a:t>млн. руб.</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Qddr43wykCMw7G6ia9ypw"/>
</p:tagLst>
</file>

<file path=ppt/theme/theme1.xml><?xml version="1.0" encoding="utf-8"?>
<a:theme xmlns:a="http://schemas.openxmlformats.org/drawingml/2006/main" name="1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19532</TotalTime>
  <Words>3957</Words>
  <Application>Microsoft Office PowerPoint</Application>
  <PresentationFormat>Экран (4:3)</PresentationFormat>
  <Paragraphs>1160</Paragraphs>
  <Slides>48</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159</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КАССОВОЕ ИСПОЛНЕНИЕ И СТРУКТУРА ДОРОЖНОГО ФОНДА В 2022 ГОДУ</vt:lpstr>
      <vt:lpstr>Слайд 46</vt:lpstr>
      <vt:lpstr>Слайд 47</vt:lpstr>
      <vt:lpstr>Слайд 48</vt:lpstr>
    </vt:vector>
  </TitlesOfParts>
  <Company>Финуправление г.Железноводск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ZhBrNG</dc:creator>
  <cp:lastModifiedBy>User3</cp:lastModifiedBy>
  <cp:revision>2249</cp:revision>
  <dcterms:created xsi:type="dcterms:W3CDTF">2014-11-25T07:29:51Z</dcterms:created>
  <dcterms:modified xsi:type="dcterms:W3CDTF">2023-05-15T09:39:06Z</dcterms:modified>
</cp:coreProperties>
</file>