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2" r:id="rId3"/>
    <p:sldId id="284" r:id="rId4"/>
    <p:sldId id="285" r:id="rId5"/>
    <p:sldId id="294" r:id="rId6"/>
    <p:sldId id="304" r:id="rId7"/>
    <p:sldId id="265" r:id="rId8"/>
    <p:sldId id="303" r:id="rId9"/>
    <p:sldId id="296" r:id="rId10"/>
    <p:sldId id="297" r:id="rId11"/>
    <p:sldId id="300" r:id="rId12"/>
    <p:sldId id="268" r:id="rId13"/>
    <p:sldId id="292" r:id="rId14"/>
    <p:sldId id="301" r:id="rId15"/>
    <p:sldId id="273" r:id="rId16"/>
    <p:sldId id="288" r:id="rId17"/>
    <p:sldId id="281" r:id="rId18"/>
    <p:sldId id="29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B58"/>
    <a:srgbClr val="57951F"/>
    <a:srgbClr val="6666FF"/>
    <a:srgbClr val="AA2020"/>
    <a:srgbClr val="0033CC"/>
    <a:srgbClr val="F68B32"/>
    <a:srgbClr val="0C3FCE"/>
    <a:srgbClr val="C8D7A6"/>
    <a:srgbClr val="9966FF"/>
    <a:srgbClr val="6DBB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36" autoAdjust="0"/>
    <p:restoredTop sz="99275" autoAdjust="0"/>
  </p:normalViewPr>
  <p:slideViewPr>
    <p:cSldViewPr>
      <p:cViewPr>
        <p:scale>
          <a:sx n="75" d="100"/>
          <a:sy n="75" d="100"/>
        </p:scale>
        <p:origin x="-137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2339771198079457E-2"/>
          <c:y val="4.0482316156021547E-2"/>
          <c:w val="0.68317597019123089"/>
          <c:h val="0.7415009536851461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866E-2"/>
                  <c:y val="-6.211180124223687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4523809523832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404761904763375E-3"/>
                  <c:y val="-3.105590062111885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116.6</c:v>
                </c:pt>
                <c:pt idx="1">
                  <c:v>144.1</c:v>
                </c:pt>
                <c:pt idx="2">
                  <c:v>186.3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654E-2"/>
                  <c:y val="3.4664844669034408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30897913942289E-2"/>
                  <c:y val="-1.5245575498254454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68569783396061E-2"/>
                  <c:y val="5.90596977318305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80952380952423E-2"/>
                  <c:y val="-1.552795031055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285714285714159E-3"/>
                  <c:y val="-1.552795031055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</c:v>
                </c:pt>
                <c:pt idx="1">
                  <c:v>15.6</c:v>
                </c:pt>
                <c:pt idx="2">
                  <c:v>14.7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dLbls>
            <c:dLbl>
              <c:idx val="0"/>
              <c:layout>
                <c:manualLayout>
                  <c:x val="4.6705804064632712E-2"/>
                  <c:y val="-1.22271330063949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752213323227029E-2"/>
                  <c:y val="-9.46106439251237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5.6</c:v>
                </c:pt>
                <c:pt idx="1">
                  <c:v>6.4</c:v>
                </c:pt>
                <c:pt idx="2">
                  <c:v>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3.1106283736512648E-2"/>
                  <c:y val="7.361931894594243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7589367662987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61971688606496E-2"/>
                  <c:y val="4.4989064082792831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21.7</c:v>
                </c:pt>
                <c:pt idx="1">
                  <c:v>21.5</c:v>
                </c:pt>
                <c:pt idx="2">
                  <c:v>29.6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81.2</c:v>
                </c:pt>
                <c:pt idx="1">
                  <c:v>75.7</c:v>
                </c:pt>
                <c:pt idx="2">
                  <c:v>88.4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6.9</c:v>
                </c:pt>
                <c:pt idx="1">
                  <c:v>8.6</c:v>
                </c:pt>
                <c:pt idx="2">
                  <c:v>9.4</c:v>
                </c:pt>
              </c:numCache>
            </c:numRef>
          </c:val>
        </c:ser>
        <c:gapWidth val="52"/>
        <c:gapDepth val="50"/>
        <c:shape val="cylinder"/>
        <c:axId val="65951232"/>
        <c:axId val="65952768"/>
        <c:axId val="0"/>
      </c:bar3DChart>
      <c:catAx>
        <c:axId val="65951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952768"/>
        <c:crosses val="autoZero"/>
        <c:auto val="1"/>
        <c:lblAlgn val="ctr"/>
        <c:lblOffset val="100"/>
      </c:catAx>
      <c:valAx>
        <c:axId val="6595276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6595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30371517723959"/>
          <c:y val="5.1934381516396434E-2"/>
          <c:w val="0.25869629824247831"/>
          <c:h val="0.8574934170954063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943350831146115E-2"/>
          <c:y val="0.13403235349487674"/>
          <c:w val="0.45339107611548557"/>
          <c:h val="0.69685877954980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explosion val="11"/>
          <c:dPt>
            <c:idx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3.6111111111111219E-2"/>
                  <c:y val="-0.1024663488691069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66666666666669"/>
                  <c:y val="-0.386382890030392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282E-2"/>
                  <c:y val="1.70776967969233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111111111141E-2"/>
                  <c:y val="-8.9657908183848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109361329882E-2"/>
                  <c:y val="-4.269424199230861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500000000000023E-2"/>
                  <c:y val="-9.8542680794987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805555555555555E-2"/>
                  <c:y val="-8.06887556141246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Аренда земли - 39,4</c:v>
                </c:pt>
                <c:pt idx="1">
                  <c:v>Аренда имущества - 1,2</c:v>
                </c:pt>
                <c:pt idx="2">
                  <c:v>Платежи от природных ресурсов - 0,02</c:v>
                </c:pt>
                <c:pt idx="3">
                  <c:v>Платежи от МУП - 0,2</c:v>
                </c:pt>
                <c:pt idx="4">
                  <c:v>Прочие доходы от использования имущества - 0,6</c:v>
                </c:pt>
                <c:pt idx="5">
                  <c:v>Доходы от оказания платных услуг - 5,1</c:v>
                </c:pt>
                <c:pt idx="6">
                  <c:v>Доходы от реализации имущества - 1,4</c:v>
                </c:pt>
                <c:pt idx="7">
                  <c:v>Штрафы, санкции и возмещение ущерба - 7,9</c:v>
                </c:pt>
                <c:pt idx="8">
                  <c:v>Прочие неналоговые доходы - 0,4</c:v>
                </c:pt>
                <c:pt idx="9">
                  <c:v>Административные платежи и сборы - 0,1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39.4</c:v>
                </c:pt>
                <c:pt idx="1">
                  <c:v>1.2</c:v>
                </c:pt>
                <c:pt idx="2">
                  <c:v>2.0000000000000014E-2</c:v>
                </c:pt>
                <c:pt idx="3">
                  <c:v>0.2</c:v>
                </c:pt>
                <c:pt idx="4">
                  <c:v>0.60000000000000064</c:v>
                </c:pt>
                <c:pt idx="5" formatCode="0.0">
                  <c:v>5.0999999999999996</c:v>
                </c:pt>
                <c:pt idx="6">
                  <c:v>1.4</c:v>
                </c:pt>
                <c:pt idx="7">
                  <c:v>7.9</c:v>
                </c:pt>
                <c:pt idx="8">
                  <c:v>0.4</c:v>
                </c:pt>
                <c:pt idx="9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895866141732317"/>
          <c:y val="0.12250989206327502"/>
          <c:w val="0.52334634733158369"/>
          <c:h val="0.85323299626173255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8795399746083141E-2"/>
          <c:y val="0.10704793484484618"/>
          <c:w val="0.45396073928259006"/>
          <c:h val="0.7683896233751821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845E-2"/>
                  <c:y val="-6.211180124223690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4523809523834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404761904763419E-3"/>
                  <c:y val="-3.105590062111885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612E-2"/>
                  <c:y val="3.4664844669034413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30897913942282E-2"/>
                  <c:y val="-1.5245575498254465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68569783396061E-2"/>
                  <c:y val="5.90596977318306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80952380952423E-2"/>
                  <c:y val="-1.552795031055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285714285714159E-3"/>
                  <c:y val="-1.552795031055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0.4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 и возмещение ущерба</c:v>
                </c:pt>
              </c:strCache>
            </c:strRef>
          </c:tx>
          <c:spPr>
            <a:solidFill>
              <a:srgbClr val="0C3FCE"/>
            </a:solidFill>
          </c:spPr>
          <c:dLbls>
            <c:dLbl>
              <c:idx val="0"/>
              <c:layout>
                <c:manualLayout>
                  <c:x val="4.6705804064632706E-2"/>
                  <c:y val="-1.22271330063949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752213323227043E-2"/>
                  <c:y val="-9.46106439251237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4.0999999999999996</c:v>
                </c:pt>
                <c:pt idx="1">
                  <c:v>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4.7175196850393775E-3"/>
                  <c:y val="9.83095470513065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564741907261593E-2"/>
                  <c:y val="-9.87625326834968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61971688606496E-2"/>
                  <c:y val="4.4989064082792936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19.2</c:v>
                </c:pt>
                <c:pt idx="1">
                  <c:v>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4.444444444444443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887E-3"/>
                  <c:y val="-4.88409407501730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2.8</c:v>
                </c:pt>
                <c:pt idx="1">
                  <c:v>5.0999999999999996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1.3888779527559078E-2"/>
                  <c:y val="-4.8840727098698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1111111111117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1.1000000000000001</c:v>
                </c:pt>
                <c:pt idx="1">
                  <c:v>0.60000000000000064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Платежи от МУП</c:v>
                </c:pt>
              </c:strCache>
            </c:strRef>
          </c:tx>
          <c:spPr>
            <a:solidFill>
              <a:srgbClr val="F68B32"/>
            </a:solidFill>
          </c:spP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Лист1!$H$2:$H$3</c:f>
              <c:numCache>
                <c:formatCode>#,##0.0</c:formatCode>
                <c:ptCount val="2"/>
                <c:pt idx="0">
                  <c:v>0.60000000000000064</c:v>
                </c:pt>
                <c:pt idx="1">
                  <c:v>0.2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Платежи от природных ресурсов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Лист1!$I$2:$I$3</c:f>
              <c:numCache>
                <c:formatCode>#,##0.00</c:formatCode>
                <c:ptCount val="2"/>
                <c:pt idx="0">
                  <c:v>0.05</c:v>
                </c:pt>
                <c:pt idx="1">
                  <c:v>2.0000000000000011E-2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Аренда имущества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Лист1!$J$2:$J$3</c:f>
              <c:numCache>
                <c:formatCode>#,##0.0</c:formatCode>
                <c:ptCount val="2"/>
                <c:pt idx="0">
                  <c:v>2.5</c:v>
                </c:pt>
                <c:pt idx="1">
                  <c:v>1.2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Аренда земли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Лист1!$K$2:$K$3</c:f>
              <c:numCache>
                <c:formatCode>#,##0.0</c:formatCode>
                <c:ptCount val="2"/>
                <c:pt idx="0">
                  <c:v>42.3</c:v>
                </c:pt>
                <c:pt idx="1">
                  <c:v>39.4</c:v>
                </c:pt>
              </c:numCache>
            </c:numRef>
          </c:val>
        </c:ser>
        <c:gapWidth val="52"/>
        <c:gapDepth val="50"/>
        <c:shape val="cylinder"/>
        <c:axId val="86919040"/>
        <c:axId val="86920576"/>
        <c:axId val="0"/>
      </c:bar3DChart>
      <c:catAx>
        <c:axId val="869190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6920576"/>
        <c:crosses val="autoZero"/>
        <c:auto val="1"/>
        <c:lblAlgn val="ctr"/>
        <c:lblOffset val="100"/>
      </c:catAx>
      <c:valAx>
        <c:axId val="869205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%" sourceLinked="1"/>
        <c:tickLblPos val="none"/>
        <c:crossAx val="8691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77405949256426"/>
          <c:y val="0"/>
          <c:w val="0.31891316710411266"/>
          <c:h val="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8795399746083141E-2"/>
          <c:y val="5.0067055439792382E-2"/>
          <c:w val="0.5678496805283143"/>
          <c:h val="0.8253704716569956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845E-2"/>
                  <c:y val="-6.21118012422368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4523809523833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404761904763375E-3"/>
                  <c:y val="-3.105590062111884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89.4</c:v>
                </c:pt>
                <c:pt idx="1">
                  <c:v>409.6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612E-2"/>
                  <c:y val="3.4664844669034397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30897913942282E-2"/>
                  <c:y val="-1.5245575498254452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68569783396061E-2"/>
                  <c:y val="5.905969773183058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80952380952423E-2"/>
                  <c:y val="-1.552795031055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285714285714159E-3"/>
                  <c:y val="-1.552795031055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582.29999999999995</c:v>
                </c:pt>
                <c:pt idx="1">
                  <c:v>366.8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C3FCE"/>
            </a:solidFill>
          </c:spPr>
          <c:dLbls>
            <c:dLbl>
              <c:idx val="0"/>
              <c:layout>
                <c:manualLayout>
                  <c:x val="4.6705804064632706E-2"/>
                  <c:y val="-1.22271330063949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752213323227029E-2"/>
                  <c:y val="-9.46106439251237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521.20000000000005</c:v>
                </c:pt>
                <c:pt idx="1">
                  <c:v>687.3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3.1106283736512648E-2"/>
                  <c:y val="7.361931894594242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7589367662986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61971688606482E-2"/>
                  <c:y val="4.4989064082792862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257.10000000000002</c:v>
                </c:pt>
                <c:pt idx="1">
                  <c:v>60.6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4.444444444444443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861E-3"/>
                  <c:y val="-4.88409407501730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1.2</c:v>
                </c:pt>
                <c:pt idx="1">
                  <c:v>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межбюджетных трансфертов прошлых лет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1.3888779527559073E-2"/>
                  <c:y val="-4.8840727098698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1111111111117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0.98</c:v>
                </c:pt>
                <c:pt idx="1">
                  <c:v>10.3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Возврат остатков бюджетными учреждениями прошлых лет</c:v>
                </c:pt>
              </c:strCache>
            </c:strRef>
          </c:tx>
          <c:spPr>
            <a:solidFill>
              <a:srgbClr val="F68B32"/>
            </a:solidFill>
          </c:spP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Лист1!$H$2:$H$3</c:f>
              <c:numCache>
                <c:formatCode>#,##0.0</c:formatCode>
                <c:ptCount val="2"/>
                <c:pt idx="0">
                  <c:v>0.1</c:v>
                </c:pt>
                <c:pt idx="1">
                  <c:v>0</c:v>
                </c:pt>
              </c:numCache>
            </c:numRef>
          </c:val>
        </c:ser>
        <c:gapWidth val="52"/>
        <c:gapDepth val="50"/>
        <c:shape val="cylinder"/>
        <c:axId val="87590016"/>
        <c:axId val="87591552"/>
        <c:axId val="0"/>
      </c:bar3DChart>
      <c:catAx>
        <c:axId val="87590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591552"/>
        <c:crosses val="autoZero"/>
        <c:auto val="1"/>
        <c:lblAlgn val="ctr"/>
        <c:lblOffset val="100"/>
      </c:catAx>
      <c:valAx>
        <c:axId val="875915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%" sourceLinked="1"/>
        <c:tickLblPos val="none"/>
        <c:crossAx val="8759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655180301725151"/>
          <c:y val="2.557634848602635E-2"/>
          <c:w val="0.39693881433973027"/>
          <c:h val="0.8355060976130863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0918806320871506E-2"/>
          <c:y val="4.0927780481108712E-2"/>
          <c:w val="0.72044533096838403"/>
          <c:h val="0.831902628484256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4271763117267635E-2"/>
                  <c:y val="3.07198730567766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76849593682723E-2"/>
                  <c:y val="3.83996397470004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920438249001933E-2"/>
                  <c:y val="2.81596820614082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вышестоящие уровни бюджета</c:v>
                </c:pt>
              </c:strCache>
            </c:strRef>
          </c:tx>
          <c:spPr>
            <a:solidFill>
              <a:srgbClr val="6DBB27"/>
            </a:solidFill>
          </c:spPr>
          <c:dLbls>
            <c:dLbl>
              <c:idx val="0"/>
              <c:layout>
                <c:manualLayout>
                  <c:x val="1.3223047946100869E-2"/>
                  <c:y val="-1.53599365283882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69185693934629E-2"/>
                  <c:y val="-5.37597778493590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56342137568076E-2"/>
                  <c:y val="-1.79201275237565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538</c:v>
                </c:pt>
                <c:pt idx="1">
                  <c:v>382</c:v>
                </c:pt>
                <c:pt idx="2">
                  <c:v>354</c:v>
                </c:pt>
              </c:numCache>
            </c:numRef>
          </c:val>
        </c:ser>
        <c:gapWidth val="30"/>
        <c:shape val="cylinder"/>
        <c:axId val="126907520"/>
        <c:axId val="126909056"/>
        <c:axId val="0"/>
      </c:bar3DChart>
      <c:catAx>
        <c:axId val="126907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26909056"/>
        <c:crosses val="autoZero"/>
        <c:auto val="1"/>
        <c:lblAlgn val="ctr"/>
        <c:lblOffset val="100"/>
      </c:catAx>
      <c:valAx>
        <c:axId val="1269090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690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3317428389115"/>
          <c:y val="0.19342796290555167"/>
          <c:w val="0.19163068755362711"/>
          <c:h val="0.4467447617980238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2403871391076147E-2"/>
          <c:y val="2.4444376008746091E-2"/>
          <c:w val="0.83666218285214256"/>
          <c:h val="0.462944110742650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470</c:v>
                </c:pt>
                <c:pt idx="1">
                  <c:v>583</c:v>
                </c:pt>
                <c:pt idx="2">
                  <c:v>645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 поддержка населения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259</c:v>
                </c:pt>
                <c:pt idx="1">
                  <c:v>276</c:v>
                </c:pt>
                <c:pt idx="2">
                  <c:v>430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управление имуществом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физ-ры и спорта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36</c:v>
                </c:pt>
                <c:pt idx="1">
                  <c:v>94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градостроительства и архитектуры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28</c:v>
                </c:pt>
                <c:pt idx="1">
                  <c:v>15</c:v>
                </c:pt>
                <c:pt idx="2">
                  <c:v>34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363</c:v>
                </c:pt>
                <c:pt idx="1">
                  <c:v>91</c:v>
                </c:pt>
                <c:pt idx="2">
                  <c:v>46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экономики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ЖКХ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149</c:v>
                </c:pt>
                <c:pt idx="1">
                  <c:v>173</c:v>
                </c:pt>
                <c:pt idx="2">
                  <c:v>221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трансп системы и охрана окр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123</c:v>
                </c:pt>
                <c:pt idx="1">
                  <c:v>96</c:v>
                </c:pt>
                <c:pt idx="2">
                  <c:v>78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Создание условий безопасной жизни населения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10</c:v>
                </c:pt>
                <c:pt idx="1">
                  <c:v>24</c:v>
                </c:pt>
                <c:pt idx="2">
                  <c:v>16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Открытость и эффективность работы администрации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Молодежь</c:v>
                </c:pt>
              </c:strCache>
            </c:strRef>
          </c:tx>
          <c:spPr>
            <a:solidFill>
              <a:srgbClr val="FF00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Лист1!$N$2:$N$4</c:f>
              <c:numCache>
                <c:formatCode>General</c:formatCode>
                <c:ptCount val="3"/>
                <c:pt idx="0">
                  <c:v>55</c:v>
                </c:pt>
                <c:pt idx="1">
                  <c:v>274</c:v>
                </c:pt>
                <c:pt idx="2">
                  <c:v>174</c:v>
                </c:pt>
              </c:numCache>
            </c:numRef>
          </c:val>
        </c:ser>
        <c:gapWidth val="38"/>
        <c:overlap val="100"/>
        <c:axId val="128183680"/>
        <c:axId val="128210048"/>
      </c:barChart>
      <c:catAx>
        <c:axId val="1281836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8210048"/>
        <c:crosses val="autoZero"/>
        <c:auto val="1"/>
        <c:lblAlgn val="ctr"/>
        <c:lblOffset val="100"/>
      </c:catAx>
      <c:valAx>
        <c:axId val="128210048"/>
        <c:scaling>
          <c:orientation val="minMax"/>
          <c:max val="1700"/>
          <c:min val="0"/>
        </c:scaling>
        <c:axPos val="b"/>
        <c:majorGridlines/>
        <c:numFmt formatCode="General" sourceLinked="1"/>
        <c:tickLblPos val="nextTo"/>
        <c:crossAx val="128183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7607327783509465"/>
          <c:w val="0.97726380922628153"/>
          <c:h val="0.36646199867688123"/>
        </c:manualLayout>
      </c:layout>
      <c:txPr>
        <a:bodyPr/>
        <a:lstStyle/>
        <a:p>
          <a:pPr>
            <a:defRPr sz="1300" spc="-1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93550933867207E-2"/>
          <c:y val="4.0346785109915913E-2"/>
          <c:w val="0.77589212890293247"/>
          <c:h val="0.715210607432324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23</c:v>
                </c:pt>
                <c:pt idx="1">
                  <c:v>52</c:v>
                </c:pt>
                <c:pt idx="2">
                  <c:v>58</c:v>
                </c:pt>
                <c:pt idx="3">
                  <c:v>62</c:v>
                </c:pt>
                <c:pt idx="4">
                  <c:v>51</c:v>
                </c:pt>
                <c:pt idx="5">
                  <c:v>61</c:v>
                </c:pt>
                <c:pt idx="6">
                  <c:v>69</c:v>
                </c:pt>
                <c:pt idx="7">
                  <c:v>51</c:v>
                </c:pt>
                <c:pt idx="8">
                  <c:v>41</c:v>
                </c:pt>
                <c:pt idx="9">
                  <c:v>52</c:v>
                </c:pt>
                <c:pt idx="10">
                  <c:v>74</c:v>
                </c:pt>
                <c:pt idx="1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уровни бюджета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5.4282028042135482E-3"/>
                  <c:y val="-6.976744186046606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33</c:v>
                </c:pt>
                <c:pt idx="1">
                  <c:v>48</c:v>
                </c:pt>
                <c:pt idx="2">
                  <c:v>90</c:v>
                </c:pt>
                <c:pt idx="3">
                  <c:v>115</c:v>
                </c:pt>
                <c:pt idx="4">
                  <c:v>113</c:v>
                </c:pt>
                <c:pt idx="5">
                  <c:v>189</c:v>
                </c:pt>
                <c:pt idx="6">
                  <c:v>115</c:v>
                </c:pt>
                <c:pt idx="7">
                  <c:v>85</c:v>
                </c:pt>
                <c:pt idx="8">
                  <c:v>98</c:v>
                </c:pt>
                <c:pt idx="9">
                  <c:v>80</c:v>
                </c:pt>
                <c:pt idx="10">
                  <c:v>78</c:v>
                </c:pt>
                <c:pt idx="11">
                  <c:v>104</c:v>
                </c:pt>
              </c:numCache>
            </c:numRef>
          </c:val>
        </c:ser>
        <c:gapWidth val="58"/>
        <c:gapDepth val="60"/>
        <c:shape val="box"/>
        <c:axId val="128437632"/>
        <c:axId val="128529536"/>
        <c:axId val="0"/>
      </c:bar3DChart>
      <c:catAx>
        <c:axId val="128437632"/>
        <c:scaling>
          <c:orientation val="minMax"/>
        </c:scaling>
        <c:axPos val="b"/>
        <c:numFmt formatCode="General" sourceLinked="0"/>
        <c:tickLblPos val="nextTo"/>
        <c:crossAx val="128529536"/>
        <c:crosses val="autoZero"/>
        <c:auto val="1"/>
        <c:lblAlgn val="ctr"/>
        <c:lblOffset val="100"/>
      </c:catAx>
      <c:valAx>
        <c:axId val="1285295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843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22169579966377"/>
          <c:y val="0.33460684856253436"/>
          <c:w val="0.14103284352060444"/>
          <c:h val="0.4452008789599015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7041504210837332E-2"/>
          <c:y val="0"/>
          <c:w val="0.88143795830838334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6.9444444444444874E-3"/>
                  <c:y val="-6.3685803331218829E-2"/>
                </c:manualLayout>
              </c:layout>
              <c:showVal val="1"/>
            </c:dLbl>
            <c:dLbl>
              <c:idx val="1"/>
              <c:layout>
                <c:manualLayout>
                  <c:x val="2.7777777777778221E-3"/>
                  <c:y val="-8.3587616872224713E-2"/>
                </c:manualLayout>
              </c:layout>
              <c:showVal val="1"/>
            </c:dLbl>
            <c:dLbl>
              <c:idx val="2"/>
              <c:layout>
                <c:manualLayout>
                  <c:x val="-1.3888888888889024E-3"/>
                  <c:y val="-2.9852720311508828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0,0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12.4</c:v>
                </c:pt>
                <c:pt idx="1">
                  <c:v>17.3</c:v>
                </c:pt>
                <c:pt idx="2">
                  <c:v>8.3000000000000007</c:v>
                </c:pt>
                <c:pt idx="3">
                  <c:v>0</c:v>
                </c:pt>
              </c:numCache>
            </c:numRef>
          </c:val>
        </c:ser>
        <c:axId val="134105344"/>
        <c:axId val="134107136"/>
        <c:axId val="128446912"/>
      </c:area3DChart>
      <c:catAx>
        <c:axId val="1341053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4107136"/>
        <c:crosses val="autoZero"/>
        <c:auto val="1"/>
        <c:lblAlgn val="ctr"/>
        <c:lblOffset val="100"/>
      </c:catAx>
      <c:valAx>
        <c:axId val="13410713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4105344"/>
        <c:crosses val="autoZero"/>
        <c:crossBetween val="midCat"/>
      </c:valAx>
      <c:serAx>
        <c:axId val="128446912"/>
        <c:scaling>
          <c:orientation val="minMax"/>
        </c:scaling>
        <c:delete val="1"/>
        <c:axPos val="b"/>
        <c:tickLblPos val="none"/>
        <c:crossAx val="134107136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1467-B212-4FC9-AD01-B25BFED8F061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68D3-4BD9-471F-B3D1-EA8463DBFC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200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89573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6112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2644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0197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5785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4413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70083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5363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68D3-4BD9-471F-B3D1-EA8463DBFCA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11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B98A-FF11-4031-A855-D1BAD7C3087B}" type="datetimeFigureOut">
              <a:rPr lang="ru-RU"/>
              <a:pPr>
                <a:defRPr/>
              </a:pPr>
              <a:t>28.05.2021</a:t>
            </a:fld>
            <a:endParaRPr lang="ru-RU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D775-D6FA-4939-AF0E-878F5B11358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6132-86D2-4E5A-9C91-4D0F51D4F7A4}" type="datetimeFigureOut">
              <a:rPr lang="ru-RU"/>
              <a:pPr>
                <a:defRPr/>
              </a:pPr>
              <a:t>28.05.2021</a:t>
            </a:fld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E77B-3503-42A3-A839-A9C857E683D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5400-0965-4F83-A510-9B43FF230F53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" y="-81477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214290"/>
            <a:ext cx="7051979" cy="714380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142844" y="142852"/>
            <a:ext cx="72968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УПРАВЛЕНИЕ АДМИНИСТРАЦИИ ГОРОДА-КУРОРТА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ЖЕЛЕЗНОВОДСКА СТАВРОПОЛЬСКОГО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6" name="Picture 4" descr="C:\Users\ZhSuNA\Documents\Публичные\9ccf22e058cdba87b35dd01d34559f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688" y="1285860"/>
            <a:ext cx="8858312" cy="4474266"/>
          </a:xfrm>
          <a:prstGeom prst="rect">
            <a:avLst/>
          </a:prstGeom>
          <a:noFill/>
        </p:spPr>
      </p:pic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1643042" y="-214338"/>
            <a:ext cx="621510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ОТЧЕТ ОБ ИСПОЛНЕНИИ БЮДЖЕТА ГОРОДА-КУРОРТА ЖЕЛЕЗНОВОДСКА </a:t>
            </a:r>
            <a:r>
              <a:rPr lang="ru-RU" sz="2400" b="1" dirty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СТАВРОПОЛЬСКОГО </a:t>
            </a:r>
            <a:r>
              <a:rPr lang="ru-RU" sz="2400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КРАЯ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3000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</a:t>
            </a:r>
            <a:r>
              <a:rPr lang="ru-RU" sz="2400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ГОД</a:t>
            </a:r>
            <a:endParaRPr lang="ru-RU" sz="2400" b="1" dirty="0">
              <a:solidFill>
                <a:srgbClr val="1FAB5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2" descr="C:\Users\ZhSuNA\Documents\Публичные\kisspng-pie-chart-business-management-marketing-chart-5abd2e892e8272.981967501522347657190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2571768" cy="1714512"/>
          </a:xfrm>
          <a:prstGeom prst="rect">
            <a:avLst/>
          </a:prstGeom>
          <a:noFill/>
        </p:spPr>
      </p:pic>
      <p:pic>
        <p:nvPicPr>
          <p:cNvPr id="10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14289"/>
            <a:ext cx="1030260" cy="12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ZhSuNA\Documents\Публичные\depositphotos_90238776-stock-illustration-шаблон-логотипа-финансы-бизне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500702"/>
            <a:ext cx="1643042" cy="11712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285720" y="-8104"/>
            <a:ext cx="7643866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УРОВЕНЬ ЗАРАБОТНОЙ ПЛАТЫ ПО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ОТДЕЛЬНЫМ КАТЕГОРИЯМ РАБОТНИКОВ БЮДЖЕТНОЙ СФЕРЫ</a:t>
            </a:r>
          </a:p>
        </p:txBody>
      </p:sp>
      <p:pic>
        <p:nvPicPr>
          <p:cNvPr id="15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39552" y="1214423"/>
          <a:ext cx="8280921" cy="49292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79843"/>
                <a:gridCol w="1856861"/>
                <a:gridCol w="1944217"/>
              </a:tblGrid>
              <a:tr h="9339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Категории работников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Запланированный уровень средней заработной платы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Достигнутый уровень средней заработной платы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83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solidFill>
                            <a:schemeClr val="tx1"/>
                          </a:solidFill>
                        </a:rPr>
                        <a:t>24 410,50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26 030,83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83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Педагогические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работники дошкольных образовательных учреждений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25 185,66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25 686,88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8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26 711,05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27 021,15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Работники учреждений культуры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24 348,62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24 485,20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83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детей в сфере культуры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26 711,05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27 020,20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21" name="Пятиугольник 20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ОБЪЁМ СОФИНАНСИРОВАНИЯ СУБСИДИЙ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214282" y="1214422"/>
          <a:ext cx="89297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 rot="1635812">
            <a:off x="2130517" y="1512729"/>
            <a:ext cx="2112778" cy="769303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-156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952225">
            <a:off x="4493538" y="2128640"/>
            <a:ext cx="2230108" cy="796298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285984" y="5572140"/>
            <a:ext cx="1643074" cy="428628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286248" y="5572140"/>
            <a:ext cx="1571636" cy="35719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32" name="Пятиугольник 31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4146" y="185148"/>
            <a:ext cx="7051979" cy="814960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В РАЗРЕЗЕ МУНИЦИПАЛЬНЫХ ПРОГРАММ НЕПРОГРАММНЫХ НАПРАВЛЕНИЙ ДЕЯТЕЛЬНОСТИ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4215950" y="2148246"/>
            <a:ext cx="1447800" cy="12954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1 655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4215950" y="3660414"/>
            <a:ext cx="1447800" cy="9096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139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05" name="AutoShape 11"/>
          <p:cNvSpPr>
            <a:spLocks/>
          </p:cNvSpPr>
          <p:nvPr/>
        </p:nvSpPr>
        <p:spPr bwMode="auto">
          <a:xfrm>
            <a:off x="3855910" y="2220254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6" name="AutoShape 12"/>
          <p:cNvSpPr>
            <a:spLocks/>
          </p:cNvSpPr>
          <p:nvPr/>
        </p:nvSpPr>
        <p:spPr bwMode="auto">
          <a:xfrm>
            <a:off x="3927918" y="4020454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2991814" y="265230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92,3 </a:t>
            </a:r>
            <a:r>
              <a:rPr lang="ru-RU" sz="1600" b="1" dirty="0"/>
              <a:t>%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3063822" y="4092462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7,7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29711" name="Содержимое 5"/>
          <p:cNvSpPr>
            <a:spLocks/>
          </p:cNvSpPr>
          <p:nvPr/>
        </p:nvSpPr>
        <p:spPr bwMode="auto">
          <a:xfrm>
            <a:off x="6952254" y="1428166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2" name="Содержимое 5"/>
          <p:cNvSpPr>
            <a:spLocks/>
          </p:cNvSpPr>
          <p:nvPr/>
        </p:nvSpPr>
        <p:spPr bwMode="auto">
          <a:xfrm>
            <a:off x="1407638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3" name="AutoShape 23"/>
          <p:cNvSpPr>
            <a:spLocks noChangeArrowheads="1"/>
          </p:cNvSpPr>
          <p:nvPr/>
        </p:nvSpPr>
        <p:spPr bwMode="auto">
          <a:xfrm>
            <a:off x="7096270" y="2004230"/>
            <a:ext cx="1447800" cy="142876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1 690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52" name="AutoShape 24"/>
          <p:cNvSpPr>
            <a:spLocks noChangeArrowheads="1"/>
          </p:cNvSpPr>
          <p:nvPr/>
        </p:nvSpPr>
        <p:spPr bwMode="auto">
          <a:xfrm>
            <a:off x="7096270" y="3588406"/>
            <a:ext cx="1447800" cy="981076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152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5868144" y="3140968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91,7 </a:t>
            </a:r>
            <a:r>
              <a:rPr lang="ru-RU" sz="1600" b="1" dirty="0"/>
              <a:t>%</a:t>
            </a:r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6808238" y="4020454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5944142" y="4092462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8,3%</a:t>
            </a:r>
            <a:endParaRPr lang="ru-RU" sz="1600" b="1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1479646" y="2148246"/>
            <a:ext cx="1447800" cy="12954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1 522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" name="AutoShape 11"/>
          <p:cNvSpPr>
            <a:spLocks/>
          </p:cNvSpPr>
          <p:nvPr/>
        </p:nvSpPr>
        <p:spPr bwMode="auto">
          <a:xfrm>
            <a:off x="1119606" y="2220254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55510" y="265230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93,9 </a:t>
            </a:r>
            <a:r>
              <a:rPr lang="ru-RU" sz="1600" b="1" dirty="0"/>
              <a:t>%</a:t>
            </a:r>
          </a:p>
        </p:txBody>
      </p:sp>
      <p:sp>
        <p:nvSpPr>
          <p:cNvPr id="24" name="Содержимое 5"/>
          <p:cNvSpPr>
            <a:spLocks/>
          </p:cNvSpPr>
          <p:nvPr/>
        </p:nvSpPr>
        <p:spPr bwMode="auto">
          <a:xfrm>
            <a:off x="4071934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479646" y="3804430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99 </a:t>
            </a:r>
            <a:r>
              <a:rPr lang="ru-RU" sz="1500" b="1" dirty="0"/>
              <a:t>млн. рублей</a:t>
            </a: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1119606" y="4092462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5510" y="4164470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6,1%</a:t>
            </a:r>
            <a:endParaRPr lang="ru-RU" sz="1600" b="1" dirty="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1500166" y="4714884"/>
            <a:ext cx="6715172" cy="642942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/>
              <a:t>Муниципальные программы</a:t>
            </a:r>
            <a:endParaRPr lang="ru-RU" sz="2400" b="1" dirty="0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571604" y="5500702"/>
            <a:ext cx="6786610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/>
              <a:t>Непрограммные направления</a:t>
            </a:r>
            <a:endParaRPr lang="ru-RU" sz="2400" b="1" dirty="0"/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6732240" y="2636912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7991475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№9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РАСХОДОВ БЮДЖЕТА В РАЗРЕЗЕ МУНИЦИПАЛЬНЫХ ПРОГРАММ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142844" y="1142984"/>
          <a:ext cx="900115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715272" y="3214686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ZhSuNA\Documents\Публичные\bg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857891"/>
            <a:ext cx="5072098" cy="7873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27" name="Пятиугольник 26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НАЦИОНАЛЬНЫХ ПРОЕКТОВ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00166" y="2857496"/>
            <a:ext cx="5328592" cy="57606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4929198"/>
            <a:ext cx="4032448" cy="93610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5000636"/>
            <a:ext cx="2880320" cy="93610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571604" y="2928934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«Благоустройство курортного озера»</a:t>
            </a:r>
            <a:endParaRPr lang="ru-RU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85918" y="6000768"/>
            <a:ext cx="135735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63,5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215074" y="5929330"/>
            <a:ext cx="135735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88,7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572000" y="5000636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>
              <a:lnSpc>
                <a:spcPct val="80000"/>
              </a:lnSpc>
              <a:buClr>
                <a:schemeClr val="tx2"/>
              </a:buClr>
              <a:buSzPct val="115000"/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«Строительство детского </a:t>
            </a:r>
          </a:p>
          <a:p>
            <a:pPr marL="385763" indent="-385763" algn="ctr" defTabSz="1028700">
              <a:lnSpc>
                <a:spcPct val="80000"/>
              </a:lnSpc>
              <a:buClr>
                <a:schemeClr val="tx2"/>
              </a:buClr>
              <a:buSzPct val="115000"/>
            </a:pPr>
            <a:r>
              <a:rPr lang="ru-RU" sz="2000" b="1" dirty="0" err="1" smtClean="0">
                <a:solidFill>
                  <a:srgbClr val="0070C0"/>
                </a:solidFill>
                <a:latin typeface="Arial" charset="0"/>
              </a:rPr>
              <a:t>сада-ясли</a:t>
            </a: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 на 150 мест, </a:t>
            </a:r>
          </a:p>
          <a:p>
            <a:pPr marL="385763" indent="-385763" algn="ctr" defTabSz="1028700">
              <a:lnSpc>
                <a:spcPct val="80000"/>
              </a:lnSpc>
              <a:buClr>
                <a:schemeClr val="tx2"/>
              </a:buClr>
              <a:buSzPct val="115000"/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п.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Капельница»</a:t>
            </a:r>
            <a:endParaRPr lang="ru-RU" sz="2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28596" y="5072074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«Социальная  </a:t>
            </a:r>
            <a:r>
              <a:rPr lang="ru-RU" sz="2000" b="1" dirty="0" err="1" smtClean="0">
                <a:solidFill>
                  <a:srgbClr val="0070C0"/>
                </a:solidFill>
                <a:latin typeface="Arial" charset="0"/>
              </a:rPr>
              <a:t>поддержканаселения</a:t>
            </a: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7859993" flipV="1">
            <a:off x="811558" y="1628927"/>
            <a:ext cx="1534550" cy="956943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8911341" flipV="1">
            <a:off x="336113" y="3967887"/>
            <a:ext cx="2003976" cy="757774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12402734" flipH="1" flipV="1">
            <a:off x="6313848" y="3871863"/>
            <a:ext cx="1525038" cy="801557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Users\ZhSuNA\Documents\02c71c7ee44a7a1bba83584b139390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000108"/>
            <a:ext cx="6511925" cy="157163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ZhSuNA\Documents\7446_x9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429000"/>
            <a:ext cx="4071966" cy="1428760"/>
          </a:xfrm>
          <a:prstGeom prst="rect">
            <a:avLst/>
          </a:prstGeom>
          <a:noFill/>
        </p:spPr>
      </p:pic>
      <p:pic>
        <p:nvPicPr>
          <p:cNvPr id="38" name="Picture 50" descr="герб-прозр ф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5214942" y="2071678"/>
            <a:ext cx="1357354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120,5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071934" y="4429132"/>
            <a:ext cx="22322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Всего -152,2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20" name="Пятиугольник 19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3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ДОРОЖНЫЙ ФОНД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00430" y="2571744"/>
            <a:ext cx="525658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071942"/>
            <a:ext cx="518457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43306" y="2500306"/>
            <a:ext cx="51845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58,7</a:t>
            </a:r>
            <a:r>
              <a:rPr lang="ru-RU" sz="2400" dirty="0" smtClean="0"/>
              <a:t> </a:t>
            </a:r>
            <a:r>
              <a:rPr lang="ru-RU" sz="2200" b="1" dirty="0" smtClean="0">
                <a:latin typeface="Times New Roman" pitchFamily="18" charset="0"/>
              </a:rPr>
              <a:t>млн. рублей на ремонт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4282" y="4000504"/>
            <a:ext cx="5590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</a:rPr>
              <a:t>17,8 млн. рублей на содержание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72330" y="2000240"/>
            <a:ext cx="299665" cy="55431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214678" y="1928802"/>
            <a:ext cx="288032" cy="21431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143636" y="4714884"/>
            <a:ext cx="2643206" cy="164307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51,4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</a:rPr>
              <a:t>млн. </a:t>
            </a:r>
            <a:r>
              <a:rPr lang="ru-RU" b="1" dirty="0" smtClean="0">
                <a:latin typeface="Times New Roman" pitchFamily="18" charset="0"/>
              </a:rPr>
              <a:t>рублей за счет субсидии из краевого бюджета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358082" y="3643314"/>
            <a:ext cx="357190" cy="107157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C:\Users\ZhSuNA\Documents\7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43050"/>
            <a:ext cx="2714612" cy="191651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928926" y="1214422"/>
            <a:ext cx="568863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571736" y="1428736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      76,5 млн. рублей</a:t>
            </a:r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4" name="Пятиугольник 13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ИСПОЛНЕНИЯ РАСХОДОВ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2020 года</a:t>
            </a:r>
          </a:p>
        </p:txBody>
      </p:sp>
      <p:pic>
        <p:nvPicPr>
          <p:cNvPr id="18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-214346" y="1142984"/>
          <a:ext cx="935834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22" name="Picture 2" descr="C:\Users\ZhSuNA\Documents\Публичные\АДи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300039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ВНУТРЕННИЙ ДОЛГ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ZhSuNA\Documents\Публичные\f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00108"/>
            <a:ext cx="2286016" cy="1545633"/>
          </a:xfrm>
          <a:prstGeom prst="rect">
            <a:avLst/>
          </a:prstGeom>
          <a:noFill/>
        </p:spPr>
      </p:pic>
      <p:pic>
        <p:nvPicPr>
          <p:cNvPr id="31747" name="Picture 3" descr="C:\Users\ZhSuNA\Documents\Публичные\Pk9ve5prTU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500306"/>
            <a:ext cx="3559117" cy="2224086"/>
          </a:xfrm>
          <a:prstGeom prst="rect">
            <a:avLst/>
          </a:prstGeom>
          <a:noFill/>
        </p:spPr>
      </p:pic>
      <p:graphicFrame>
        <p:nvGraphicFramePr>
          <p:cNvPr id="23" name="Диаграмма 22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418681561"/>
              </p:ext>
            </p:extLst>
          </p:nvPr>
        </p:nvGraphicFramePr>
        <p:xfrm>
          <a:off x="0" y="0"/>
          <a:ext cx="9144000" cy="792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36" name="Пятиугольник 35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КОНТРОЛЬНО-РЕВИЗИОННОЙ ДЕЯТЕЛЬНОСТИ ФИНАНСОВОГО УПРАВЛЕНИЯ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AutoShape 7"/>
          <p:cNvSpPr>
            <a:spLocks noChangeArrowheads="1"/>
          </p:cNvSpPr>
          <p:nvPr/>
        </p:nvSpPr>
        <p:spPr bwMode="auto">
          <a:xfrm>
            <a:off x="1475656" y="1628800"/>
            <a:ext cx="2952328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11</a:t>
            </a:r>
            <a:r>
              <a:rPr lang="ru-RU" dirty="0" smtClean="0"/>
              <a:t> </a:t>
            </a:r>
            <a:r>
              <a:rPr lang="ru-RU" dirty="0"/>
              <a:t>проверок и ревизий</a:t>
            </a:r>
          </a:p>
        </p:txBody>
      </p:sp>
      <p:sp>
        <p:nvSpPr>
          <p:cNvPr id="34820" name="AutoShape 10"/>
          <p:cNvSpPr>
            <a:spLocks noChangeArrowheads="1"/>
          </p:cNvSpPr>
          <p:nvPr/>
        </p:nvSpPr>
        <p:spPr bwMode="auto">
          <a:xfrm>
            <a:off x="714348" y="1628800"/>
            <a:ext cx="761308" cy="1009014"/>
          </a:xfrm>
          <a:prstGeom prst="curvedRightArrow">
            <a:avLst>
              <a:gd name="adj1" fmla="val 46667"/>
              <a:gd name="adj2" fmla="val 100000"/>
              <a:gd name="adj3" fmla="val 4541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14282" y="3071810"/>
            <a:ext cx="3857652" cy="92869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just">
              <a:lnSpc>
                <a:spcPts val="2000"/>
              </a:lnSpc>
            </a:pPr>
            <a:r>
              <a:rPr lang="ru-RU" i="1" dirty="0" smtClean="0"/>
              <a:t>Нарушения законодательства </a:t>
            </a:r>
            <a:endParaRPr lang="en-US" i="1" dirty="0" smtClean="0"/>
          </a:p>
          <a:p>
            <a:pPr algn="just">
              <a:lnSpc>
                <a:spcPts val="2000"/>
              </a:lnSpc>
            </a:pPr>
            <a:r>
              <a:rPr lang="ru-RU" i="1" dirty="0" smtClean="0"/>
              <a:t>в сфере закупок товаров,</a:t>
            </a:r>
            <a:endParaRPr lang="en-US" i="1" smtClean="0"/>
          </a:p>
          <a:p>
            <a:pPr algn="just">
              <a:lnSpc>
                <a:spcPts val="2000"/>
              </a:lnSpc>
            </a:pPr>
            <a:r>
              <a:rPr lang="ru-RU" i="1" smtClean="0"/>
              <a:t> </a:t>
            </a:r>
            <a:r>
              <a:rPr lang="ru-RU" i="1" dirty="0" smtClean="0"/>
              <a:t>работ, услуг </a:t>
            </a:r>
            <a:r>
              <a:rPr lang="ru-RU" sz="2000" b="1" i="1" dirty="0" smtClean="0"/>
              <a:t>– 0,6 млн. руб.</a:t>
            </a:r>
            <a:endParaRPr lang="ru-RU" sz="2000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857752" y="3000372"/>
            <a:ext cx="3857652" cy="78581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Нарушение бюджетного </a:t>
            </a:r>
          </a:p>
          <a:p>
            <a:pPr algn="ctr"/>
            <a:r>
              <a:rPr lang="ru-RU" i="1" dirty="0" smtClean="0"/>
              <a:t>законодательства</a:t>
            </a:r>
            <a:r>
              <a:rPr lang="ru-RU" sz="2000" i="1" dirty="0" smtClean="0"/>
              <a:t>– </a:t>
            </a:r>
            <a:r>
              <a:rPr lang="ru-RU" sz="2000" b="1" i="1" dirty="0" smtClean="0"/>
              <a:t>1,1 млн. руб.</a:t>
            </a:r>
            <a:endParaRPr lang="ru-RU" sz="2000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214810" y="4357694"/>
            <a:ext cx="2500330" cy="121444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Неправомерное </a:t>
            </a:r>
          </a:p>
          <a:p>
            <a:pPr algn="ctr"/>
            <a:r>
              <a:rPr lang="ru-RU" i="1" dirty="0" smtClean="0"/>
              <a:t>расходование </a:t>
            </a:r>
          </a:p>
          <a:p>
            <a:pPr algn="ctr"/>
            <a:r>
              <a:rPr lang="ru-RU" i="1" dirty="0" smtClean="0"/>
              <a:t>бюджетных средств</a:t>
            </a:r>
          </a:p>
          <a:p>
            <a:pPr algn="ctr"/>
            <a:r>
              <a:rPr lang="ru-RU" sz="2000" b="1" i="1" dirty="0" smtClean="0"/>
              <a:t>- 0,2 млн. руб.</a:t>
            </a:r>
            <a:endParaRPr lang="ru-RU" sz="2000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6929454" y="4572008"/>
            <a:ext cx="1928826" cy="78581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Прочие нарушения</a:t>
            </a:r>
          </a:p>
          <a:p>
            <a:pPr algn="ctr"/>
            <a:r>
              <a:rPr lang="ru-RU" sz="2000" b="1" i="1" dirty="0" smtClean="0"/>
              <a:t>- 0,7 млн. руб.</a:t>
            </a:r>
            <a:endParaRPr lang="ru-RU" sz="2000" dirty="0"/>
          </a:p>
        </p:txBody>
      </p:sp>
      <p:sp>
        <p:nvSpPr>
          <p:cNvPr id="24" name="Стрелка влево 23"/>
          <p:cNvSpPr/>
          <p:nvPr/>
        </p:nvSpPr>
        <p:spPr>
          <a:xfrm rot="18519190">
            <a:off x="1002886" y="2508609"/>
            <a:ext cx="868907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лево 24"/>
          <p:cNvSpPr/>
          <p:nvPr/>
        </p:nvSpPr>
        <p:spPr>
          <a:xfrm rot="13269306">
            <a:off x="4131539" y="2420682"/>
            <a:ext cx="808379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9" name="AutoShape 9"/>
          <p:cNvSpPr>
            <a:spLocks noChangeArrowheads="1"/>
          </p:cNvSpPr>
          <p:nvPr/>
        </p:nvSpPr>
        <p:spPr bwMode="auto">
          <a:xfrm>
            <a:off x="1475656" y="2276872"/>
            <a:ext cx="2971800" cy="6271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Финансовых нарушений</a:t>
            </a:r>
          </a:p>
          <a:p>
            <a:pPr algn="ctr"/>
            <a:r>
              <a:rPr lang="ru-RU" sz="2000" b="1" dirty="0" smtClean="0"/>
              <a:t>1,7 млн. руб.</a:t>
            </a:r>
            <a:endParaRPr lang="ru-RU" sz="20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786050" y="6000768"/>
            <a:ext cx="6072230" cy="57150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Устранено финансовых </a:t>
            </a:r>
            <a:r>
              <a:rPr lang="ru-RU" dirty="0"/>
              <a:t>нарушений</a:t>
            </a:r>
          </a:p>
          <a:p>
            <a:pPr algn="ctr"/>
            <a:r>
              <a:rPr lang="ru-RU" sz="2000" b="1" dirty="0" smtClean="0"/>
              <a:t>1,0 млн. руб.</a:t>
            </a:r>
            <a:endParaRPr lang="ru-RU" sz="2000" b="1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932040" y="1844824"/>
            <a:ext cx="3429024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Объем проверенных </a:t>
            </a:r>
          </a:p>
          <a:p>
            <a:pPr algn="ctr"/>
            <a:r>
              <a:rPr lang="ru-RU" dirty="0" smtClean="0"/>
              <a:t>средств – </a:t>
            </a:r>
            <a:r>
              <a:rPr lang="ru-RU" sz="2000" b="1" dirty="0" smtClean="0"/>
              <a:t>153,3 млн. руб.</a:t>
            </a:r>
            <a:endParaRPr lang="ru-RU" sz="2000" b="1" dirty="0"/>
          </a:p>
        </p:txBody>
      </p:sp>
      <p:sp>
        <p:nvSpPr>
          <p:cNvPr id="27" name="Стрелка влево 26"/>
          <p:cNvSpPr/>
          <p:nvPr/>
        </p:nvSpPr>
        <p:spPr>
          <a:xfrm rot="10800000">
            <a:off x="4427984" y="1556792"/>
            <a:ext cx="549780" cy="48463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6100200" y="3829626"/>
            <a:ext cx="571504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8100464" y="3972502"/>
            <a:ext cx="714381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51520" y="4365104"/>
            <a:ext cx="3286148" cy="1571636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Нарушение Порядка ведения </a:t>
            </a:r>
          </a:p>
          <a:p>
            <a:pPr algn="ctr"/>
            <a:r>
              <a:rPr lang="ru-RU" i="1" dirty="0" smtClean="0"/>
              <a:t>бюджетного (бухгалтерского) </a:t>
            </a:r>
          </a:p>
          <a:p>
            <a:pPr algn="ctr"/>
            <a:r>
              <a:rPr lang="ru-RU" i="1" dirty="0" smtClean="0"/>
              <a:t>учета и представления </a:t>
            </a:r>
          </a:p>
          <a:p>
            <a:pPr algn="ctr"/>
            <a:r>
              <a:rPr lang="ru-RU" i="1" dirty="0" smtClean="0"/>
              <a:t>бюджетной (бухгалтерской) </a:t>
            </a:r>
          </a:p>
          <a:p>
            <a:pPr algn="ctr"/>
            <a:r>
              <a:rPr lang="ru-RU" i="1" dirty="0" smtClean="0"/>
              <a:t>отчетности </a:t>
            </a:r>
            <a:r>
              <a:rPr lang="ru-RU" sz="2000" i="1" dirty="0" smtClean="0"/>
              <a:t>– </a:t>
            </a:r>
            <a:r>
              <a:rPr lang="ru-RU" sz="2000" b="1" i="1" dirty="0" smtClean="0"/>
              <a:t>0,2 млн. руб.</a:t>
            </a:r>
            <a:endParaRPr lang="ru-RU" sz="2000" dirty="0"/>
          </a:p>
        </p:txBody>
      </p:sp>
      <p:sp>
        <p:nvSpPr>
          <p:cNvPr id="34" name="Стрелка влево 33"/>
          <p:cNvSpPr/>
          <p:nvPr/>
        </p:nvSpPr>
        <p:spPr>
          <a:xfrm rot="19782046">
            <a:off x="3424236" y="4047342"/>
            <a:ext cx="1726085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3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8208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5795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Спасибо за внимание 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Адрес: </a:t>
            </a:r>
            <a:r>
              <a:rPr lang="ru-RU" dirty="0" smtClean="0"/>
              <a:t> г. Железноводск, ул. Ленина, д. 102.</a:t>
            </a:r>
            <a:endParaRPr lang="ru-RU" dirty="0" smtClean="0"/>
          </a:p>
          <a:p>
            <a:r>
              <a:rPr lang="ru-RU" dirty="0" smtClean="0"/>
              <a:t>Телефон +7 (</a:t>
            </a:r>
            <a:r>
              <a:rPr lang="ru-RU" dirty="0" smtClean="0"/>
              <a:t>87932) </a:t>
            </a:r>
            <a:r>
              <a:rPr lang="ru-RU" dirty="0" smtClean="0"/>
              <a:t>4-30-85</a:t>
            </a:r>
          </a:p>
          <a:p>
            <a:r>
              <a:rPr lang="en-US" dirty="0" smtClean="0"/>
              <a:t>E-mail</a:t>
            </a:r>
            <a:r>
              <a:rPr lang="en-US" dirty="0" smtClean="0"/>
              <a:t>: </a:t>
            </a:r>
            <a:r>
              <a:rPr lang="en-US" dirty="0" smtClean="0"/>
              <a:t>zhelfin@mail.ru</a:t>
            </a:r>
            <a:endParaRPr lang="en-US" dirty="0" smtClean="0"/>
          </a:p>
          <a:p>
            <a:r>
              <a:rPr lang="ru-RU" dirty="0" smtClean="0"/>
              <a:t>Александр Александрович </a:t>
            </a:r>
            <a:r>
              <a:rPr lang="ru-RU" dirty="0" err="1" smtClean="0"/>
              <a:t>Сивухин</a:t>
            </a:r>
            <a:endParaRPr lang="ru-RU" dirty="0"/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785786" y="2928934"/>
            <a:ext cx="72968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УПРАВЛЕНИЕ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АДМИНИСТРАЦИИ ГОРОДА-КУРОРТА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1FAB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ЖЕЛЕЗНОВОДСКА СТАВРОПОЛЬСКОГО КРАЯ</a:t>
            </a:r>
            <a:endParaRPr lang="ru-RU" b="1" dirty="0">
              <a:solidFill>
                <a:srgbClr val="1FAB5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44000" cy="68580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699792" y="3212976"/>
            <a:ext cx="3657018" cy="357190"/>
          </a:xfrm>
          <a:prstGeom prst="roundRect">
            <a:avLst/>
          </a:prstGeom>
          <a:gradFill>
            <a:gsLst>
              <a:gs pos="0">
                <a:srgbClr val="1FAB58"/>
              </a:gs>
              <a:gs pos="50000">
                <a:srgbClr val="1FAB58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b="1" dirty="0" smtClean="0"/>
              <a:t>Налоговые и неналоговые доходы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717" y="2000101"/>
            <a:ext cx="2357422" cy="642942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Поступило –                  1 795,5 млн.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3750" y="247874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1071546"/>
            <a:ext cx="2709589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AA202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2019 год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AA202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928670"/>
            <a:ext cx="2709588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2020 год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92080" y="3933056"/>
            <a:ext cx="3747298" cy="792658"/>
          </a:xfrm>
          <a:prstGeom prst="roundRect">
            <a:avLst/>
          </a:prstGeom>
          <a:gradFill>
            <a:gsLst>
              <a:gs pos="0">
                <a:srgbClr val="0033CC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390,7 млн. руб. (107,3 %)  Доля в общем объеме 20,5 %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25138" y="4854505"/>
            <a:ext cx="3149542" cy="357190"/>
          </a:xfrm>
          <a:prstGeom prst="roundRect">
            <a:avLst/>
          </a:prstGeom>
          <a:gradFill>
            <a:gsLst>
              <a:gs pos="0">
                <a:srgbClr val="1FAB58"/>
              </a:gs>
              <a:gs pos="50000">
                <a:srgbClr val="1FAB58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b="1" dirty="0" smtClean="0"/>
              <a:t>Безвозмездные поступления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3964" y="5527122"/>
            <a:ext cx="2357422" cy="642942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–                     1 450,4 млн. руб.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36593" y="4944018"/>
            <a:ext cx="3061004" cy="857256"/>
          </a:xfrm>
          <a:prstGeom prst="roundRect">
            <a:avLst/>
          </a:prstGeom>
          <a:gradFill>
            <a:gsLst>
              <a:gs pos="0">
                <a:srgbClr val="0033CC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–1 515,2млн. руб.</a:t>
            </a:r>
          </a:p>
          <a:p>
            <a:pPr lvl="0"/>
            <a:r>
              <a:rPr lang="ru-RU" sz="1600" dirty="0" smtClean="0"/>
              <a:t>Доля в общем объеме 79,5%</a:t>
            </a:r>
          </a:p>
        </p:txBody>
      </p:sp>
      <p:sp>
        <p:nvSpPr>
          <p:cNvPr id="41" name="Стрелка вправо 40"/>
          <p:cNvSpPr/>
          <p:nvPr/>
        </p:nvSpPr>
        <p:spPr>
          <a:xfrm rot="21067185">
            <a:off x="2688744" y="5312947"/>
            <a:ext cx="3274636" cy="684851"/>
          </a:xfrm>
          <a:prstGeom prst="rightArrow">
            <a:avLst>
              <a:gd name="adj1" fmla="val 62389"/>
              <a:gd name="adj2" fmla="val 50000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rgbClr val="1FAB58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64,8 млн. руб. 4,5 %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3750" y="3919615"/>
            <a:ext cx="3714744" cy="792088"/>
          </a:xfrm>
          <a:prstGeom prst="roundRect">
            <a:avLst/>
          </a:prstGeom>
          <a:gradFill>
            <a:gsLst>
              <a:gs pos="0">
                <a:srgbClr val="C000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– 345,1 млн. руб. (99,97 %) Доля в общем объеме 19,2%</a:t>
            </a:r>
          </a:p>
        </p:txBody>
      </p:sp>
      <p:sp>
        <p:nvSpPr>
          <p:cNvPr id="30" name="Стрелка вправо 29"/>
          <p:cNvSpPr/>
          <p:nvPr/>
        </p:nvSpPr>
        <p:spPr>
          <a:xfrm rot="21039886">
            <a:off x="3679752" y="3921628"/>
            <a:ext cx="1694910" cy="736641"/>
          </a:xfrm>
          <a:prstGeom prst="rightArrow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rgbClr val="1FAB58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45,6 млн. 13,2 %</a:t>
            </a:r>
            <a:endParaRPr lang="ru-RU" sz="15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1049" y="1713176"/>
            <a:ext cx="4249612" cy="1143008"/>
          </a:xfrm>
          <a:prstGeom prst="roundRect">
            <a:avLst/>
          </a:prstGeom>
          <a:gradFill>
            <a:gsLst>
              <a:gs pos="0">
                <a:srgbClr val="0033CC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План по доходам – 1 917,8 млн. руб.</a:t>
            </a:r>
          </a:p>
          <a:p>
            <a:pPr lvl="0"/>
            <a:r>
              <a:rPr lang="ru-RU" b="1" dirty="0" smtClean="0"/>
              <a:t>Поступило - 1 905,9 млн. руб. (99,4 %) </a:t>
            </a:r>
            <a:endParaRPr lang="ru-RU" b="1" dirty="0"/>
          </a:p>
        </p:txBody>
      </p:sp>
      <p:sp>
        <p:nvSpPr>
          <p:cNvPr id="27" name="Стрелка вправо 26"/>
          <p:cNvSpPr/>
          <p:nvPr/>
        </p:nvSpPr>
        <p:spPr>
          <a:xfrm rot="21125118">
            <a:off x="2365363" y="1525056"/>
            <a:ext cx="2528462" cy="1327858"/>
          </a:xfrm>
          <a:prstGeom prst="rightArrow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rgbClr val="1FAB58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Прирост составил  </a:t>
            </a:r>
          </a:p>
          <a:p>
            <a:pPr algn="ctr"/>
            <a:r>
              <a:rPr lang="ru-RU" sz="1500" dirty="0" smtClean="0"/>
              <a:t>110,4 млн.руб. или 5,8 %</a:t>
            </a:r>
            <a:endParaRPr lang="ru-RU" sz="1500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113750" y="6315982"/>
            <a:ext cx="1725472" cy="40446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330368" y="122642"/>
            <a:ext cx="6768752" cy="10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ПО ДОХОДАМ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4762" y="172518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2289" name="Picture 1" descr="C:\Users\ZhSuNA\Documents\Публичные\image0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3786182" cy="16896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31" name="Пятиугольник 30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500034" y="2071765"/>
            <a:ext cx="2055742" cy="3929090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62000">
                <a:schemeClr val="accent1">
                  <a:lumMod val="45000"/>
                  <a:lumOff val="55000"/>
                </a:schemeClr>
              </a:gs>
              <a:gs pos="94000">
                <a:srgbClr val="BDD0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1 701,8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1 620,6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Профицит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81,2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8430" y="1548798"/>
            <a:ext cx="1758950" cy="59631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3200" b="1" u="sng" dirty="0" smtClean="0">
                <a:solidFill>
                  <a:srgbClr val="AA2020"/>
                </a:solidFill>
              </a:rPr>
              <a:t>2018 </a:t>
            </a:r>
            <a:r>
              <a:rPr lang="ru-RU" sz="3200" b="1" u="sng" dirty="0">
                <a:solidFill>
                  <a:srgbClr val="AA2020"/>
                </a:solidFill>
              </a:rPr>
              <a:t>год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3630136" y="2071765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99,2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681785" y="1512299"/>
            <a:ext cx="1758950" cy="59631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3200" b="1" u="sng" dirty="0" smtClean="0">
                <a:solidFill>
                  <a:srgbClr val="6666FF"/>
                </a:solidFill>
              </a:rPr>
              <a:t>2019 </a:t>
            </a:r>
            <a:r>
              <a:rPr lang="ru-RU" sz="3200" b="1" u="sng" dirty="0">
                <a:solidFill>
                  <a:srgbClr val="6666FF"/>
                </a:solidFill>
              </a:rPr>
              <a:t>год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715140" y="1475448"/>
            <a:ext cx="1758950" cy="59631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3200" b="1" u="sng" dirty="0" smtClean="0">
                <a:solidFill>
                  <a:srgbClr val="00B050"/>
                </a:solidFill>
              </a:rPr>
              <a:t>2020 </a:t>
            </a:r>
            <a:r>
              <a:rPr lang="ru-RU" sz="3200" b="1" u="sng" dirty="0">
                <a:solidFill>
                  <a:srgbClr val="00B050"/>
                </a:solidFill>
              </a:rPr>
              <a:t>год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43306" y="2071765"/>
            <a:ext cx="2000264" cy="3929090"/>
          </a:xfrm>
          <a:prstGeom prst="flowChartAlternateProcess">
            <a:avLst/>
          </a:prstGeom>
          <a:gradFill>
            <a:gsLst>
              <a:gs pos="0">
                <a:srgbClr val="6666FF"/>
              </a:gs>
              <a:gs pos="62000">
                <a:schemeClr val="accent1">
                  <a:lumMod val="45000"/>
                  <a:lumOff val="55000"/>
                </a:schemeClr>
              </a:gs>
              <a:gs pos="94000">
                <a:srgbClr val="BDD0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1 795,5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1 793,7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Профицит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62330" y="2071765"/>
            <a:ext cx="2055172" cy="3929090"/>
          </a:xfrm>
          <a:prstGeom prst="flowChartAlternateProcess">
            <a:avLst/>
          </a:prstGeom>
          <a:gradFill>
            <a:gsLst>
              <a:gs pos="0">
                <a:srgbClr val="1FAB58"/>
              </a:gs>
              <a:gs pos="62000">
                <a:schemeClr val="accent1">
                  <a:lumMod val="45000"/>
                  <a:lumOff val="55000"/>
                </a:schemeClr>
              </a:gs>
              <a:gs pos="94000">
                <a:srgbClr val="BDD0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1 905,9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1 842,3</a:t>
            </a:r>
          </a:p>
          <a:p>
            <a:pPr algn="ctr" defTabSz="1028700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Профицит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63,6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21098750">
            <a:off x="2161794" y="3090520"/>
            <a:ext cx="1804755" cy="384896"/>
          </a:xfrm>
          <a:prstGeom prst="notchedRightArrow">
            <a:avLst/>
          </a:prstGeom>
          <a:gradFill flip="none" rotWithShape="1">
            <a:gsLst>
              <a:gs pos="0">
                <a:srgbClr val="C00000"/>
              </a:gs>
              <a:gs pos="80000">
                <a:srgbClr val="00B0F0"/>
              </a:gs>
              <a:gs pos="100000">
                <a:srgbClr val="6666FF"/>
              </a:gs>
            </a:gsLst>
            <a:lin ang="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93,7</a:t>
            </a: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21083189">
            <a:off x="2090356" y="4019214"/>
            <a:ext cx="1804755" cy="384896"/>
          </a:xfrm>
          <a:prstGeom prst="notchedRightArrow">
            <a:avLst/>
          </a:prstGeom>
          <a:gradFill flip="none" rotWithShape="1">
            <a:gsLst>
              <a:gs pos="0">
                <a:srgbClr val="C00000"/>
              </a:gs>
              <a:gs pos="80000">
                <a:srgbClr val="00B0F0"/>
              </a:gs>
              <a:gs pos="100000">
                <a:srgbClr val="6666FF"/>
              </a:gs>
            </a:gsLst>
            <a:lin ang="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173,1</a:t>
            </a:r>
            <a:endParaRPr lang="ru-RU" dirty="0"/>
          </a:p>
        </p:txBody>
      </p:sp>
      <p:sp>
        <p:nvSpPr>
          <p:cNvPr id="25" name="Стрелка вправо с вырезом 24"/>
          <p:cNvSpPr/>
          <p:nvPr/>
        </p:nvSpPr>
        <p:spPr>
          <a:xfrm rot="21098750">
            <a:off x="5233328" y="3200876"/>
            <a:ext cx="1804755" cy="384896"/>
          </a:xfrm>
          <a:prstGeom prst="notchedRightArrow">
            <a:avLst/>
          </a:prstGeom>
          <a:gradFill flip="none" rotWithShape="1">
            <a:gsLst>
              <a:gs pos="0">
                <a:srgbClr val="6666FF"/>
              </a:gs>
              <a:gs pos="80000">
                <a:srgbClr val="92D050"/>
              </a:gs>
              <a:gs pos="100000">
                <a:srgbClr val="1FAB58"/>
              </a:gs>
            </a:gsLst>
            <a:lin ang="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110,4</a:t>
            </a:r>
            <a:endParaRPr lang="ru-RU" dirty="0"/>
          </a:p>
        </p:txBody>
      </p:sp>
      <p:sp>
        <p:nvSpPr>
          <p:cNvPr id="26" name="Стрелка вправо с вырезом 25"/>
          <p:cNvSpPr/>
          <p:nvPr/>
        </p:nvSpPr>
        <p:spPr>
          <a:xfrm rot="21083189">
            <a:off x="5305025" y="4062043"/>
            <a:ext cx="1804755" cy="384896"/>
          </a:xfrm>
          <a:prstGeom prst="notchedRightArrow">
            <a:avLst/>
          </a:prstGeom>
          <a:gradFill flip="none" rotWithShape="1">
            <a:gsLst>
              <a:gs pos="0">
                <a:srgbClr val="6666FF"/>
              </a:gs>
              <a:gs pos="80000">
                <a:srgbClr val="92D050"/>
              </a:gs>
              <a:gs pos="100000">
                <a:srgbClr val="1FAB58"/>
              </a:gs>
            </a:gsLst>
            <a:lin ang="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48,6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ОСНОВНЫХ ПАРАМЕТРОВ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21" name="Пятиугольник 20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381253812"/>
              </p:ext>
            </p:extLst>
          </p:nvPr>
        </p:nvGraphicFramePr>
        <p:xfrm>
          <a:off x="-368147" y="1086414"/>
          <a:ext cx="9250272" cy="594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104144" y="19792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НАЛОГОВЫХ ДОХОДОВ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5" name="Пятиугольник 1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НЕНАЛОГОВЫХ ДОХОДОВ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17470678"/>
              </p:ext>
            </p:extLst>
          </p:nvPr>
        </p:nvGraphicFramePr>
        <p:xfrm>
          <a:off x="-108520" y="926611"/>
          <a:ext cx="9144000" cy="580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3108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56,3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5" name="Пятиугольник 1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НЕНАЛОГОВЫХ ДОХОДОВ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619342979"/>
              </p:ext>
            </p:extLst>
          </p:nvPr>
        </p:nvGraphicFramePr>
        <p:xfrm>
          <a:off x="0" y="1111485"/>
          <a:ext cx="9144000" cy="514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БЕЗВОЗМЕЗДНЫХ ПОСТУПЛЕНИЙ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714272316"/>
              </p:ext>
            </p:extLst>
          </p:nvPr>
        </p:nvGraphicFramePr>
        <p:xfrm>
          <a:off x="179512" y="1172996"/>
          <a:ext cx="8800086" cy="5274238"/>
        </p:xfrm>
        <a:graphic>
          <a:graphicData uri="http://schemas.openxmlformats.org/presentationml/2006/ole">
            <p:oleObj spid="_x0000_s3092" name="Worksheet" r:id="rId5" imgW="7076970" imgH="3448140" progId="Excel.Sheet.8">
              <p:embed/>
            </p:oleObj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15" name="Пятиугольник 1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БЕЗВОЗМЕЗДНЫХ ПОСТУПЛЕНИЙ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34089051"/>
              </p:ext>
            </p:extLst>
          </p:nvPr>
        </p:nvGraphicFramePr>
        <p:xfrm>
          <a:off x="0" y="1145424"/>
          <a:ext cx="9144000" cy="530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-35676"/>
            <a:ext cx="9200897" cy="6858000"/>
          </a:xfrm>
          <a:prstGeom prst="rect">
            <a:avLst/>
          </a:prstGeom>
        </p:spPr>
      </p:pic>
      <p:sp>
        <p:nvSpPr>
          <p:cNvPr id="35" name="Пятиугольник 3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4146" y="185148"/>
            <a:ext cx="7051979" cy="741463"/>
          </a:xfrm>
          <a:prstGeom prst="roundRect">
            <a:avLst/>
          </a:prstGeom>
          <a:gradFill flip="none" rotWithShape="1">
            <a:gsLst>
              <a:gs pos="0">
                <a:srgbClr val="1FAB58">
                  <a:alpha val="40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214282" y="-8104"/>
            <a:ext cx="7500990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УДЕЛЬНЫЙ ВЕС СОЦИАЛЬНО-ЗНАЧИМЫХ РАСХОДОВ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50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66" y="212457"/>
            <a:ext cx="744508" cy="8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65338" y="5072074"/>
            <a:ext cx="2160587" cy="1008062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1 842,3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71973" y="5365756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429388" y="5135582"/>
            <a:ext cx="2160588" cy="936624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1 076,6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57356" y="2000240"/>
            <a:ext cx="2714644" cy="369332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Всего расходы </a:t>
            </a:r>
            <a:r>
              <a:rPr lang="ru-RU" b="1" dirty="0" smtClean="0">
                <a:latin typeface="Times New Roman" pitchFamily="18" charset="0"/>
              </a:rPr>
              <a:t>бюджета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1453" y="1844824"/>
            <a:ext cx="3892547" cy="646331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в том числе </a:t>
            </a:r>
            <a:r>
              <a:rPr lang="ru-RU" b="1" dirty="0" smtClean="0">
                <a:latin typeface="Times New Roman" pitchFamily="18" charset="0"/>
              </a:rPr>
              <a:t>социально-значимые расходы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5759" y="5365756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72039" y="5508632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58,4%</a:t>
            </a:r>
            <a:endParaRPr lang="ru-RU" sz="2000" b="1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8596" y="2928934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</a:t>
            </a:r>
            <a:r>
              <a:rPr lang="en-US" sz="2000" b="1" dirty="0" smtClean="0">
                <a:latin typeface="Times New Roman" pitchFamily="18" charset="0"/>
              </a:rPr>
              <a:t>8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0034" y="4214818"/>
            <a:ext cx="1152525" cy="400110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2019 год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928794" y="2643182"/>
            <a:ext cx="2160587" cy="1008062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1 620,6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000232" y="3857628"/>
            <a:ext cx="2160587" cy="1008062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1 793,7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29388" y="2571744"/>
            <a:ext cx="2160587" cy="1008062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810,7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429388" y="3857628"/>
            <a:ext cx="2160587" cy="1008062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850,4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86248" y="2857496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4286248" y="4143380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786314" y="3000372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50,0 %</a:t>
            </a:r>
            <a:endParaRPr lang="ru-RU" sz="2000" b="1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786314" y="4286256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47,4%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ZhSuNA\Document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1643074" cy="1833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720</Words>
  <Application>Microsoft Office PowerPoint</Application>
  <PresentationFormat>Экран (4:3)</PresentationFormat>
  <Paragraphs>270</Paragraphs>
  <Slides>19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ГОРОДА-КУРОРТА  ЖЕЛЕЗНОВОДСКА  СТАВРОПОЛЬСКОГО КРАЯ ЗА 2016 ГОД</dc:title>
  <dc:creator>ZhDoOV</dc:creator>
  <cp:lastModifiedBy>ZhSuNA</cp:lastModifiedBy>
  <cp:revision>498</cp:revision>
  <dcterms:created xsi:type="dcterms:W3CDTF">2018-06-06T11:44:10Z</dcterms:created>
  <dcterms:modified xsi:type="dcterms:W3CDTF">2021-05-28T11:33:52Z</dcterms:modified>
</cp:coreProperties>
</file>