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4" r:id="rId3"/>
    <p:sldId id="285" r:id="rId4"/>
    <p:sldId id="294" r:id="rId5"/>
    <p:sldId id="265" r:id="rId6"/>
    <p:sldId id="296" r:id="rId7"/>
    <p:sldId id="297" r:id="rId8"/>
    <p:sldId id="300" r:id="rId9"/>
    <p:sldId id="268" r:id="rId10"/>
    <p:sldId id="292" r:id="rId11"/>
    <p:sldId id="299" r:id="rId12"/>
    <p:sldId id="273" r:id="rId13"/>
    <p:sldId id="288" r:id="rId14"/>
    <p:sldId id="281" r:id="rId15"/>
    <p:sldId id="295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CC"/>
    <a:srgbClr val="0066FF"/>
    <a:srgbClr val="009900"/>
    <a:srgbClr val="006600"/>
    <a:srgbClr val="CC99FF"/>
    <a:srgbClr val="FF99FF"/>
    <a:srgbClr val="66FFCC"/>
    <a:srgbClr val="FF9966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4102221597300367E-2"/>
          <c:y val="4.767080745341639E-2"/>
          <c:w val="0.68317597019122822"/>
          <c:h val="0.74150095368514168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9900"/>
            </a:solidFill>
          </c:spPr>
          <c:dLbls>
            <c:dLbl>
              <c:idx val="1"/>
              <c:layout>
                <c:manualLayout>
                  <c:x val="1.6369047619047724E-2"/>
                  <c:y val="-6.2111801242236047E-3"/>
                </c:manualLayout>
              </c:layout>
              <c:showVal val="1"/>
            </c:dLbl>
            <c:dLbl>
              <c:idx val="2"/>
              <c:layout>
                <c:manualLayout>
                  <c:x val="1.934523809523818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7.4404761904762586E-3"/>
                  <c:y val="-3.1055900621118418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96.5</c:v>
                </c:pt>
                <c:pt idx="1">
                  <c:v>100.6</c:v>
                </c:pt>
                <c:pt idx="2">
                  <c:v>116.6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3.8848118949360418E-2"/>
                  <c:y val="3.4664844669034071E-4"/>
                </c:manualLayout>
              </c:layout>
              <c:showVal val="1"/>
            </c:dLbl>
            <c:dLbl>
              <c:idx val="1"/>
              <c:layout>
                <c:manualLayout>
                  <c:x val="-3.7730897913942005E-2"/>
                  <c:y val="-1.5245575498254197E-4"/>
                </c:manualLayout>
              </c:layout>
              <c:showVal val="1"/>
            </c:dLbl>
            <c:dLbl>
              <c:idx val="2"/>
              <c:layout>
                <c:manualLayout>
                  <c:x val="-3.6168569783396061E-2"/>
                  <c:y val="5.9059697731829834E-3"/>
                </c:manualLayout>
              </c:layout>
              <c:showVal val="1"/>
            </c:dLbl>
            <c:dLbl>
              <c:idx val="3"/>
              <c:layout>
                <c:manualLayout>
                  <c:x val="1.4880952380952423E-2"/>
                  <c:y val="-1.5527950310559098E-2"/>
                </c:manualLayout>
              </c:layout>
              <c:showVal val="1"/>
            </c:dLbl>
            <c:dLbl>
              <c:idx val="4"/>
              <c:layout>
                <c:manualLayout>
                  <c:x val="8.9285714285714159E-3"/>
                  <c:y val="-1.552795031055909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18.899999999999999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</c:spPr>
          <c:dLbls>
            <c:dLbl>
              <c:idx val="0"/>
              <c:layout>
                <c:manualLayout>
                  <c:x val="4.6705804064632712E-2"/>
                  <c:y val="-1.2227133006394959E-2"/>
                </c:manualLayout>
              </c:layout>
              <c:showVal val="1"/>
            </c:dLbl>
            <c:dLbl>
              <c:idx val="1"/>
              <c:layout>
                <c:manualLayout>
                  <c:x val="4.6752213323226426E-2"/>
                  <c:y val="-9.461064392512309E-3"/>
                </c:manualLayout>
              </c:layout>
              <c:showVal val="1"/>
            </c:dLbl>
            <c:dLbl>
              <c:idx val="2"/>
              <c:layout>
                <c:manualLayout>
                  <c:x val="4.5199064492717732E-2"/>
                  <c:y val="-6.4256578372618904E-3"/>
                </c:manualLayout>
              </c:layout>
              <c:showVal val="1"/>
            </c:dLbl>
            <c:txPr>
              <a:bodyPr/>
              <a:lstStyle/>
              <a:p>
                <a:pPr>
                  <a:defRPr strike="noStrike"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5.8</c:v>
                </c:pt>
                <c:pt idx="1">
                  <c:v>4.8</c:v>
                </c:pt>
                <c:pt idx="2">
                  <c:v>5.6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 физ.лиц</c:v>
                </c:pt>
              </c:strCache>
            </c:strRef>
          </c:tx>
          <c:spPr>
            <a:solidFill>
              <a:srgbClr val="990099"/>
            </a:solidFill>
          </c:spPr>
          <c:dLbls>
            <c:dLbl>
              <c:idx val="0"/>
              <c:layout>
                <c:manualLayout>
                  <c:x val="-3.1106283736512648E-2"/>
                  <c:y val="7.3619318945941899E-3"/>
                </c:manualLayout>
              </c:layout>
              <c:showVal val="1"/>
            </c:dLbl>
            <c:dLbl>
              <c:idx val="1"/>
              <c:layout>
                <c:manualLayout>
                  <c:x val="-3.817589367662944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-3.6761971688606121E-2"/>
                  <c:y val="4.4989064082791266E-17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2">
                        <a:lumMod val="9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15.1</c:v>
                </c:pt>
                <c:pt idx="1">
                  <c:v>13.2</c:v>
                </c:pt>
                <c:pt idx="2">
                  <c:v>21.7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CCFF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64.3</c:v>
                </c:pt>
                <c:pt idx="1">
                  <c:v>73.599999999999994</c:v>
                </c:pt>
                <c:pt idx="2">
                  <c:v>81.2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Лист1!$G$2:$G$4</c:f>
              <c:numCache>
                <c:formatCode>#,##0.0</c:formatCode>
                <c:ptCount val="3"/>
                <c:pt idx="0">
                  <c:v>4.5</c:v>
                </c:pt>
                <c:pt idx="1">
                  <c:v>4.9000000000000004</c:v>
                </c:pt>
                <c:pt idx="2">
                  <c:v>6.9</c:v>
                </c:pt>
              </c:numCache>
            </c:numRef>
          </c:val>
        </c:ser>
        <c:gapWidth val="52"/>
        <c:gapDepth val="50"/>
        <c:shape val="box"/>
        <c:axId val="65698048"/>
        <c:axId val="97325056"/>
        <c:axId val="0"/>
      </c:bar3DChart>
      <c:catAx>
        <c:axId val="65698048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7325056"/>
        <c:crosses val="autoZero"/>
        <c:auto val="1"/>
        <c:lblAlgn val="ctr"/>
        <c:lblOffset val="100"/>
      </c:catAx>
      <c:valAx>
        <c:axId val="9732505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6569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30371177901666"/>
          <c:y val="1.5991609202255366E-2"/>
          <c:w val="0.25869629824247831"/>
          <c:h val="0.903020928693313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776684164479442E-2"/>
          <c:y val="0.11055052039910689"/>
          <c:w val="0.45339107611548557"/>
          <c:h val="0.6968587795497962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6.805555555555555E-2"/>
                  <c:y val="3.8424817793077611E-2"/>
                </c:manualLayout>
              </c:layout>
              <c:showVal val="1"/>
            </c:dLbl>
            <c:dLbl>
              <c:idx val="1"/>
              <c:layout>
                <c:manualLayout>
                  <c:x val="-3.1944444444444442E-2"/>
                  <c:y val="-1.9212408896538795E-2"/>
                </c:manualLayout>
              </c:layout>
              <c:showVal val="1"/>
            </c:dLbl>
            <c:dLbl>
              <c:idx val="2"/>
              <c:layout>
                <c:manualLayout>
                  <c:x val="2.2222222222222251E-2"/>
                  <c:y val="1.7077696796923326E-2"/>
                </c:manualLayout>
              </c:layout>
              <c:showVal val="1"/>
            </c:dLbl>
            <c:dLbl>
              <c:idx val="3"/>
              <c:layout>
                <c:manualLayout>
                  <c:x val="-1.5277777777777781E-2"/>
                  <c:y val="-2.561654519538499E-2"/>
                </c:manualLayout>
              </c:layout>
              <c:showVal val="1"/>
            </c:dLbl>
            <c:dLbl>
              <c:idx val="4"/>
              <c:layout>
                <c:manualLayout>
                  <c:x val="4.1666666666666683E-3"/>
                  <c:y val="1.4942984697307959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4387256393096934E-2"/>
                </c:manualLayout>
              </c:layout>
              <c:showVal val="1"/>
            </c:dLbl>
            <c:dLbl>
              <c:idx val="6"/>
              <c:layout>
                <c:manualLayout>
                  <c:x val="2.7777777777777974E-3"/>
                  <c:y val="2.3912137267030634E-2"/>
                </c:manualLayout>
              </c:layout>
              <c:showVal val="1"/>
            </c:dLbl>
            <c:delete val="1"/>
          </c:dLbls>
          <c:cat>
            <c:strRef>
              <c:f>Лист1!$A$2:$A$11</c:f>
              <c:strCache>
                <c:ptCount val="10"/>
                <c:pt idx="0">
                  <c:v>Аренда земли - 70,6</c:v>
                </c:pt>
                <c:pt idx="1">
                  <c:v>Аренда имущества - 1,6</c:v>
                </c:pt>
                <c:pt idx="2">
                  <c:v>Платежи от природных ресурсов - 0,1</c:v>
                </c:pt>
                <c:pt idx="3">
                  <c:v>Платежи от муниципальных унитарных предприятий - 2,2</c:v>
                </c:pt>
                <c:pt idx="4">
                  <c:v>Прочие доходы от использования имущества (соц.найм) - 0,5</c:v>
                </c:pt>
                <c:pt idx="5">
                  <c:v>Доходы от оказания платных услуг - 5,7</c:v>
                </c:pt>
                <c:pt idx="6">
                  <c:v>Доходы от реализации имущества - 3,1</c:v>
                </c:pt>
                <c:pt idx="7">
                  <c:v>Штрафы, санкции и возмещение ущерба - 5,7</c:v>
                </c:pt>
                <c:pt idx="8">
                  <c:v>Прочие неналоговые доходы - 0,2</c:v>
                </c:pt>
                <c:pt idx="9">
                  <c:v>Административные платежи и сборы - 0,1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70.599999999999994</c:v>
                </c:pt>
                <c:pt idx="1">
                  <c:v>1.6</c:v>
                </c:pt>
                <c:pt idx="2">
                  <c:v>0.1</c:v>
                </c:pt>
                <c:pt idx="3">
                  <c:v>2.2000000000000002</c:v>
                </c:pt>
                <c:pt idx="4">
                  <c:v>0.5</c:v>
                </c:pt>
                <c:pt idx="5" formatCode="0.0">
                  <c:v>5.7</c:v>
                </c:pt>
                <c:pt idx="6">
                  <c:v>3.1</c:v>
                </c:pt>
                <c:pt idx="7">
                  <c:v>5.7</c:v>
                </c:pt>
                <c:pt idx="8">
                  <c:v>0.2</c:v>
                </c:pt>
                <c:pt idx="9">
                  <c:v>0.1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90310586176732"/>
          <c:y val="0.12250995078396049"/>
          <c:w val="0.52334634733158369"/>
          <c:h val="0.85323299626173255"/>
        </c:manualLayout>
      </c:layout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0918806320871506E-2"/>
          <c:y val="4.0927780481108712E-2"/>
          <c:w val="0.72044533096837893"/>
          <c:h val="0.831902628484256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-1.5738458930058041E-2"/>
                  <c:y val="2.0479915371184373E-2"/>
                </c:manualLayout>
              </c:layout>
              <c:showVal val="1"/>
            </c:dLbl>
            <c:dLbl>
              <c:idx val="1"/>
              <c:layout>
                <c:manualLayout>
                  <c:x val="1.8676849593682637E-2"/>
                  <c:y val="3.8399639747000475E-2"/>
                </c:manualLayout>
              </c:layout>
              <c:showVal val="1"/>
            </c:dLbl>
            <c:dLbl>
              <c:idx val="2"/>
              <c:layout>
                <c:manualLayout>
                  <c:x val="5.3609307707141479E-2"/>
                  <c:y val="4.607980958516484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вышестоящие уровни бюджета</c:v>
                </c:pt>
              </c:strCache>
            </c:strRef>
          </c:tx>
          <c:spPr>
            <a:solidFill>
              <a:srgbClr val="FF66CC"/>
            </a:solidFill>
          </c:spPr>
          <c:dLbls>
            <c:dLbl>
              <c:idx val="0"/>
              <c:layout>
                <c:manualLayout>
                  <c:x val="1.3223047946100869E-2"/>
                  <c:y val="-1.5359936528388258E-2"/>
                </c:manualLayout>
              </c:layout>
              <c:showVal val="1"/>
            </c:dLbl>
            <c:dLbl>
              <c:idx val="1"/>
              <c:layout>
                <c:manualLayout>
                  <c:x val="2.0569185693934629E-2"/>
                  <c:y val="-5.3759777849358981E-2"/>
                </c:manualLayout>
              </c:layout>
              <c:showVal val="1"/>
            </c:dLbl>
            <c:dLbl>
              <c:idx val="2"/>
              <c:layout>
                <c:manualLayout>
                  <c:x val="1.3223047946100869E-2"/>
                  <c:y val="-0.1484793864410868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91</c:v>
                </c:pt>
                <c:pt idx="1">
                  <c:v>293</c:v>
                </c:pt>
                <c:pt idx="2">
                  <c:v>538</c:v>
                </c:pt>
              </c:numCache>
            </c:numRef>
          </c:val>
        </c:ser>
        <c:gapWidth val="30"/>
        <c:shape val="cylinder"/>
        <c:axId val="117637504"/>
        <c:axId val="117639040"/>
        <c:axId val="0"/>
      </c:bar3DChart>
      <c:catAx>
        <c:axId val="11763750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17639040"/>
        <c:crosses val="autoZero"/>
        <c:auto val="1"/>
        <c:lblAlgn val="ctr"/>
        <c:lblOffset val="100"/>
      </c:catAx>
      <c:valAx>
        <c:axId val="1176390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763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55391648426066"/>
          <c:y val="0.19342796290555167"/>
          <c:w val="0.19163068755362711"/>
          <c:h val="0.4467447617980238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2403871391076147E-2"/>
          <c:y val="2.4444376008746091E-2"/>
          <c:w val="0.83666218285214256"/>
          <c:h val="0.46294411074264835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415</c:v>
                </c:pt>
                <c:pt idx="1">
                  <c:v>448</c:v>
                </c:pt>
                <c:pt idx="2">
                  <c:v>470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 поддержка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264</c:v>
                </c:pt>
                <c:pt idx="1">
                  <c:v>264</c:v>
                </c:pt>
                <c:pt idx="2">
                  <c:v>259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управление имуществом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Развитие физ-ры и спорта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47</c:v>
                </c:pt>
                <c:pt idx="1">
                  <c:v>238</c:v>
                </c:pt>
                <c:pt idx="2">
                  <c:v>36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градостроительства и архитектуры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</c:v>
                </c:pt>
                <c:pt idx="1">
                  <c:v>6</c:v>
                </c:pt>
                <c:pt idx="2">
                  <c:v>28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37</c:v>
                </c:pt>
                <c:pt idx="1">
                  <c:v>62</c:v>
                </c:pt>
                <c:pt idx="2">
                  <c:v>363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Развитие экономики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16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ЖКХ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76</c:v>
                </c:pt>
                <c:pt idx="1">
                  <c:v>154</c:v>
                </c:pt>
                <c:pt idx="2">
                  <c:v>149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трансп системы и охрана окр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61</c:v>
                </c:pt>
                <c:pt idx="1">
                  <c:v>204</c:v>
                </c:pt>
                <c:pt idx="2">
                  <c:v>123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Создание условий безопасной жизни населения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Открытость и эффективность работы администрации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Молодежь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Лист1!$N$2:$N$4</c:f>
              <c:numCache>
                <c:formatCode>General</c:formatCode>
                <c:ptCount val="3"/>
                <c:pt idx="2">
                  <c:v>55</c:v>
                </c:pt>
              </c:numCache>
            </c:numRef>
          </c:val>
        </c:ser>
        <c:gapWidth val="38"/>
        <c:gapDepth val="50"/>
        <c:shape val="box"/>
        <c:axId val="131006464"/>
        <c:axId val="131008000"/>
        <c:axId val="0"/>
      </c:bar3DChart>
      <c:catAx>
        <c:axId val="131006464"/>
        <c:scaling>
          <c:orientation val="minMax"/>
        </c:scaling>
        <c:axPos val="l"/>
        <c:tickLblPos val="nextTo"/>
        <c:crossAx val="131008000"/>
        <c:crosses val="autoZero"/>
        <c:auto val="1"/>
        <c:lblAlgn val="ctr"/>
        <c:lblOffset val="100"/>
      </c:catAx>
      <c:valAx>
        <c:axId val="131008000"/>
        <c:scaling>
          <c:orientation val="minMax"/>
          <c:max val="1500"/>
          <c:min val="0"/>
        </c:scaling>
        <c:axPos val="b"/>
        <c:majorGridlines/>
        <c:numFmt formatCode="General" sourceLinked="1"/>
        <c:tickLblPos val="nextTo"/>
        <c:crossAx val="131006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961067366579295E-2"/>
          <c:y val="0.57607327783509454"/>
          <c:w val="0.92274453193350903"/>
          <c:h val="0.36646199867688145"/>
        </c:manualLayout>
      </c:layout>
      <c:txPr>
        <a:bodyPr/>
        <a:lstStyle/>
        <a:p>
          <a:pPr>
            <a:defRPr sz="13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1593550933867068E-2"/>
          <c:y val="4.0346785109915892E-2"/>
          <c:w val="0.77589212890293258"/>
          <c:h val="0.7152106074323244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5050"/>
            </a:solidFill>
          </c:spPr>
          <c:dLbls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13</c:v>
                </c:pt>
                <c:pt idx="1">
                  <c:v>45</c:v>
                </c:pt>
                <c:pt idx="2">
                  <c:v>55</c:v>
                </c:pt>
                <c:pt idx="3">
                  <c:v>54</c:v>
                </c:pt>
                <c:pt idx="4">
                  <c:v>38</c:v>
                </c:pt>
                <c:pt idx="5">
                  <c:v>43</c:v>
                </c:pt>
                <c:pt idx="6">
                  <c:v>44</c:v>
                </c:pt>
                <c:pt idx="7">
                  <c:v>38</c:v>
                </c:pt>
                <c:pt idx="8">
                  <c:v>45</c:v>
                </c:pt>
                <c:pt idx="9">
                  <c:v>40</c:v>
                </c:pt>
                <c:pt idx="10">
                  <c:v>53</c:v>
                </c:pt>
                <c:pt idx="11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уровни бюджета</c:v>
                </c:pt>
              </c:strCache>
            </c:strRef>
          </c:tx>
          <c:spPr>
            <a:solidFill>
              <a:srgbClr val="00FF00"/>
            </a:solidFill>
          </c:spPr>
          <c:dLbls>
            <c:dLbl>
              <c:idx val="0"/>
              <c:layout>
                <c:manualLayout>
                  <c:x val="5.4282028042134901E-3"/>
                  <c:y val="-6.9767441860465289E-3"/>
                </c:manualLayout>
              </c:layout>
              <c:showVal val="1"/>
            </c:dLbl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29</c:v>
                </c:pt>
                <c:pt idx="1">
                  <c:v>41</c:v>
                </c:pt>
                <c:pt idx="2">
                  <c:v>46</c:v>
                </c:pt>
                <c:pt idx="3">
                  <c:v>38</c:v>
                </c:pt>
                <c:pt idx="4">
                  <c:v>55</c:v>
                </c:pt>
                <c:pt idx="5">
                  <c:v>67</c:v>
                </c:pt>
                <c:pt idx="6">
                  <c:v>35</c:v>
                </c:pt>
                <c:pt idx="7">
                  <c:v>57</c:v>
                </c:pt>
                <c:pt idx="8">
                  <c:v>90</c:v>
                </c:pt>
                <c:pt idx="9">
                  <c:v>90</c:v>
                </c:pt>
                <c:pt idx="10">
                  <c:v>119</c:v>
                </c:pt>
                <c:pt idx="11">
                  <c:v>388</c:v>
                </c:pt>
              </c:numCache>
            </c:numRef>
          </c:val>
        </c:ser>
        <c:gapWidth val="58"/>
        <c:gapDepth val="60"/>
        <c:shape val="box"/>
        <c:axId val="131132032"/>
        <c:axId val="131137920"/>
        <c:axId val="0"/>
      </c:bar3DChart>
      <c:catAx>
        <c:axId val="131132032"/>
        <c:scaling>
          <c:orientation val="minMax"/>
        </c:scaling>
        <c:axPos val="b"/>
        <c:tickLblPos val="nextTo"/>
        <c:crossAx val="131137920"/>
        <c:crosses val="autoZero"/>
        <c:auto val="1"/>
        <c:lblAlgn val="ctr"/>
        <c:lblOffset val="100"/>
      </c:catAx>
      <c:valAx>
        <c:axId val="1311379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1132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686370219694807"/>
          <c:y val="0.39739754623695411"/>
          <c:w val="0.14103284352060444"/>
          <c:h val="0.445200878959898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на 01.01.2017 г.</c:v>
                </c:pt>
                <c:pt idx="1">
                  <c:v>на 01.01.2018 г.</c:v>
                </c:pt>
                <c:pt idx="2">
                  <c:v>на 01.01.2019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7.9</c:v>
                </c:pt>
                <c:pt idx="1">
                  <c:v>12.4</c:v>
                </c:pt>
                <c:pt idx="2">
                  <c:v>17.3</c:v>
                </c:pt>
              </c:numCache>
            </c:numRef>
          </c:val>
        </c:ser>
        <c:shape val="cone"/>
        <c:axId val="131282816"/>
        <c:axId val="131284352"/>
        <c:axId val="0"/>
      </c:bar3DChart>
      <c:catAx>
        <c:axId val="131282816"/>
        <c:scaling>
          <c:orientation val="minMax"/>
        </c:scaling>
        <c:axPos val="b"/>
        <c:tickLblPos val="nextTo"/>
        <c:crossAx val="131284352"/>
        <c:crosses val="autoZero"/>
        <c:auto val="1"/>
        <c:lblAlgn val="ctr"/>
        <c:lblOffset val="100"/>
      </c:catAx>
      <c:valAx>
        <c:axId val="131284352"/>
        <c:scaling>
          <c:orientation val="minMax"/>
        </c:scaling>
        <c:delete val="1"/>
        <c:axPos val="l"/>
        <c:numFmt formatCode="General" sourceLinked="1"/>
        <c:tickLblPos val="none"/>
        <c:crossAx val="1312828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71467-B212-4FC9-AD01-B25BFED8F061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168D3-4BD9-471F-B3D1-EA8463DBFC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341B-4A52-462E-B03A-AFE3F3BDDC8C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168D3-4BD9-471F-B3D1-EA8463DBFCA3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B98A-FF11-4031-A855-D1BAD7C3087B}" type="datetimeFigureOut">
              <a:rPr lang="ru-RU"/>
              <a:pPr>
                <a:defRPr/>
              </a:pPr>
              <a:t>14.05.2019</a:t>
            </a:fld>
            <a:endParaRPr lang="ru-RU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D775-D6FA-4939-AF0E-878F5B113584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6132-86D2-4E5A-9C91-4D0F51D4F7A4}" type="datetimeFigureOut">
              <a:rPr lang="ru-RU"/>
              <a:pPr>
                <a:defRPr/>
              </a:pPr>
              <a:t>14.05.2019</a:t>
            </a:fld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E77B-3503-42A3-A839-A9C857E683D6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85400-0965-4F83-A510-9B43FF230F53}" type="datetimeFigureOut">
              <a:rPr lang="ru-RU" smtClean="0"/>
              <a:pPr/>
              <a:t>14.05.2019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3C267-AD3F-467A-A7B5-3E9DDC2B07E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4725144"/>
            <a:ext cx="5256584" cy="19272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ОТЧЕТ ОБ ИСПОЛНЕНИИ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БЮДЖЕТА ГОРОДА-КУРОРТА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ЖЕЛЕЗНОВОДСКА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СТАВРОПОЛЬСКОГО КРАЯ </a:t>
            </a:r>
            <a:b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ЗА 201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8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> ГОД</a:t>
            </a:r>
            <a:r>
              <a:rPr lang="ru-RU" sz="2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n-ea"/>
                <a:cs typeface="+mn-cs"/>
              </a:rPr>
            </a:br>
            <a:endParaRPr lang="ru-RU" sz="2500" b="1" dirty="0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7544" y="260648"/>
            <a:ext cx="8382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ФИНАНСОВОЕ УПРАВЛЕНИЕ АДМИНИСТРАЦИИ </a:t>
            </a:r>
            <a:b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5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ГОРОДА-КУРОРТА ЖЕЛЕЗНОВОДСКА СТАВРОПОЛЬСКОГО КРАЯ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24542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323850" y="260350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ИСПОЛНЕНИЕ РАСХОДОВ БЮДЖЕТА</a:t>
            </a:r>
            <a:b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СТАВРОПОЛЬСКОГО КРАЯ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РАЗРЕЗЕ  МУНИЦИПАЛЬНЫХ ПРОГРАММ за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6-2018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годы</a:t>
            </a:r>
            <a:endParaRPr lang="ru-RU" altLang="ru-RU" sz="20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81236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9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4101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7850187" y="1268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млн. </a:t>
            </a:r>
            <a:r>
              <a:rPr lang="ru-RU" sz="1600" b="1" i="1" dirty="0" smtClean="0">
                <a:latin typeface="Times New Roman" pitchFamily="18" charset="0"/>
              </a:rPr>
              <a:t>рублей</a:t>
            </a:r>
            <a:endParaRPr lang="ru-RU" sz="1600" b="1" i="1" dirty="0"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Краевой конкурс проектов развития территории муниципальных образований Ставропольского края, основанных на местных инициативах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12360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10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12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857356" y="2071678"/>
            <a:ext cx="5500726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итогам проведенного в 2017 году конкурсного отбора в </a:t>
            </a:r>
            <a:r>
              <a:rPr lang="ru-RU" sz="2400" b="1" dirty="0" smtClean="0">
                <a:solidFill>
                  <a:schemeClr val="tx1"/>
                </a:solidFill>
              </a:rPr>
              <a:t>2018</a:t>
            </a:r>
            <a:r>
              <a:rPr lang="ru-RU" sz="2400" dirty="0" smtClean="0">
                <a:solidFill>
                  <a:schemeClr val="tx1"/>
                </a:solidFill>
              </a:rPr>
              <a:t> году реализованы </a:t>
            </a:r>
            <a:r>
              <a:rPr lang="ru-RU" sz="2400" b="1" dirty="0" smtClean="0">
                <a:solidFill>
                  <a:schemeClr val="tx1"/>
                </a:solidFill>
              </a:rPr>
              <a:t>3 проекта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429000"/>
            <a:ext cx="3000396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Ремонт и благоустройство контейнерных площадок по сбору твердых коммунальных отходов в поселке Иноземцево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28992" y="3429000"/>
            <a:ext cx="2786082" cy="20717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Обустройство детской многофункциональной площадки на территории Городского парка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9388" y="3429000"/>
            <a:ext cx="2500362" cy="20717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Благоустройство городского парка с ремонтом туалета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8892480" cy="1382402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ru-RU" altLang="ru-RU" sz="2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КАССОВОЕ ИСПОЛНЕНИЕ </a:t>
            </a:r>
            <a:br>
              <a:rPr lang="ru-RU" altLang="ru-RU" sz="2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ru-RU" sz="2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 СТРУКТУРА ДОРОЖНОГО ФОНДА ГОРОДА-КУРОРТА ЖЕЛЕЗНОВОДСКА СТАВРОПОЛЬСКОГО КРАЯ  </a:t>
            </a:r>
            <a:br>
              <a:rPr lang="ru-RU" altLang="ru-RU" sz="2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altLang="ru-RU" sz="2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2018 ГОД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7884368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 11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6155" name="Picture 12" descr="5webf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051720" cy="273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772816"/>
            <a:ext cx="5688632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3429000"/>
            <a:ext cx="5256584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5013176"/>
            <a:ext cx="5184576" cy="108012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971600" y="1772816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ДОРОЖНЫЙ ФОНД</a:t>
            </a:r>
          </a:p>
          <a:p>
            <a:pPr algn="ctr" eaLnBrk="0" hangingPunct="0"/>
            <a:r>
              <a:rPr lang="ru-RU" sz="3200" b="1" dirty="0" smtClean="0">
                <a:latin typeface="Times New Roman" pitchFamily="18" charset="0"/>
              </a:rPr>
              <a:t>120,0 млн. рублей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419872" y="3429001"/>
            <a:ext cx="51845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/>
              <a:t>104,0</a:t>
            </a:r>
            <a:r>
              <a:rPr lang="ru-RU" sz="2400" dirty="0" smtClean="0"/>
              <a:t> </a:t>
            </a:r>
            <a:r>
              <a:rPr lang="ru-RU" sz="2200" b="1" dirty="0" smtClean="0">
                <a:latin typeface="Times New Roman" pitchFamily="18" charset="0"/>
              </a:rPr>
              <a:t>млн. рублей на ремонт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67744" y="5013176"/>
            <a:ext cx="518457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 dirty="0" smtClean="0">
                <a:latin typeface="Times New Roman" pitchFamily="18" charset="0"/>
              </a:rPr>
              <a:t>16,0 млн. рублей на содержание  автомобильных дорог общего пользования местного значения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716016" y="2924944"/>
            <a:ext cx="299665" cy="41143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2555776" y="2996952"/>
            <a:ext cx="288032" cy="1944216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7345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ИСПОЛНЕНИЯ РАСХОДОВ БЮДЖЕТА ГОРОДА-КУРОРТА ЖЕЛЕЗНОВОДСКА СТАВРОПОЛЬСКОГО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КРАЯ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течение 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</a:t>
            </a:r>
            <a:r>
              <a:rPr lang="en-US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8</a:t>
            </a:r>
            <a:r>
              <a:rPr lang="ru-RU" altLang="ru-RU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14346" y="1397000"/>
          <a:ext cx="935834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№12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48600" y="1556792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 i="1" dirty="0">
                <a:latin typeface="Times New Roman" pitchFamily="18" charset="0"/>
              </a:rPr>
              <a:t> млн.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1187450" y="115888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МУНИЦИПАЛЬНЫЙ ДОЛГ </a:t>
            </a:r>
            <a:b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</a:b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ГОРОДА-КУРОРТА ЖЕЛЕЗНОВОДСКА   СТАВРОПОЛЬСКОГО КРАЯ </a:t>
            </a:r>
          </a:p>
        </p:txBody>
      </p:sp>
      <p:pic>
        <p:nvPicPr>
          <p:cNvPr id="12292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53975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643834" y="1428736"/>
            <a:ext cx="12938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Times New Roman" pitchFamily="18" charset="0"/>
              </a:rPr>
              <a:t>млн. </a:t>
            </a:r>
            <a:r>
              <a:rPr lang="ru-RU" b="1" i="1" dirty="0" smtClean="0">
                <a:latin typeface="Times New Roman" pitchFamily="18" charset="0"/>
              </a:rPr>
              <a:t>руб.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4763" y="5105400"/>
            <a:ext cx="15192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13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/>
          </p:nvPr>
        </p:nvGraphicFramePr>
        <p:xfrm>
          <a:off x="0" y="980728"/>
          <a:ext cx="8003232" cy="551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28728" y="5072074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7,9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43306" y="5000636"/>
            <a:ext cx="720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12,4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29322" y="5000636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17,3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AutoShape 7"/>
          <p:cNvSpPr>
            <a:spLocks noChangeArrowheads="1"/>
          </p:cNvSpPr>
          <p:nvPr/>
        </p:nvSpPr>
        <p:spPr bwMode="auto">
          <a:xfrm>
            <a:off x="1500166" y="1142984"/>
            <a:ext cx="2952328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 smtClean="0"/>
              <a:t>13</a:t>
            </a:r>
            <a:r>
              <a:rPr lang="ru-RU" dirty="0" smtClean="0"/>
              <a:t> </a:t>
            </a:r>
            <a:r>
              <a:rPr lang="ru-RU" dirty="0"/>
              <a:t>проверок и ревизий</a:t>
            </a:r>
          </a:p>
        </p:txBody>
      </p:sp>
      <p:sp>
        <p:nvSpPr>
          <p:cNvPr id="34820" name="AutoShape 10"/>
          <p:cNvSpPr>
            <a:spLocks noChangeArrowheads="1"/>
          </p:cNvSpPr>
          <p:nvPr/>
        </p:nvSpPr>
        <p:spPr bwMode="auto">
          <a:xfrm>
            <a:off x="714348" y="1214422"/>
            <a:ext cx="762000" cy="1423392"/>
          </a:xfrm>
          <a:prstGeom prst="curvedRightArrow">
            <a:avLst>
              <a:gd name="adj1" fmla="val 46667"/>
              <a:gd name="adj2" fmla="val 100000"/>
              <a:gd name="adj3" fmla="val 4541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pic>
        <p:nvPicPr>
          <p:cNvPr id="34821" name="Picture 11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AutoShape 9"/>
          <p:cNvSpPr>
            <a:spLocks noChangeArrowheads="1"/>
          </p:cNvSpPr>
          <p:nvPr/>
        </p:nvSpPr>
        <p:spPr bwMode="auto">
          <a:xfrm>
            <a:off x="142844" y="3143248"/>
            <a:ext cx="2928958" cy="142876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Нарушения в области </a:t>
            </a:r>
          </a:p>
          <a:p>
            <a:pPr algn="ctr"/>
            <a:r>
              <a:rPr lang="ru-RU" i="1" dirty="0" smtClean="0"/>
              <a:t>соблюдения</a:t>
            </a:r>
          </a:p>
          <a:p>
            <a:pPr algn="ctr"/>
            <a:r>
              <a:rPr lang="ru-RU" i="1" dirty="0" smtClean="0"/>
              <a:t>законодательства</a:t>
            </a:r>
          </a:p>
          <a:p>
            <a:pPr algn="ctr"/>
            <a:r>
              <a:rPr lang="ru-RU" i="1" dirty="0" smtClean="0"/>
              <a:t>в сфере закупок товаров, </a:t>
            </a:r>
          </a:p>
          <a:p>
            <a:pPr algn="ctr"/>
            <a:r>
              <a:rPr lang="ru-RU" i="1" dirty="0" smtClean="0"/>
              <a:t>работ, услуг </a:t>
            </a:r>
            <a:r>
              <a:rPr lang="ru-RU" sz="2000" b="1" i="1" dirty="0" smtClean="0"/>
              <a:t>– 7,9 млн. руб.</a:t>
            </a:r>
            <a:endParaRPr lang="ru-RU" sz="2000" b="1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3214678" y="3143248"/>
            <a:ext cx="5715040" cy="107157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Нарушение Порядка ведения бюджетного </a:t>
            </a:r>
          </a:p>
          <a:p>
            <a:pPr algn="ctr"/>
            <a:r>
              <a:rPr lang="ru-RU" i="1" dirty="0" smtClean="0"/>
              <a:t>(бухгалтерского) учета и представления бюджетной </a:t>
            </a:r>
          </a:p>
          <a:p>
            <a:pPr algn="ctr"/>
            <a:r>
              <a:rPr lang="ru-RU" i="1" dirty="0" smtClean="0"/>
              <a:t>(бухгалтерской) отчетности </a:t>
            </a:r>
            <a:r>
              <a:rPr lang="ru-RU" sz="2000" i="1" dirty="0" smtClean="0"/>
              <a:t>– </a:t>
            </a:r>
            <a:r>
              <a:rPr lang="ru-RU" sz="2000" b="1" i="1" dirty="0" smtClean="0"/>
              <a:t>2,2 млн. руб.</a:t>
            </a:r>
            <a:endParaRPr lang="ru-RU" sz="2000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214678" y="4500570"/>
            <a:ext cx="2500330" cy="15001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Нарушения порядка </a:t>
            </a:r>
          </a:p>
          <a:p>
            <a:pPr algn="ctr"/>
            <a:r>
              <a:rPr lang="ru-RU" i="1" dirty="0" smtClean="0"/>
              <a:t>ведения бюджетного </a:t>
            </a:r>
          </a:p>
          <a:p>
            <a:pPr algn="ctr"/>
            <a:r>
              <a:rPr lang="ru-RU" i="1" dirty="0" smtClean="0"/>
              <a:t>(бухгалтерского)  учета </a:t>
            </a:r>
          </a:p>
          <a:p>
            <a:pPr algn="ctr"/>
            <a:r>
              <a:rPr lang="ru-RU" sz="2000" b="1" i="1" dirty="0" smtClean="0"/>
              <a:t>- 1,8 млн. руб.</a:t>
            </a:r>
            <a:endParaRPr lang="ru-RU" sz="2000" dirty="0"/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5786446" y="4500570"/>
            <a:ext cx="3143272" cy="1500198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i="1" dirty="0" smtClean="0"/>
              <a:t>Нарушения порядка </a:t>
            </a:r>
          </a:p>
          <a:p>
            <a:pPr algn="ctr"/>
            <a:r>
              <a:rPr lang="ru-RU" i="1" dirty="0" smtClean="0"/>
              <a:t>составления и представления </a:t>
            </a:r>
          </a:p>
          <a:p>
            <a:pPr algn="ctr"/>
            <a:r>
              <a:rPr lang="ru-RU" i="1" dirty="0" smtClean="0"/>
              <a:t>бюджетной </a:t>
            </a:r>
          </a:p>
          <a:p>
            <a:pPr algn="ctr"/>
            <a:r>
              <a:rPr lang="ru-RU" i="1" dirty="0" smtClean="0"/>
              <a:t>(бухгалтерской) отчетности</a:t>
            </a:r>
          </a:p>
          <a:p>
            <a:pPr algn="ctr"/>
            <a:r>
              <a:rPr lang="ru-RU" sz="2000" b="1" i="1" dirty="0" smtClean="0"/>
              <a:t>- 356,7 тыс. руб.</a:t>
            </a:r>
            <a:endParaRPr lang="ru-RU" sz="2000" dirty="0"/>
          </a:p>
        </p:txBody>
      </p:sp>
      <p:sp>
        <p:nvSpPr>
          <p:cNvPr id="24" name="Стрелка влево 23"/>
          <p:cNvSpPr/>
          <p:nvPr/>
        </p:nvSpPr>
        <p:spPr>
          <a:xfrm rot="18519190">
            <a:off x="913939" y="2551366"/>
            <a:ext cx="978408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лево 24"/>
          <p:cNvSpPr/>
          <p:nvPr/>
        </p:nvSpPr>
        <p:spPr>
          <a:xfrm rot="14561814">
            <a:off x="3450943" y="2589529"/>
            <a:ext cx="978408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819" name="AutoShape 9"/>
          <p:cNvSpPr>
            <a:spLocks noChangeArrowheads="1"/>
          </p:cNvSpPr>
          <p:nvPr/>
        </p:nvSpPr>
        <p:spPr bwMode="auto">
          <a:xfrm>
            <a:off x="1500166" y="1857364"/>
            <a:ext cx="2971800" cy="6271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Финансовых нарушений</a:t>
            </a:r>
          </a:p>
          <a:p>
            <a:pPr algn="ctr"/>
            <a:r>
              <a:rPr lang="ru-RU" sz="2000" b="1" dirty="0" smtClean="0"/>
              <a:t>10,6 млн. руб.</a:t>
            </a:r>
            <a:endParaRPr lang="ru-RU" sz="2000" b="1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142976" y="6230888"/>
            <a:ext cx="6929486" cy="627112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dirty="0" smtClean="0"/>
              <a:t>Устранено финансовых </a:t>
            </a:r>
            <a:r>
              <a:rPr lang="ru-RU" sz="1600" dirty="0"/>
              <a:t>нарушений</a:t>
            </a:r>
          </a:p>
          <a:p>
            <a:pPr algn="ctr"/>
            <a:r>
              <a:rPr lang="ru-RU" sz="2000" b="1" dirty="0" smtClean="0"/>
              <a:t>5,2 млн. руб.</a:t>
            </a:r>
            <a:endParaRPr lang="ru-RU" sz="2000" b="1" dirty="0"/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4929190" y="1142984"/>
            <a:ext cx="2786082" cy="562000"/>
          </a:xfrm>
          <a:prstGeom prst="foldedCorner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 smtClean="0"/>
              <a:t>Объём проверенных </a:t>
            </a:r>
          </a:p>
          <a:p>
            <a:pPr algn="ctr"/>
            <a:r>
              <a:rPr lang="ru-RU" dirty="0" smtClean="0"/>
              <a:t>средств – </a:t>
            </a:r>
            <a:r>
              <a:rPr lang="ru-RU" sz="2000" b="1" dirty="0" smtClean="0"/>
              <a:t>356,4 млн. руб.</a:t>
            </a:r>
            <a:endParaRPr lang="ru-RU" sz="2000" b="1" dirty="0"/>
          </a:p>
        </p:txBody>
      </p:sp>
      <p:sp>
        <p:nvSpPr>
          <p:cNvPr id="27" name="Стрелка влево 26"/>
          <p:cNvSpPr/>
          <p:nvPr/>
        </p:nvSpPr>
        <p:spPr>
          <a:xfrm rot="10800000">
            <a:off x="4429124" y="1214422"/>
            <a:ext cx="549780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лево 27"/>
          <p:cNvSpPr/>
          <p:nvPr/>
        </p:nvSpPr>
        <p:spPr>
          <a:xfrm rot="16200000">
            <a:off x="4475383" y="4097121"/>
            <a:ext cx="249239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лево 28"/>
          <p:cNvSpPr/>
          <p:nvPr/>
        </p:nvSpPr>
        <p:spPr>
          <a:xfrm rot="16200000">
            <a:off x="7190027" y="4097121"/>
            <a:ext cx="249239" cy="4846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ИТОГИ КОНТРОЛЬНО-РЕВИЗИОННОЙ ДЕЯТЕЛЬНОСТИ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ФИНАНСОВОГО УПРАВЛЕНИЯ АДМИНИСТРАЦИИ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ГОРОДА-КУРОРТА  ЖЕЛЕЗНОВОДСКА СТАВРОПОЛЬСКОГО КРАЯ                            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201</a:t>
            </a:r>
            <a:r>
              <a:rPr lang="en-US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r>
              <a:rPr lang="ru-RU" alt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году                                                                        </a:t>
            </a:r>
            <a:endParaRPr lang="ru-RU" alt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8072462" y="1"/>
            <a:ext cx="1071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№14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88924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Спасибо за внимание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500034" y="2285992"/>
            <a:ext cx="2143140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>
              <a:defRPr/>
            </a:pPr>
            <a:r>
              <a:rPr lang="ru-RU" b="1" dirty="0" smtClean="0"/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>
              <a:defRPr/>
            </a:pPr>
            <a:r>
              <a:rPr lang="ru-RU" b="1" dirty="0" smtClean="0"/>
              <a:t>Профицит</a:t>
            </a:r>
          </a:p>
          <a:p>
            <a:pPr algn="ctr" defTabSz="1028700">
              <a:defRPr/>
            </a:pPr>
            <a:r>
              <a:rPr lang="ru-RU" b="1" dirty="0" smtClean="0"/>
              <a:t>99,2</a:t>
            </a:r>
            <a:endParaRPr lang="ru-RU" b="1" dirty="0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785786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i="1" u="sng" dirty="0" smtClean="0"/>
              <a:t>2016 </a:t>
            </a:r>
            <a:r>
              <a:rPr lang="ru-RU" sz="2000" b="1" i="1" u="sng" dirty="0"/>
              <a:t>год</a:t>
            </a:r>
          </a:p>
        </p:txBody>
      </p:sp>
      <p:sp>
        <p:nvSpPr>
          <p:cNvPr id="48" name="AutoShape 7"/>
          <p:cNvSpPr>
            <a:spLocks noChangeArrowheads="1"/>
          </p:cNvSpPr>
          <p:nvPr/>
        </p:nvSpPr>
        <p:spPr bwMode="auto">
          <a:xfrm>
            <a:off x="3643306" y="228599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1 141,6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1 042,4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99,2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786182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i="1" u="sng" dirty="0" smtClean="0"/>
              <a:t>2017 </a:t>
            </a:r>
            <a:r>
              <a:rPr lang="ru-RU" sz="2000" b="1" i="1" u="sng" dirty="0"/>
              <a:t>год</a:t>
            </a: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6572264" y="2285992"/>
            <a:ext cx="2071702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1 416,8</a:t>
            </a:r>
          </a:p>
          <a:p>
            <a:pPr algn="ctr" defTabSz="1028700" eaLnBrk="1" hangingPunct="1">
              <a:defRPr/>
            </a:pPr>
            <a:endParaRPr lang="ru-RU" sz="1600" b="1" i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1 499,2</a:t>
            </a:r>
          </a:p>
          <a:p>
            <a:pPr algn="ctr" defTabSz="1028700"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Дефицит</a:t>
            </a:r>
          </a:p>
          <a:p>
            <a:pPr algn="ctr" defTabSz="1028700"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82,4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715140" y="1714488"/>
            <a:ext cx="1758950" cy="411651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102870" tIns="51435" rIns="102870" bIns="51435">
            <a:spAutoFit/>
          </a:bodyPr>
          <a:lstStyle/>
          <a:p>
            <a:pPr algn="ctr" defTabSz="1028700" eaLnBrk="1" hangingPunct="1">
              <a:spcBef>
                <a:spcPct val="50000"/>
              </a:spcBef>
            </a:pPr>
            <a:r>
              <a:rPr lang="ru-RU" sz="2000" b="1" i="1" u="sng" dirty="0" smtClean="0"/>
              <a:t>2018 </a:t>
            </a:r>
            <a:r>
              <a:rPr lang="ru-RU" sz="2000" b="1" i="1" u="sng" dirty="0"/>
              <a:t>год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457200" y="274638"/>
            <a:ext cx="8258204" cy="122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F5C6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ОСНОВНЫХ ПАРАМЕТРОВ БЮДЖЕТА ГОРОДА-КУРОРТА ЖЕЛЕЗНОВОДСКА СТАВРОПОЛЬСКОГО КРАЯ 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2016-2018 годах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" name="Picture 50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1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59266" y="2276872"/>
            <a:ext cx="2000264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>
              <a:defRPr/>
            </a:pPr>
            <a:r>
              <a:rPr lang="ru-RU" b="1" dirty="0" smtClean="0"/>
              <a:t>1 416,7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1 499,2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>
              <a:defRPr/>
            </a:pPr>
            <a:r>
              <a:rPr lang="ru-RU" b="1" dirty="0" smtClean="0"/>
              <a:t>Дефицит</a:t>
            </a:r>
          </a:p>
          <a:p>
            <a:pPr algn="ctr" defTabSz="1028700">
              <a:defRPr/>
            </a:pPr>
            <a:r>
              <a:rPr lang="ru-RU" b="1" dirty="0" smtClean="0"/>
              <a:t>82,5</a:t>
            </a:r>
            <a:endParaRPr lang="ru-RU" b="1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588224" y="2276872"/>
            <a:ext cx="2071702" cy="392909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legacyPerspectiveBottomLeft"/>
            <a:lightRig rig="legacyFlat3" dir="t"/>
          </a:scene3d>
          <a:sp3d extrusionH="887400" prstMaterial="legacyMatte">
            <a:bevelT w="13500" h="13500"/>
            <a:bevelB w="13500" h="13500" prst="angle"/>
            <a:extrusionClr>
              <a:srgbClr val="009900"/>
            </a:extrusionClr>
          </a:sp3d>
        </p:spPr>
        <p:txBody>
          <a:bodyPr wrap="none" lIns="102870" tIns="51435" rIns="102870" bIns="51435" anchor="ctr">
            <a:flatTx/>
          </a:bodyPr>
          <a:lstStyle/>
          <a:p>
            <a:pPr algn="ctr" defTabSz="1028700" eaLnBrk="1" hangingPunct="1">
              <a:defRPr/>
            </a:pPr>
            <a:r>
              <a:rPr lang="ru-RU" b="1" dirty="0" smtClean="0"/>
              <a:t>Доходы 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1 701,8</a:t>
            </a:r>
          </a:p>
          <a:p>
            <a:pPr algn="ctr" defTabSz="1028700" eaLnBrk="1" hangingPunct="1">
              <a:defRPr/>
            </a:pPr>
            <a:endParaRPr lang="ru-RU" sz="1600" b="1" i="1" dirty="0" smtClean="0"/>
          </a:p>
          <a:p>
            <a:pPr algn="ctr" defTabSz="1028700" eaLnBrk="1" hangingPunct="1">
              <a:defRPr/>
            </a:pPr>
            <a:r>
              <a:rPr lang="ru-RU" b="1" dirty="0" smtClean="0"/>
              <a:t>Расходы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1 620,6</a:t>
            </a:r>
          </a:p>
          <a:p>
            <a:pPr algn="ctr" defTabSz="1028700" eaLnBrk="1" hangingPunct="1">
              <a:defRPr/>
            </a:pPr>
            <a:endParaRPr lang="ru-RU" b="1" dirty="0" smtClean="0"/>
          </a:p>
          <a:p>
            <a:pPr algn="ctr" defTabSz="1028700">
              <a:defRPr/>
            </a:pPr>
            <a:r>
              <a:rPr lang="ru-RU" b="1" dirty="0" smtClean="0"/>
              <a:t>Профицит</a:t>
            </a:r>
          </a:p>
          <a:p>
            <a:pPr algn="ctr" defTabSz="1028700" eaLnBrk="1" hangingPunct="1">
              <a:defRPr/>
            </a:pPr>
            <a:r>
              <a:rPr lang="ru-RU" b="1" dirty="0" smtClean="0"/>
              <a:t>81,2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47290" y="1357298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млн. руб.</a:t>
            </a:r>
            <a:endParaRPr lang="ru-RU" b="1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21098750">
            <a:off x="2161794" y="3090520"/>
            <a:ext cx="1804755" cy="384896"/>
          </a:xfrm>
          <a:prstGeom prst="notched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275,1</a:t>
            </a:r>
            <a:endParaRPr lang="ru-RU" dirty="0"/>
          </a:p>
        </p:txBody>
      </p:sp>
      <p:sp>
        <p:nvSpPr>
          <p:cNvPr id="23" name="Стрелка вправо с вырезом 22"/>
          <p:cNvSpPr/>
          <p:nvPr/>
        </p:nvSpPr>
        <p:spPr>
          <a:xfrm rot="21083189">
            <a:off x="2090356" y="4019214"/>
            <a:ext cx="1804755" cy="384896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456,8</a:t>
            </a:r>
            <a:endParaRPr lang="ru-RU" dirty="0"/>
          </a:p>
        </p:txBody>
      </p:sp>
      <p:sp>
        <p:nvSpPr>
          <p:cNvPr id="25" name="Стрелка вправо с вырезом 24"/>
          <p:cNvSpPr/>
          <p:nvPr/>
        </p:nvSpPr>
        <p:spPr>
          <a:xfrm rot="21098750">
            <a:off x="5233328" y="3200876"/>
            <a:ext cx="1804755" cy="384896"/>
          </a:xfrm>
          <a:prstGeom prst="notchedRightArrow">
            <a:avLst/>
          </a:prstGeom>
          <a:ln>
            <a:solidFill>
              <a:srgbClr val="00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285,1</a:t>
            </a:r>
            <a:endParaRPr lang="ru-RU" dirty="0"/>
          </a:p>
        </p:txBody>
      </p:sp>
      <p:sp>
        <p:nvSpPr>
          <p:cNvPr id="26" name="Стрелка вправо с вырезом 25"/>
          <p:cNvSpPr/>
          <p:nvPr/>
        </p:nvSpPr>
        <p:spPr>
          <a:xfrm rot="21083189">
            <a:off x="5305025" y="4062043"/>
            <a:ext cx="1804755" cy="384896"/>
          </a:xfrm>
          <a:prstGeom prst="notch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121,4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Динамика основных налоговых поступлений </a:t>
            </a:r>
          </a:p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бюджет города за последние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-285784" y="1700808"/>
          <a:ext cx="9250272" cy="530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68344" y="1340768"/>
            <a:ext cx="112646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 dirty="0" smtClean="0"/>
              <a:t>млн. руб.</a:t>
            </a:r>
            <a:endParaRPr lang="ru-RU" b="1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84368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2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11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1015663"/>
          </a:xfrm>
          <a:prstGeom prst="rect">
            <a:avLst/>
          </a:prstGeom>
          <a:solidFill>
            <a:srgbClr val="FFFF99">
              <a:alpha val="784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неналоговых поступлений </a:t>
            </a:r>
          </a:p>
          <a:p>
            <a:pPr algn="ctr"/>
            <a:r>
              <a:rPr lang="ru-RU" altLang="ru-RU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в бюджет города Железноводска в 2018 году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696200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3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12088" y="1371600"/>
            <a:ext cx="1331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млн. руб.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00232" y="342900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89,8</a:t>
            </a:r>
            <a:endParaRPr lang="ru-RU" sz="2400" dirty="0"/>
          </a:p>
        </p:txBody>
      </p:sp>
      <p:pic>
        <p:nvPicPr>
          <p:cNvPr id="10" name="Picture 50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0" y="332656"/>
            <a:ext cx="88566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СТРУКТУРА БЕЗВОЗМЕЗДНЫХ ПОСТУПЛЕНИЙ                                                             В БЮДЖЕТ ГОРОДА-КУРОРТА </a:t>
            </a:r>
            <a:r>
              <a:rPr lang="ru-RU" alt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           СТАВРОПОЛЬСКОГО КРАЯ в 2018 году</a:t>
            </a:r>
            <a:endParaRPr lang="ru-RU" alt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/>
          </p:nvPr>
        </p:nvGraphicFramePr>
        <p:xfrm>
          <a:off x="0" y="1352550"/>
          <a:ext cx="9331325" cy="5549900"/>
        </p:xfrm>
        <a:graphic>
          <a:graphicData uri="http://schemas.openxmlformats.org/presentationml/2006/ole">
            <p:oleObj spid="_x0000_s3074" name="Worksheet" r:id="rId4" imgW="7096140" imgH="4219665" progId="Excel.Sheet.8">
              <p:embed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7812088" y="1371600"/>
            <a:ext cx="1331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в процентах</a:t>
            </a: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4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3079" name="Picture 8" descr="84976d6d2eed3df7d7e91b806c40b09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00174"/>
            <a:ext cx="1943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1229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20" y="214290"/>
            <a:ext cx="8643998" cy="135732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eaLnBrk="1" hangingPunct="1">
              <a:lnSpc>
                <a:spcPts val="3000"/>
              </a:lnSpc>
              <a:defRPr/>
            </a:pP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Удельный вес приоритетных направлений финансирования расходов в общем объеме расходов бюджета города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979613" y="2349500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6600"/>
              </a:gs>
              <a:gs pos="50000">
                <a:srgbClr val="FFBC8F"/>
              </a:gs>
              <a:gs pos="100000">
                <a:srgbClr val="FF66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latin typeface="Times New Roman" pitchFamily="18" charset="0"/>
              </a:rPr>
              <a:t>1 042</a:t>
            </a:r>
            <a:r>
              <a:rPr lang="ru-RU" sz="2400" b="1" dirty="0" smtClean="0">
                <a:latin typeface="Times New Roman" pitchFamily="18" charset="0"/>
              </a:rPr>
              <a:t>,4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286248" y="2643182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CC3300"/>
              </a:gs>
              <a:gs pos="50000">
                <a:srgbClr val="E39175"/>
              </a:gs>
              <a:gs pos="100000">
                <a:srgbClr val="CC33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6372225" y="2349500"/>
            <a:ext cx="2160588" cy="936624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6600"/>
              </a:gs>
              <a:gs pos="50000">
                <a:srgbClr val="FFBB8D"/>
              </a:gs>
              <a:gs pos="100000">
                <a:srgbClr val="FF6600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434,2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76375" y="1628775"/>
            <a:ext cx="3024188" cy="369332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Всего расходы </a:t>
            </a:r>
            <a:r>
              <a:rPr lang="ru-RU" b="1" dirty="0" smtClean="0">
                <a:latin typeface="Times New Roman" pitchFamily="18" charset="0"/>
              </a:rPr>
              <a:t>бюджета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251453" y="1643050"/>
            <a:ext cx="3892547" cy="646331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в том числе </a:t>
            </a:r>
            <a:r>
              <a:rPr lang="ru-RU" b="1" dirty="0" smtClean="0">
                <a:latin typeface="Times New Roman" pitchFamily="18" charset="0"/>
              </a:rPr>
              <a:t>социально-значимые расходы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0034" y="2643182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2016 </a:t>
            </a:r>
            <a:r>
              <a:rPr lang="ru-RU" sz="20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86314" y="2786058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41,7 </a:t>
            </a:r>
            <a:r>
              <a:rPr lang="ru-RU" sz="2000" b="1" dirty="0"/>
              <a:t>%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00034" y="3929066"/>
            <a:ext cx="1152525" cy="396875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2017 </a:t>
            </a:r>
            <a:r>
              <a:rPr lang="ru-RU" sz="2000" b="1" dirty="0">
                <a:latin typeface="Times New Roman" pitchFamily="18" charset="0"/>
              </a:rPr>
              <a:t>год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71472" y="5214950"/>
            <a:ext cx="1152525" cy="400110"/>
          </a:xfrm>
          <a:prstGeom prst="rect">
            <a:avLst/>
          </a:prstGeom>
          <a:solidFill>
            <a:srgbClr val="FFFF99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b="1" dirty="0" smtClean="0">
                <a:latin typeface="Times New Roman" pitchFamily="18" charset="0"/>
              </a:rPr>
              <a:t>2018 год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2000232" y="3643314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66CC"/>
              </a:gs>
              <a:gs pos="50000">
                <a:srgbClr val="FF99FF"/>
              </a:gs>
              <a:gs pos="100000">
                <a:srgbClr val="FF3399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1 499,2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071670" y="4857760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33CC"/>
              </a:gs>
              <a:gs pos="50000">
                <a:srgbClr val="00B0F0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1 620,6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6429388" y="3571876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66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748,1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auto">
          <a:xfrm>
            <a:off x="6500826" y="4857760"/>
            <a:ext cx="2160587" cy="1008062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33CC"/>
              </a:gs>
              <a:gs pos="50000">
                <a:srgbClr val="00B0F0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810,7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4357686" y="3857628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3399"/>
              </a:gs>
              <a:gs pos="50000">
                <a:srgbClr val="FF99FF"/>
              </a:gs>
              <a:gs pos="100000">
                <a:srgbClr val="FF66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>
            <a:off x="4357686" y="5143512"/>
            <a:ext cx="2089150" cy="612775"/>
          </a:xfrm>
          <a:custGeom>
            <a:avLst/>
            <a:gdLst>
              <a:gd name="T0" fmla="*/ 1566862 w 21600"/>
              <a:gd name="T1" fmla="*/ 0 h 21600"/>
              <a:gd name="T2" fmla="*/ 0 w 21600"/>
              <a:gd name="T3" fmla="*/ 306388 h 21600"/>
              <a:gd name="T4" fmla="*/ 1566862 w 21600"/>
              <a:gd name="T5" fmla="*/ 612775 h 21600"/>
              <a:gd name="T6" fmla="*/ 2089150 w 21600"/>
              <a:gd name="T7" fmla="*/ 306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33CC"/>
              </a:gs>
              <a:gs pos="50000">
                <a:srgbClr val="00B0F0"/>
              </a:gs>
              <a:gs pos="100000">
                <a:srgbClr val="0033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4857752" y="4000504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49,9 %</a:t>
            </a:r>
            <a:endParaRPr lang="ru-RU" sz="2000" b="1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857752" y="5286388"/>
            <a:ext cx="8286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 dirty="0" smtClean="0"/>
              <a:t>50,0%</a:t>
            </a:r>
            <a:endParaRPr lang="ru-RU" sz="2000" b="1" dirty="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850187" y="1268760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</a:rPr>
              <a:t>млн. </a:t>
            </a:r>
            <a:r>
              <a:rPr lang="ru-RU" sz="1600" b="1" i="1" dirty="0" smtClean="0">
                <a:latin typeface="Times New Roman" pitchFamily="18" charset="0"/>
              </a:rPr>
              <a:t>рублей</a:t>
            </a:r>
            <a:endParaRPr lang="ru-RU" sz="1600" b="1" i="1" dirty="0">
              <a:latin typeface="Times New Roman" pitchFamily="18" charset="0"/>
            </a:endParaRPr>
          </a:p>
        </p:txBody>
      </p:sp>
      <p:pic>
        <p:nvPicPr>
          <p:cNvPr id="28" name="Picture 5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5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Средний уровень заработной платы по отдельным категориям работников бюджетной сферы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14281" y="1214423"/>
          <a:ext cx="8715437" cy="558186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714909"/>
                <a:gridCol w="2286016"/>
                <a:gridCol w="1714512"/>
              </a:tblGrid>
              <a:tr h="1578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Категории работников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Запланированный уровень средней заработной платы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Достигнутый уровень средней заработной платы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92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 работники образовательных учреждений общего образования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22 040,00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22 04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,85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работники дошкольных образовательных учреждений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21 226,00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21 656,78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418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детей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22 619,00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22 627,62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859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Работники учреждений культуры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22 893,3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22 893,3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2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Педагогические работники учреждений дополнительного образования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детей в сфере культуры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22 619,00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22 806,5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5" descr="герб-прозр ф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740352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№ </a:t>
            </a:r>
            <a:r>
              <a:rPr lang="ru-RU" sz="1400" b="1" i="1" dirty="0" smtClean="0">
                <a:latin typeface="Times New Roman" pitchFamily="18" charset="0"/>
              </a:rPr>
              <a:t>6</a:t>
            </a:r>
            <a:endParaRPr lang="ru-RU" sz="1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457200" y="2286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Софинансирование субсидий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740352" y="980728"/>
            <a:ext cx="12430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dirty="0"/>
              <a:t>млн.рублей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812360" y="116632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№7</a:t>
            </a:r>
            <a:endParaRPr lang="ru-RU" sz="1400" b="1" i="1" dirty="0">
              <a:latin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14282" y="1397000"/>
          <a:ext cx="8929718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5" descr="герб-прозр ф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Выгнутая вверх стрелка 12"/>
          <p:cNvSpPr/>
          <p:nvPr/>
        </p:nvSpPr>
        <p:spPr>
          <a:xfrm rot="19745061">
            <a:off x="1853079" y="3582637"/>
            <a:ext cx="2112778" cy="769303"/>
          </a:xfrm>
          <a:prstGeom prst="curved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+202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9745061">
            <a:off x="3608394" y="2082511"/>
            <a:ext cx="2239619" cy="907030"/>
          </a:xfrm>
          <a:prstGeom prst="curvedDown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+245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2285984" y="5572140"/>
            <a:ext cx="1643074" cy="428628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+10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4357686" y="5500702"/>
            <a:ext cx="1571636" cy="357190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+14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 descr="N:\2 МЕСЯЧНЫЕ отчеты\ГИФКИ для презентаций\25_11956_oboi_svetlo_zelenaja_abstrakcija_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14282" y="285728"/>
            <a:ext cx="8929718" cy="120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spcBef>
                <a:spcPct val="50000"/>
              </a:spcBef>
              <a:defRPr/>
            </a:pP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Расходы бюджета 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города 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Железноводска в разрезе муниципальных программ и непрограммных  направлений деятельности в 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201</a:t>
            </a:r>
            <a:r>
              <a:rPr lang="en-US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6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-201</a:t>
            </a:r>
            <a:r>
              <a:rPr lang="en-US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8</a:t>
            </a:r>
            <a:r>
              <a:rPr lang="ru-RU" alt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alt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годах</a:t>
            </a:r>
          </a:p>
        </p:txBody>
      </p:sp>
      <p:pic>
        <p:nvPicPr>
          <p:cNvPr id="29699" name="Picture 4" descr="герб-прозр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7991475" y="0"/>
            <a:ext cx="115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400" b="1" i="1" dirty="0">
                <a:latin typeface="Times New Roman" pitchFamily="18" charset="0"/>
              </a:rPr>
              <a:t>Схема </a:t>
            </a:r>
            <a:r>
              <a:rPr lang="ru-RU" sz="1400" b="1" i="1" dirty="0" smtClean="0">
                <a:latin typeface="Times New Roman" pitchFamily="18" charset="0"/>
              </a:rPr>
              <a:t>№8</a:t>
            </a:r>
            <a:endParaRPr lang="ru-RU" sz="1400" b="1" i="1" dirty="0">
              <a:latin typeface="Times New Roman" pitchFamily="18" charset="0"/>
            </a:endParaRPr>
          </a:p>
        </p:txBody>
      </p:sp>
      <p:sp>
        <p:nvSpPr>
          <p:cNvPr id="29701" name="AutoShape 9"/>
          <p:cNvSpPr>
            <a:spLocks noChangeArrowheads="1"/>
          </p:cNvSpPr>
          <p:nvPr/>
        </p:nvSpPr>
        <p:spPr bwMode="auto">
          <a:xfrm>
            <a:off x="7162800" y="2057400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/>
              <a:t>1 </a:t>
            </a:r>
            <a:r>
              <a:rPr lang="en-US" sz="2000" b="1" dirty="0" smtClean="0"/>
              <a:t>522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38" name="AutoShape 10"/>
          <p:cNvSpPr>
            <a:spLocks noChangeArrowheads="1"/>
          </p:cNvSpPr>
          <p:nvPr/>
        </p:nvSpPr>
        <p:spPr bwMode="auto">
          <a:xfrm>
            <a:off x="7162800" y="3657600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1" dirty="0" smtClean="0"/>
              <a:t>99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</p:txBody>
      </p:sp>
      <p:sp>
        <p:nvSpPr>
          <p:cNvPr id="29705" name="AutoShape 11"/>
          <p:cNvSpPr>
            <a:spLocks/>
          </p:cNvSpPr>
          <p:nvPr/>
        </p:nvSpPr>
        <p:spPr bwMode="auto">
          <a:xfrm>
            <a:off x="6858000" y="21336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6" name="AutoShape 12"/>
          <p:cNvSpPr>
            <a:spLocks/>
          </p:cNvSpPr>
          <p:nvPr/>
        </p:nvSpPr>
        <p:spPr bwMode="auto">
          <a:xfrm>
            <a:off x="6858000" y="388620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6000760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</a:t>
            </a:r>
            <a:r>
              <a:rPr lang="en-US" sz="1600" b="1" dirty="0" smtClean="0"/>
              <a:t>3</a:t>
            </a:r>
            <a:r>
              <a:rPr lang="ru-RU" sz="1600" b="1" dirty="0" smtClean="0"/>
              <a:t>,</a:t>
            </a:r>
            <a:r>
              <a:rPr lang="en-US" sz="1600" b="1" dirty="0" smtClean="0"/>
              <a:t>9</a:t>
            </a:r>
            <a:r>
              <a:rPr lang="ru-RU" sz="1600" b="1" dirty="0" smtClean="0"/>
              <a:t> </a:t>
            </a:r>
            <a:r>
              <a:rPr lang="ru-RU" sz="1600" b="1" dirty="0"/>
              <a:t>%</a:t>
            </a:r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6000760" y="3929066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smtClean="0"/>
              <a:t>6</a:t>
            </a:r>
            <a:r>
              <a:rPr lang="ru-RU" sz="1600" b="1" dirty="0" smtClean="0"/>
              <a:t>,</a:t>
            </a:r>
            <a:r>
              <a:rPr lang="en-US" sz="1600" b="1" dirty="0" smtClean="0"/>
              <a:t>1%</a:t>
            </a:r>
            <a:endParaRPr lang="ru-RU" sz="1600" b="1" dirty="0"/>
          </a:p>
        </p:txBody>
      </p:sp>
      <p:sp>
        <p:nvSpPr>
          <p:cNvPr id="29711" name="Содержимое 5"/>
          <p:cNvSpPr>
            <a:spLocks/>
          </p:cNvSpPr>
          <p:nvPr/>
        </p:nvSpPr>
        <p:spPr bwMode="auto">
          <a:xfrm>
            <a:off x="1600200" y="14478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2" name="Содержимое 5"/>
          <p:cNvSpPr>
            <a:spLocks/>
          </p:cNvSpPr>
          <p:nvPr/>
        </p:nvSpPr>
        <p:spPr bwMode="auto">
          <a:xfrm>
            <a:off x="4429124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713" name="AutoShape 23"/>
          <p:cNvSpPr>
            <a:spLocks noChangeArrowheads="1"/>
          </p:cNvSpPr>
          <p:nvPr/>
        </p:nvSpPr>
        <p:spPr bwMode="auto">
          <a:xfrm>
            <a:off x="1600200" y="2133600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/>
              <a:t>961 </a:t>
            </a:r>
            <a:r>
              <a:rPr lang="ru-RU" sz="1500" b="1" dirty="0" smtClean="0"/>
              <a:t>млн</a:t>
            </a:r>
            <a:r>
              <a:rPr lang="ru-RU" sz="1500" b="1" dirty="0"/>
              <a:t>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7352" name="AutoShape 24"/>
          <p:cNvSpPr>
            <a:spLocks noChangeArrowheads="1"/>
          </p:cNvSpPr>
          <p:nvPr/>
        </p:nvSpPr>
        <p:spPr bwMode="auto">
          <a:xfrm>
            <a:off x="1524000" y="3733800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/>
              <a:t>81 </a:t>
            </a:r>
            <a:r>
              <a:rPr lang="ru-RU" sz="1500" b="1"/>
              <a:t>млн. рублей</a:t>
            </a:r>
          </a:p>
        </p:txBody>
      </p:sp>
      <p:sp>
        <p:nvSpPr>
          <p:cNvPr id="29717" name="AutoShape 25"/>
          <p:cNvSpPr>
            <a:spLocks/>
          </p:cNvSpPr>
          <p:nvPr/>
        </p:nvSpPr>
        <p:spPr bwMode="auto">
          <a:xfrm>
            <a:off x="1143000" y="22098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214282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92,</a:t>
            </a:r>
            <a:r>
              <a:rPr lang="en-US" sz="1600" b="1" dirty="0" smtClean="0"/>
              <a:t>2</a:t>
            </a:r>
            <a:r>
              <a:rPr lang="ru-RU" sz="1600" b="1" dirty="0" smtClean="0"/>
              <a:t> </a:t>
            </a:r>
            <a:r>
              <a:rPr lang="ru-RU" sz="1600" b="1" dirty="0"/>
              <a:t>%</a:t>
            </a:r>
          </a:p>
        </p:txBody>
      </p:sp>
      <p:sp>
        <p:nvSpPr>
          <p:cNvPr id="29719" name="AutoShape 27"/>
          <p:cNvSpPr>
            <a:spLocks/>
          </p:cNvSpPr>
          <p:nvPr/>
        </p:nvSpPr>
        <p:spPr bwMode="auto">
          <a:xfrm>
            <a:off x="1219200" y="3886200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9720" name="Text Box 28"/>
          <p:cNvSpPr txBox="1">
            <a:spLocks noChangeArrowheads="1"/>
          </p:cNvSpPr>
          <p:nvPr/>
        </p:nvSpPr>
        <p:spPr bwMode="auto">
          <a:xfrm>
            <a:off x="304800" y="3962400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7,</a:t>
            </a:r>
            <a:r>
              <a:rPr lang="en-US" sz="1600" b="1" dirty="0" smtClean="0"/>
              <a:t>8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29124" y="2143116"/>
            <a:ext cx="1447800" cy="1295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/>
              <a:t>1 419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  <a:p>
            <a:pPr algn="ctr"/>
            <a:endParaRPr lang="ru-RU" sz="1500" b="1" dirty="0"/>
          </a:p>
        </p:txBody>
      </p:sp>
      <p:sp>
        <p:nvSpPr>
          <p:cNvPr id="22" name="AutoShape 11"/>
          <p:cNvSpPr>
            <a:spLocks/>
          </p:cNvSpPr>
          <p:nvPr/>
        </p:nvSpPr>
        <p:spPr bwMode="auto">
          <a:xfrm>
            <a:off x="4143372" y="2214554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214678" y="2643182"/>
            <a:ext cx="838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dirty="0" smtClean="0"/>
              <a:t>9</a:t>
            </a:r>
            <a:r>
              <a:rPr lang="en-US" sz="1600" b="1" dirty="0" smtClean="0"/>
              <a:t>4</a:t>
            </a:r>
            <a:r>
              <a:rPr lang="ru-RU" sz="1600" b="1" dirty="0" smtClean="0"/>
              <a:t>,</a:t>
            </a:r>
            <a:r>
              <a:rPr lang="en-US" sz="1600" b="1" dirty="0" smtClean="0"/>
              <a:t>7</a:t>
            </a:r>
            <a:r>
              <a:rPr lang="ru-RU" sz="1600" b="1" dirty="0" smtClean="0"/>
              <a:t> </a:t>
            </a:r>
            <a:r>
              <a:rPr lang="ru-RU" sz="1600" b="1" dirty="0"/>
              <a:t>%</a:t>
            </a:r>
          </a:p>
        </p:txBody>
      </p:sp>
      <p:sp>
        <p:nvSpPr>
          <p:cNvPr id="24" name="Содержимое 5"/>
          <p:cNvSpPr>
            <a:spLocks/>
          </p:cNvSpPr>
          <p:nvPr/>
        </p:nvSpPr>
        <p:spPr bwMode="auto">
          <a:xfrm>
            <a:off x="7072330" y="1500174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4429124" y="3714752"/>
            <a:ext cx="1447800" cy="8382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b="1" dirty="0" smtClean="0"/>
              <a:t>8</a:t>
            </a:r>
            <a:r>
              <a:rPr lang="en-US" sz="2000" b="1" dirty="0" smtClean="0"/>
              <a:t>0</a:t>
            </a:r>
            <a:r>
              <a:rPr lang="ru-RU" sz="2000" b="1" dirty="0" smtClean="0"/>
              <a:t> </a:t>
            </a:r>
            <a:r>
              <a:rPr lang="ru-RU" sz="1500" b="1" dirty="0"/>
              <a:t>млн. рублей</a:t>
            </a:r>
          </a:p>
        </p:txBody>
      </p:sp>
      <p:sp>
        <p:nvSpPr>
          <p:cNvPr id="26" name="AutoShape 12"/>
          <p:cNvSpPr>
            <a:spLocks/>
          </p:cNvSpPr>
          <p:nvPr/>
        </p:nvSpPr>
        <p:spPr bwMode="auto">
          <a:xfrm>
            <a:off x="4143372" y="3929066"/>
            <a:ext cx="152400" cy="487363"/>
          </a:xfrm>
          <a:prstGeom prst="leftBrace">
            <a:avLst>
              <a:gd name="adj1" fmla="val 2664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286116" y="4000504"/>
            <a:ext cx="809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 smtClean="0"/>
              <a:t>5</a:t>
            </a:r>
            <a:r>
              <a:rPr lang="ru-RU" sz="1600" b="1" dirty="0" smtClean="0"/>
              <a:t>,</a:t>
            </a:r>
            <a:r>
              <a:rPr lang="en-US" sz="1600" b="1" dirty="0" smtClean="0"/>
              <a:t>3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1571604" y="5072074"/>
            <a:ext cx="6715172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FF66FF"/>
              </a:gs>
              <a:gs pos="100000">
                <a:srgbClr val="762F76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/>
              <a:t>Муниципальные программы</a:t>
            </a:r>
            <a:endParaRPr lang="ru-RU" sz="2400" b="1" dirty="0"/>
          </a:p>
        </p:txBody>
      </p:sp>
      <p:sp>
        <p:nvSpPr>
          <p:cNvPr id="29" name="AutoShape 10"/>
          <p:cNvSpPr>
            <a:spLocks noChangeArrowheads="1"/>
          </p:cNvSpPr>
          <p:nvPr/>
        </p:nvSpPr>
        <p:spPr bwMode="auto">
          <a:xfrm>
            <a:off x="1571604" y="5929330"/>
            <a:ext cx="6786610" cy="642942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>
                  <a:alpha val="50000"/>
                </a:srgbClr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 b="1" dirty="0" smtClean="0"/>
              <a:t>Непрограммные направления</a:t>
            </a:r>
            <a:endParaRPr lang="ru-RU" sz="2400" b="1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637</Words>
  <Application>Microsoft Office PowerPoint</Application>
  <PresentationFormat>Экран (4:3)</PresentationFormat>
  <Paragraphs>214</Paragraphs>
  <Slides>16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Worksheet</vt:lpstr>
      <vt:lpstr>ОТЧЕТ ОБ ИСПОЛНЕНИИ  БЮДЖЕТА ГОРОДА-КУРОРТА  ЖЕЛЕЗНОВОДСКА  СТАВРОПОЛЬСКОГО КРАЯ  ЗА 2018 ГОД </vt:lpstr>
      <vt:lpstr>Слайд 2</vt:lpstr>
      <vt:lpstr>Слайд 3</vt:lpstr>
      <vt:lpstr>Слайд 4</vt:lpstr>
      <vt:lpstr>Слайд 5</vt:lpstr>
      <vt:lpstr>Удельный вес приоритетных направлений финансирования расходов в общем объеме расходов бюджета города</vt:lpstr>
      <vt:lpstr>Слайд 7</vt:lpstr>
      <vt:lpstr>Слайд 8</vt:lpstr>
      <vt:lpstr>Слайд 9</vt:lpstr>
      <vt:lpstr>Слайд 10</vt:lpstr>
      <vt:lpstr>Слайд 11</vt:lpstr>
      <vt:lpstr>КАССОВОЕ ИСПОЛНЕНИЕ  И СТРУКТУРА ДОРОЖНОГО ФОНДА ГОРОДА-КУРОРТА ЖЕЛЕЗНОВОДСКА СТАВРОПОЛЬСКОГО КРАЯ   ЗА 2018 ГОД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ГОРОДА-КУРОРТА  ЖЕЛЕЗНОВОДСКА  СТАВРОПОЛЬСКОГО КРАЯ ЗА 2016 ГОД</dc:title>
  <dc:creator>ZhDoOV</dc:creator>
  <cp:lastModifiedBy>ZhRibSP</cp:lastModifiedBy>
  <cp:revision>230</cp:revision>
  <dcterms:created xsi:type="dcterms:W3CDTF">2018-06-06T11:44:10Z</dcterms:created>
  <dcterms:modified xsi:type="dcterms:W3CDTF">2019-05-14T08:28:24Z</dcterms:modified>
</cp:coreProperties>
</file>