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charts/chart13.xml" ContentType="application/vnd.openxmlformats-officedocument.drawingml.chart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5" r:id="rId1"/>
  </p:sldMasterIdLst>
  <p:notesMasterIdLst>
    <p:notesMasterId r:id="rId80"/>
  </p:notesMasterIdLst>
  <p:handoutMasterIdLst>
    <p:handoutMasterId r:id="rId81"/>
  </p:handoutMasterIdLst>
  <p:sldIdLst>
    <p:sldId id="489" r:id="rId2"/>
    <p:sldId id="479" r:id="rId3"/>
    <p:sldId id="542" r:id="rId4"/>
    <p:sldId id="480" r:id="rId5"/>
    <p:sldId id="484" r:id="rId6"/>
    <p:sldId id="490" r:id="rId7"/>
    <p:sldId id="482" r:id="rId8"/>
    <p:sldId id="483" r:id="rId9"/>
    <p:sldId id="546" r:id="rId10"/>
    <p:sldId id="491" r:id="rId11"/>
    <p:sldId id="582" r:id="rId12"/>
    <p:sldId id="583" r:id="rId13"/>
    <p:sldId id="487" r:id="rId14"/>
    <p:sldId id="493" r:id="rId15"/>
    <p:sldId id="494" r:id="rId16"/>
    <p:sldId id="495" r:id="rId17"/>
    <p:sldId id="574" r:id="rId18"/>
    <p:sldId id="575" r:id="rId19"/>
    <p:sldId id="576" r:id="rId20"/>
    <p:sldId id="577" r:id="rId21"/>
    <p:sldId id="578" r:id="rId22"/>
    <p:sldId id="580" r:id="rId23"/>
    <p:sldId id="503" r:id="rId24"/>
    <p:sldId id="543" r:id="rId25"/>
    <p:sldId id="547" r:id="rId26"/>
    <p:sldId id="549" r:id="rId27"/>
    <p:sldId id="548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69" r:id="rId52"/>
    <p:sldId id="570" r:id="rId53"/>
    <p:sldId id="571" r:id="rId54"/>
    <p:sldId id="572" r:id="rId55"/>
    <p:sldId id="536" r:id="rId56"/>
    <p:sldId id="550" r:id="rId57"/>
    <p:sldId id="539" r:id="rId58"/>
    <p:sldId id="537" r:id="rId59"/>
    <p:sldId id="538" r:id="rId60"/>
    <p:sldId id="540" r:id="rId61"/>
    <p:sldId id="587" r:id="rId62"/>
    <p:sldId id="541" r:id="rId63"/>
    <p:sldId id="588" r:id="rId64"/>
    <p:sldId id="554" r:id="rId65"/>
    <p:sldId id="589" r:id="rId66"/>
    <p:sldId id="590" r:id="rId67"/>
    <p:sldId id="591" r:id="rId68"/>
    <p:sldId id="558" r:id="rId69"/>
    <p:sldId id="559" r:id="rId70"/>
    <p:sldId id="560" r:id="rId71"/>
    <p:sldId id="561" r:id="rId72"/>
    <p:sldId id="562" r:id="rId73"/>
    <p:sldId id="563" r:id="rId74"/>
    <p:sldId id="564" r:id="rId75"/>
    <p:sldId id="565" r:id="rId76"/>
    <p:sldId id="566" r:id="rId77"/>
    <p:sldId id="581" r:id="rId78"/>
    <p:sldId id="586" r:id="rId79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6699FF"/>
    <a:srgbClr val="00FF99"/>
    <a:srgbClr val="FFCCCC"/>
    <a:srgbClr val="B2FC9E"/>
    <a:srgbClr val="FFCCFF"/>
    <a:srgbClr val="FF9999"/>
    <a:srgbClr val="FF7C80"/>
    <a:srgbClr val="00CC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13" autoAdjust="0"/>
    <p:restoredTop sz="98851" autoAdjust="0"/>
  </p:normalViewPr>
  <p:slideViewPr>
    <p:cSldViewPr>
      <p:cViewPr>
        <p:scale>
          <a:sx n="90" d="100"/>
          <a:sy n="90" d="100"/>
        </p:scale>
        <p:origin x="-3210" y="21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246" y="8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0"/>
          <c:y val="1.6596209300372429E-2"/>
          <c:w val="0.97210269028871454"/>
          <c:h val="0.709011600861655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CCFF33"/>
            </a:solidFill>
          </c:spPr>
          <c:dLbls>
            <c:dLbl>
              <c:idx val="0"/>
              <c:layout>
                <c:manualLayout>
                  <c:x val="2.232522687352636E-3"/>
                  <c:y val="-2.0450007514438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1807,9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78874780439345E-2"/>
                  <c:y val="-2.27222305715982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1956,9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47329153300282E-2"/>
                  <c:y val="-2.57755165507344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5.5813067183817589E-3"/>
                  <c:y val="-2.7266676685918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1871,2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217.6</c:v>
                </c:pt>
                <c:pt idx="1">
                  <c:v>2056.9</c:v>
                </c:pt>
                <c:pt idx="2">
                  <c:v>1565.2</c:v>
                </c:pt>
                <c:pt idx="3">
                  <c:v>1550.9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satMod val="105000"/>
                  <a:alpha val="48000"/>
                </a:schemeClr>
              </a:outerShdw>
            </a:effectLst>
          </c:spPr>
          <c:dLbls>
            <c:dLbl>
              <c:idx val="0"/>
              <c:layout>
                <c:manualLayout>
                  <c:x val="2.9845679012345964E-2"/>
                  <c:y val="-2.7266698093149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1331,2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02469135802127E-2"/>
                  <c:y val="-2.99295628112224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1566,2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8564814814814814E-2"/>
                  <c:y val="-2.4864312505344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1677,2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5277777777777757E-2"/>
                  <c:y val="-4.40833972077848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1470,9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1673</c:v>
                </c:pt>
                <c:pt idx="1">
                  <c:v>1637.6</c:v>
                </c:pt>
                <c:pt idx="2">
                  <c:v>1131.5999999999999</c:v>
                </c:pt>
                <c:pt idx="3">
                  <c:v>1100.7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0"/>
              <c:layout>
                <c:manualLayout>
                  <c:x val="2.6568970545348521E-2"/>
                  <c:y val="-1.4624099539904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476,7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0504082822980507E-2"/>
                  <c:y val="-2.81577432744144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526829979585947E-2"/>
                  <c:y val="-2.5194568438233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677943034898701E-2"/>
                  <c:y val="-3.0059518630027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400,3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474.6</c:v>
                </c:pt>
                <c:pt idx="1">
                  <c:v>419.3</c:v>
                </c:pt>
                <c:pt idx="2">
                  <c:v>433.6</c:v>
                </c:pt>
                <c:pt idx="3">
                  <c:v>450.2</c:v>
                </c:pt>
              </c:numCache>
            </c:numRef>
          </c:val>
        </c:ser>
        <c:shape val="cylinder"/>
        <c:axId val="151410560"/>
        <c:axId val="151412096"/>
        <c:axId val="0"/>
      </c:bar3DChart>
      <c:catAx>
        <c:axId val="151410560"/>
        <c:scaling>
          <c:orientation val="minMax"/>
        </c:scaling>
        <c:axPos val="b"/>
        <c:tickLblPos val="nextTo"/>
        <c:crossAx val="151412096"/>
        <c:crosses val="autoZero"/>
        <c:auto val="1"/>
        <c:lblAlgn val="ctr"/>
        <c:lblOffset val="100"/>
      </c:catAx>
      <c:valAx>
        <c:axId val="151412096"/>
        <c:scaling>
          <c:orientation val="minMax"/>
        </c:scaling>
        <c:delete val="1"/>
        <c:axPos val="l"/>
        <c:numFmt formatCode="0.0" sourceLinked="1"/>
        <c:tickLblPos val="none"/>
        <c:crossAx val="15141056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6.8602133638267837E-2"/>
          <c:y val="0.79795888031559958"/>
          <c:w val="0.77846996666312995"/>
          <c:h val="0.2020410646170142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на отрасли социально-культурной сферы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14016608524576"/>
          <c:y val="0.12524476824641953"/>
        </c:manualLayout>
      </c:layout>
    </c:title>
    <c:view3D>
      <c:rotX val="10"/>
      <c:hPercent val="77"/>
      <c:depthPercent val="100"/>
      <c:rAngAx val="1"/>
    </c:view3D>
    <c:plotArea>
      <c:layout>
        <c:manualLayout>
          <c:layoutTarget val="inner"/>
          <c:xMode val="edge"/>
          <c:yMode val="edge"/>
          <c:x val="0.13120092365390518"/>
          <c:y val="0.10075764673259972"/>
          <c:w val="0.50702156517603758"/>
          <c:h val="0.88087012337972925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Физ.культура и спорт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362.6</c:v>
                </c:pt>
                <c:pt idx="1">
                  <c:v>791.9</c:v>
                </c:pt>
                <c:pt idx="2">
                  <c:v>56</c:v>
                </c:pt>
                <c:pt idx="3">
                  <c:v>22.7</c:v>
                </c:pt>
              </c:numCache>
            </c:numRef>
          </c:val>
        </c:ser>
        <c:shape val="cylinder"/>
        <c:axId val="180418816"/>
        <c:axId val="180449280"/>
        <c:axId val="0"/>
      </c:bar3DChart>
      <c:catAx>
        <c:axId val="1804188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0449280"/>
        <c:crosses val="autoZero"/>
        <c:auto val="1"/>
        <c:lblAlgn val="ctr"/>
        <c:lblOffset val="100"/>
        <c:tickLblSkip val="1"/>
        <c:tickMarkSkip val="1"/>
      </c:catAx>
      <c:valAx>
        <c:axId val="180449280"/>
        <c:scaling>
          <c:orientation val="minMax"/>
          <c:min val="0"/>
        </c:scaling>
        <c:delete val="1"/>
        <c:axPos val="l"/>
        <c:numFmt formatCode="General" sourceLinked="1"/>
        <c:majorTickMark val="none"/>
        <c:tickLblPos val="none"/>
        <c:crossAx val="180418816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958333333334162"/>
          <c:y val="3.437500000000001E-2"/>
          <c:w val="0.64375000000002702"/>
          <c:h val="0.965625000000029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c:spPr>
          <c:explosion val="7"/>
          <c:dPt>
            <c:idx val="0"/>
            <c:spPr>
              <a:solidFill>
                <a:srgbClr val="7DBD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1"/>
            <c:spPr>
              <a:solidFill>
                <a:srgbClr val="E29C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2"/>
            <c:spPr>
              <a:solidFill>
                <a:srgbClr val="83AEE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Pt>
            <c:idx val="3"/>
            <c:spPr>
              <a:solidFill>
                <a:srgbClr val="EEBB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7968</c:v>
                </c:pt>
                <c:pt idx="1">
                  <c:v>8727.7999999999811</c:v>
                </c:pt>
                <c:pt idx="2">
                  <c:v>665.4</c:v>
                </c:pt>
                <c:pt idx="3">
                  <c:v>2047.9</c:v>
                </c:pt>
              </c:numCache>
            </c:numRef>
          </c:val>
        </c:ser>
        <c:dLbls>
          <c:showVal val="1"/>
        </c:dLbls>
        <c:firstSliceAng val="21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99167">
                  <a:schemeClr val="accent6">
                    <a:lumMod val="75000"/>
                  </a:schemeClr>
                </a:gs>
                <a:gs pos="47000">
                  <a:schemeClr val="accent6">
                    <a:lumMod val="60000"/>
                    <a:lumOff val="40000"/>
                  </a:schemeClr>
                </a:gs>
                <a:gs pos="0">
                  <a:srgbClr val="EEDFA0"/>
                </a:gs>
              </a:gsLst>
              <a:lin ang="0" scaled="1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07950" h="107950"/>
            </a:sp3d>
          </c:spPr>
          <c:dPt>
            <c:idx val="0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4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2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2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-2.8287902360524794E-2"/>
                  <c:y val="3.5228137418174793E-6"/>
                </c:manualLayout>
              </c:layout>
              <c:spPr>
                <a:gradFill rotWithShape="1">
                  <a:gsLst>
                    <a:gs pos="0">
                      <a:schemeClr val="accent4">
                        <a:tint val="98000"/>
                        <a:shade val="25000"/>
                        <a:satMod val="250000"/>
                      </a:schemeClr>
                    </a:gs>
                    <a:gs pos="68000">
                      <a:schemeClr val="accent4">
                        <a:tint val="86000"/>
                        <a:satMod val="115000"/>
                      </a:schemeClr>
                    </a:gs>
                    <a:gs pos="100000">
                      <a:schemeClr val="accent4">
                        <a:tint val="50000"/>
                        <a:satMod val="1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n w="9525" cap="flat" cmpd="sng" algn="ctr">
                  <a:solidFill>
                    <a:schemeClr val="accent4">
                      <a:shade val="50000"/>
                      <a:satMod val="103000"/>
                    </a:schemeClr>
                  </a:solidFill>
                  <a:prstDash val="solid"/>
                </a:ln>
                <a:effectLst>
                  <a:outerShdw blurRad="57150" dist="38100" dir="5400000" algn="ctr" rotWithShape="0">
                    <a:schemeClr val="accent4">
                      <a:shade val="9000"/>
                      <a:satMod val="105000"/>
                      <a:alpha val="48000"/>
                    </a:schemeClr>
                  </a:outerShdw>
                </a:effectLst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Val val="1"/>
            </c:dLbl>
            <c:dLbl>
              <c:idx val="1"/>
              <c:layout>
                <c:manualLayout>
                  <c:x val="-0.28884918928162512"/>
                  <c:y val="1.1187575740495522E-2"/>
                </c:manualLayout>
              </c:layout>
              <c:dLblPos val="outEnd"/>
              <c:showVal val="1"/>
            </c:dLbl>
            <c:spPr>
              <a:gradFill rotWithShape="1">
                <a:gsLst>
                  <a:gs pos="0">
                    <a:schemeClr val="accent5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5">
                      <a:tint val="86000"/>
                      <a:satMod val="115000"/>
                    </a:schemeClr>
                  </a:gs>
                  <a:gs pos="100000">
                    <a:schemeClr val="accent5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 w="9525" cap="flat" cmpd="sng" algn="ctr">
                <a:solidFill>
                  <a:schemeClr val="accent5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5">
                    <a:shade val="9000"/>
                    <a:satMod val="105000"/>
                    <a:alpha val="48000"/>
                  </a:scheme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strRef>
              <c:f>Лист1!$A$2:$A$3</c:f>
              <c:strCache>
                <c:ptCount val="2"/>
                <c:pt idx="0">
                  <c:v>01.01.2022</c:v>
                </c:pt>
                <c:pt idx="1">
                  <c:v>01.01.2023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13890</c:v>
                </c:pt>
                <c:pt idx="1">
                  <c:v>16242</c:v>
                </c:pt>
              </c:numCache>
            </c:numRef>
          </c:val>
        </c:ser>
        <c:gapWidth val="10"/>
        <c:overlap val="18"/>
        <c:axId val="203920896"/>
        <c:axId val="203922432"/>
      </c:barChart>
      <c:catAx>
        <c:axId val="203920896"/>
        <c:scaling>
          <c:orientation val="maxMin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922432"/>
        <c:crosses val="autoZero"/>
        <c:auto val="1"/>
        <c:lblAlgn val="ctr"/>
        <c:lblOffset val="100"/>
      </c:catAx>
      <c:valAx>
        <c:axId val="203922432"/>
        <c:scaling>
          <c:orientation val="minMax"/>
          <c:max val="12300"/>
          <c:min val="1000"/>
        </c:scaling>
        <c:delete val="1"/>
        <c:axPos val="t"/>
        <c:numFmt formatCode="#,##0" sourceLinked="1"/>
        <c:tickLblPos val="none"/>
        <c:crossAx val="203920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2406969962088092E-2"/>
          <c:y val="7.5463460497890739E-2"/>
          <c:w val="0.95752561206404485"/>
          <c:h val="0.8499236041731691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marker>
            <c:symbol val="circle"/>
            <c:size val="23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4.5454943132108502E-2"/>
                  <c:y val="0.1077139271106696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76,5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3.7121609798775164E-2"/>
                  <c:y val="3.78725894179160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89,4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96,4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t"/>
              <c:showVal val="1"/>
            </c:dLbl>
            <c:dLbl>
              <c:idx val="3"/>
              <c:layout>
                <c:manualLayout>
                  <c:x val="-2.4158646835812123E-2"/>
                  <c:y val="-4.128875990014947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5.6650043744531926E-2"/>
                  <c:y val="-4.221027851987345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4.2393700787401588E-2"/>
                  <c:y val="-4.20241489431857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19,8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
(отчет)</c:v>
                </c:pt>
                <c:pt idx="1">
                  <c:v>2021 
(отчет)</c:v>
                </c:pt>
                <c:pt idx="2">
                  <c:v>2022 
(оценка)</c:v>
                </c:pt>
                <c:pt idx="3">
                  <c:v>2023 
(проект)</c:v>
                </c:pt>
                <c:pt idx="4">
                  <c:v>2024 
(проект)</c:v>
                </c:pt>
                <c:pt idx="5">
                  <c:v>2025 
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"-"?_р_._-;_-@_-</c:formatCode>
                <c:ptCount val="6"/>
                <c:pt idx="0">
                  <c:v>76.5</c:v>
                </c:pt>
                <c:pt idx="1">
                  <c:v>89.4</c:v>
                </c:pt>
                <c:pt idx="2">
                  <c:v>96.4</c:v>
                </c:pt>
                <c:pt idx="3">
                  <c:v>19.8</c:v>
                </c:pt>
                <c:pt idx="4">
                  <c:v>19.8</c:v>
                </c:pt>
                <c:pt idx="5">
                  <c:v>19.8</c:v>
                </c:pt>
              </c:numCache>
            </c:numRef>
          </c:val>
        </c:ser>
        <c:marker val="1"/>
        <c:axId val="204319360"/>
        <c:axId val="204321152"/>
      </c:lineChart>
      <c:catAx>
        <c:axId val="20431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rgbClr val="5C5C5C"/>
                </a:solidFill>
                <a:latin typeface="Calibri" pitchFamily="34" charset="0"/>
                <a:cs typeface="Times New Roman" pitchFamily="18" charset="0"/>
              </a:defRPr>
            </a:pPr>
            <a:endParaRPr lang="ru-RU"/>
          </a:p>
        </c:txPr>
        <c:crossAx val="204321152"/>
        <c:crosses val="autoZero"/>
        <c:auto val="1"/>
        <c:lblAlgn val="ctr"/>
        <c:lblOffset val="100"/>
      </c:catAx>
      <c:valAx>
        <c:axId val="204321152"/>
        <c:scaling>
          <c:orientation val="minMax"/>
        </c:scaling>
        <c:delete val="1"/>
        <c:axPos val="l"/>
        <c:numFmt formatCode="_-* #,##0.0_р_._-;\-* #,##0.0_р_._-;_-* &quot;-&quot;?_р_._-;_-@_-" sourceLinked="1"/>
        <c:tickLblPos val="none"/>
        <c:crossAx val="20431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6897016386290109E-2"/>
          <c:y val="3.1040347118625269E-2"/>
          <c:w val="0.96310298361371061"/>
          <c:h val="0.87488495962978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explosion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Программная часть бюджета 94,8%</c:v>
                </c:pt>
                <c:pt idx="1">
                  <c:v>Непрограммная часть бюджета 5,2%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1858</c:v>
                </c:pt>
                <c:pt idx="1">
                  <c:v>98.9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71686137429860064"/>
          <c:w val="0.99971491567991078"/>
          <c:h val="0.139224289060510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822543015456402E-2"/>
          <c:y val="0.23452824729314833"/>
          <c:w val="0.51285826771653542"/>
          <c:h val="0.39598585468059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3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spPr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Развитие экономики 0,01 %</c:v>
                </c:pt>
                <c:pt idx="1">
                  <c:v>Молодёжь 0,1 %</c:v>
                </c:pt>
                <c:pt idx="2">
                  <c:v>Создание условий безопасной жизни населения 0,7 %</c:v>
                </c:pt>
                <c:pt idx="3">
                  <c:v>Управление имуществом 0,7 %</c:v>
                </c:pt>
                <c:pt idx="4">
                  <c:v>Развитие градостроительства, строительства и архитектуры 3,1 %</c:v>
                </c:pt>
                <c:pt idx="5">
                  <c:v>Открытость и эффективность работы администрации 1 %</c:v>
                </c:pt>
                <c:pt idx="6">
                  <c:v>Развитие физической культуры и спорта 1,1 %</c:v>
                </c:pt>
                <c:pt idx="7">
                  <c:v>Развитие транспортной системы и охрана окружающей среды 13,3 %</c:v>
                </c:pt>
                <c:pt idx="8">
                  <c:v>Культура 2,8 %</c:v>
                </c:pt>
                <c:pt idx="9">
                  <c:v>Управление финансами 2,4%</c:v>
                </c:pt>
                <c:pt idx="10">
                  <c:v>Формирование современной городской среды 9,4 %</c:v>
                </c:pt>
                <c:pt idx="11">
                  <c:v>Развитие жилищно-коммунального хозяйства 6,2 %</c:v>
                </c:pt>
                <c:pt idx="12">
                  <c:v>Социальная поддержка населения 25,7%</c:v>
                </c:pt>
                <c:pt idx="13">
                  <c:v>Развитие образования 33,6 ,%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 formatCode="0.00%">
                  <c:v>1.0000000000000025E-4</c:v>
                </c:pt>
                <c:pt idx="1">
                  <c:v>1.0000000000000024E-3</c:v>
                </c:pt>
                <c:pt idx="2">
                  <c:v>2.1000000000000012E-2</c:v>
                </c:pt>
                <c:pt idx="3">
                  <c:v>8.0000000000000192E-3</c:v>
                </c:pt>
                <c:pt idx="4">
                  <c:v>1.4E-2</c:v>
                </c:pt>
                <c:pt idx="5">
                  <c:v>1.0999999999999998E-2</c:v>
                </c:pt>
                <c:pt idx="6">
                  <c:v>1.0999999999999998E-2</c:v>
                </c:pt>
                <c:pt idx="7">
                  <c:v>0.1870000000000003</c:v>
                </c:pt>
                <c:pt idx="8">
                  <c:v>2.9000000000000001E-2</c:v>
                </c:pt>
                <c:pt idx="9">
                  <c:v>2.7000000000000048E-2</c:v>
                </c:pt>
                <c:pt idx="10">
                  <c:v>7.0000000000000097E-3</c:v>
                </c:pt>
                <c:pt idx="11">
                  <c:v>0.113</c:v>
                </c:pt>
                <c:pt idx="12">
                  <c:v>0.17400000000000004</c:v>
                </c:pt>
                <c:pt idx="13">
                  <c:v>0.39800000000000074</c:v>
                </c:pt>
              </c:numCache>
            </c:numRef>
          </c:val>
        </c:ser>
        <c:firstSliceAng val="0"/>
        <c:holeSize val="50"/>
      </c:doughnutChart>
      <c:spPr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4980125400991564"/>
          <c:y val="0"/>
          <c:w val="0.45019874599008458"/>
          <c:h val="1"/>
        </c:manualLayout>
      </c:layout>
      <c:spPr>
        <a:gradFill flip="none" rotWithShape="1">
          <a:gsLst>
            <a:gs pos="0">
              <a:srgbClr val="3891A7">
                <a:lumMod val="60000"/>
                <a:lumOff val="40000"/>
                <a:shade val="30000"/>
                <a:satMod val="115000"/>
              </a:srgbClr>
            </a:gs>
            <a:gs pos="50000">
              <a:srgbClr val="3891A7">
                <a:lumMod val="60000"/>
                <a:lumOff val="40000"/>
                <a:shade val="67500"/>
                <a:satMod val="115000"/>
              </a:srgbClr>
            </a:gs>
            <a:gs pos="100000">
              <a:srgbClr val="3891A7">
                <a:lumMod val="60000"/>
                <a:lumOff val="40000"/>
                <a:shade val="100000"/>
                <a:satMod val="115000"/>
              </a:srgbClr>
            </a:gs>
          </a:gsLst>
          <a:lin ang="10800000" scaled="1"/>
          <a:tileRect/>
        </a:gradFill>
        <a:scene3d>
          <a:camera prst="orthographicFront"/>
          <a:lightRig rig="threePt" dir="t"/>
        </a:scene3d>
        <a:sp3d>
          <a:bevelT prst="relaxedInset"/>
        </a:sp3d>
      </c:spPr>
    </c:legend>
    <c:plotVisOnly val="1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accent1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  <a:scene3d>
      <a:camera prst="orthographicFront"/>
      <a:lightRig rig="brightRoom" dir="tl">
        <a:rot lat="0" lon="0" rev="8700000"/>
      </a:lightRig>
    </a:scene3d>
    <a:sp3d>
      <a:bevelT w="0" h="0"/>
      <a:contourClr>
        <a:srgbClr val="000000"/>
      </a:contourClr>
    </a:sp3d>
  </c:spPr>
  <c:txPr>
    <a:bodyPr/>
    <a:lstStyle/>
    <a:p>
      <a:pPr>
        <a:defRPr sz="1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0763779527559083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2.3611111111111211E-2"/>
                  <c:y val="-4.8459742164581966E-2"/>
                </c:manualLayout>
              </c:layout>
              <c:showVal val="1"/>
            </c:dLbl>
            <c:dLbl>
              <c:idx val="1"/>
              <c:layout>
                <c:manualLayout>
                  <c:x val="1.5277777777777781E-2"/>
                  <c:y val="-4.2969739076733113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4.7764352498414125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4.3783989790212953E-2"/>
                </c:manualLayout>
              </c:layout>
              <c:showVal val="1"/>
            </c:dLbl>
            <c:dLbl>
              <c:idx val="4"/>
              <c:layout>
                <c:manualLayout>
                  <c:x val="9.7222222222222224E-3"/>
                  <c:y val="-4.179380843611236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 01.01.2022 г. (факт)</c:v>
                </c:pt>
                <c:pt idx="1">
                  <c:v>на 01.01.2023 г. (оценка)</c:v>
                </c:pt>
                <c:pt idx="2">
                  <c:v>на 01.01.2024 г. (прогноз)</c:v>
                </c:pt>
                <c:pt idx="3">
                  <c:v>на 01.01.2025 г. (прогноз)</c:v>
                </c:pt>
                <c:pt idx="4">
                  <c:v>на 01.01.2026 г.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213397504"/>
        <c:axId val="213399040"/>
        <c:axId val="210527104"/>
      </c:area3DChart>
      <c:catAx>
        <c:axId val="213397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13399040"/>
        <c:crosses val="autoZero"/>
        <c:auto val="1"/>
        <c:lblAlgn val="ctr"/>
        <c:lblOffset val="100"/>
      </c:catAx>
      <c:valAx>
        <c:axId val="2133990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13397504"/>
        <c:crosses val="autoZero"/>
        <c:crossBetween val="midCat"/>
      </c:valAx>
      <c:serAx>
        <c:axId val="210527104"/>
        <c:scaling>
          <c:orientation val="minMax"/>
        </c:scaling>
        <c:delete val="1"/>
        <c:axPos val="b"/>
        <c:tickLblPos val="none"/>
        <c:crossAx val="213399040"/>
        <c:crosses val="autoZero"/>
      </c:serAx>
      <c:spPr>
        <a:solidFill>
          <a:schemeClr val="accent5">
            <a:lumMod val="40000"/>
            <a:lumOff val="60000"/>
          </a:schemeClr>
        </a:solidFill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281731478111567"/>
          <c:y val="0.2488064695345199"/>
          <c:w val="0.61560062960578155"/>
          <c:h val="0.68025414432534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6016663998117864"/>
          <c:y val="2.5184221589421851E-2"/>
        </c:manualLayout>
      </c:layout>
    </c:title>
    <c:plotArea>
      <c:layout>
        <c:manualLayout>
          <c:layoutTarget val="inner"/>
          <c:xMode val="edge"/>
          <c:yMode val="edge"/>
          <c:x val="0.59726840057112451"/>
          <c:y val="0.20744682391579491"/>
          <c:w val="0.38145916738991903"/>
          <c:h val="0.65768821963778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relaxedInset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relaxedInset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3000666678899311"/>
          <c:y val="0.11086069801768057"/>
        </c:manualLayout>
      </c:layout>
    </c:title>
    <c:plotArea>
      <c:layout>
        <c:manualLayout>
          <c:layoutTarget val="inner"/>
          <c:xMode val="edge"/>
          <c:yMode val="edge"/>
          <c:x val="0.49771354181248673"/>
          <c:y val="0.34231178036224236"/>
          <c:w val="0.38145916738991903"/>
          <c:h val="0.65768821963778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900000"/>
              </a:lightRig>
            </a:scene3d>
            <a:sp3d prstMaterial="powder">
              <a:bevelT w="25400" h="38100" prst="angle"/>
            </a:sp3d>
          </c:spPr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/>
                <a:lightRig rig="glow" dir="tl">
                  <a:rot lat="0" lon="0" rev="900000"/>
                </a:lightRig>
              </a:scene3d>
              <a:sp3d prstMaterial="powder">
                <a:bevelT w="25400" h="38100" prst="angle"/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0832246975082491E-2"/>
          <c:y val="1.9959032074432863E-3"/>
          <c:w val="0.96740763552544395"/>
          <c:h val="0.6269417770188138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5.53082548659140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17,8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19.5</c:v>
                </c:pt>
                <c:pt idx="1">
                  <c:v>19</c:v>
                </c:pt>
                <c:pt idx="2">
                  <c:v>18.399999999999999</c:v>
                </c:pt>
                <c:pt idx="3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9137672243105878E-3"/>
                  <c:y val="7.9011804346164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5203273959916702E-2"/>
                  <c:y val="6.55911779349215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 formatCode="General">
                  <c:v>8.7000000000000011</c:v>
                </c:pt>
                <c:pt idx="1">
                  <c:v>8.4</c:v>
                </c:pt>
                <c:pt idx="2">
                  <c:v>8.1</c:v>
                </c:pt>
                <c:pt idx="3">
                  <c:v>7.8</c:v>
                </c:pt>
              </c:numCache>
            </c:numRef>
          </c:val>
        </c:ser>
        <c:dLbls>
          <c:showVal val="1"/>
        </c:dLbls>
        <c:marker val="1"/>
        <c:axId val="179869568"/>
        <c:axId val="179871104"/>
      </c:lineChart>
      <c:catAx>
        <c:axId val="179869568"/>
        <c:scaling>
          <c:orientation val="minMax"/>
        </c:scaling>
        <c:axPos val="b"/>
        <c:numFmt formatCode="General" sourceLinked="1"/>
        <c:majorTickMark val="none"/>
        <c:tickLblPos val="nextTo"/>
        <c:crossAx val="179871104"/>
        <c:crosses val="autoZero"/>
        <c:auto val="1"/>
        <c:lblAlgn val="ctr"/>
        <c:lblOffset val="100"/>
      </c:catAx>
      <c:valAx>
        <c:axId val="1798711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9869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79705495611072263"/>
          <c:w val="0.94955689611347893"/>
          <c:h val="0.20294504388927931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28713413193034E-2"/>
          <c:y val="2.5914268661589242E-2"/>
          <c:w val="0.94527132545931769"/>
          <c:h val="0.65884416240289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764.8</c:v>
                </c:pt>
                <c:pt idx="1">
                  <c:v>780.2</c:v>
                </c:pt>
                <c:pt idx="2">
                  <c:v>670.2</c:v>
                </c:pt>
                <c:pt idx="3">
                  <c:v>604.1</c:v>
                </c:pt>
                <c:pt idx="4">
                  <c:v>595.6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374.3</c:v>
                </c:pt>
                <c:pt idx="1">
                  <c:v>307.3</c:v>
                </c:pt>
                <c:pt idx="2">
                  <c:v>488.5</c:v>
                </c:pt>
                <c:pt idx="3">
                  <c:v>429.3</c:v>
                </c:pt>
                <c:pt idx="4">
                  <c:v>451.7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61.6</c:v>
                </c:pt>
                <c:pt idx="1">
                  <c:v>111.1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2"/>
              <c:layout>
                <c:manualLayout>
                  <c:x val="1.1374407582938393E-2"/>
                  <c:y val="2.5914268661589242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186.6</c:v>
                </c:pt>
                <c:pt idx="1">
                  <c:v>473.9</c:v>
                </c:pt>
                <c:pt idx="2">
                  <c:v>477.6</c:v>
                </c:pt>
                <c:pt idx="3">
                  <c:v>96.9</c:v>
                </c:pt>
                <c:pt idx="4">
                  <c:v>52.1</c:v>
                </c:pt>
              </c:numCache>
            </c:numRef>
          </c:val>
        </c:ser>
        <c:dLbls>
          <c:showVal val="1"/>
        </c:dLbls>
        <c:axId val="179953664"/>
        <c:axId val="179955200"/>
      </c:barChart>
      <c:catAx>
        <c:axId val="179953664"/>
        <c:scaling>
          <c:orientation val="minMax"/>
        </c:scaling>
        <c:axPos val="b"/>
        <c:majorTickMark val="none"/>
        <c:tickLblPos val="nextTo"/>
        <c:crossAx val="179955200"/>
        <c:crosses val="autoZero"/>
        <c:auto val="1"/>
        <c:lblAlgn val="ctr"/>
        <c:lblOffset val="100"/>
      </c:catAx>
      <c:valAx>
        <c:axId val="1799552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9953664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6.2255063784256555E-2"/>
          <c:y val="0.84444667015214381"/>
          <c:w val="0.79700745264212813"/>
          <c:h val="0.15555332984785641"/>
        </c:manualLayout>
      </c:layout>
      <c:txPr>
        <a:bodyPr/>
        <a:lstStyle/>
        <a:p>
          <a:pPr>
            <a:defRPr sz="1100">
              <a:latin typeface="Arial Black" pitchFamily="34" charset="0"/>
            </a:defRPr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10"/>
      <c:hPercent val="77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CCCC"/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8550664799103243E-2"/>
                  <c:y val="0.2065384679409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1837,0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0096553532361828E-2"/>
                  <c:y val="0.210325183074380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2317,1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458887332586121E-2"/>
                  <c:y val="0.233083874472795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2056,9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0921074512897053E-2"/>
                  <c:y val="-8.0916009721407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1565,2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607734145649067E-2"/>
                  <c:y val="4.6694718632900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1550,9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1837</c:v>
                </c:pt>
                <c:pt idx="1">
                  <c:v>2317.1</c:v>
                </c:pt>
                <c:pt idx="2">
                  <c:v>2056.9</c:v>
                </c:pt>
                <c:pt idx="3">
                  <c:v>1565.2</c:v>
                </c:pt>
                <c:pt idx="4">
                  <c:v>1550.9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179330048"/>
        <c:axId val="179331840"/>
        <c:axId val="0"/>
      </c:bar3DChart>
      <c:catAx>
        <c:axId val="17933004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331840"/>
        <c:crosses val="autoZero"/>
        <c:auto val="1"/>
        <c:lblAlgn val="ctr"/>
        <c:lblOffset val="100"/>
        <c:tickLblSkip val="1"/>
        <c:tickMarkSkip val="1"/>
      </c:catAx>
      <c:valAx>
        <c:axId val="179331840"/>
        <c:scaling>
          <c:orientation val="minMax"/>
          <c:min val="1500"/>
        </c:scaling>
        <c:delete val="1"/>
        <c:axPos val="l"/>
        <c:numFmt formatCode="General" sourceLinked="1"/>
        <c:tickLblPos val="none"/>
        <c:crossAx val="179330048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0.18564448084402499"/>
                  <c:y val="-0.134325602353822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233,2 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(60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%)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4581547110781545"/>
                  <c:y val="4.8721346560031851E-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823,7</a:t>
                    </a:r>
                  </a:p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(40</a:t>
                    </a:r>
                    <a:r>
                      <a:rPr lang="ru-RU" sz="1400" baseline="0" dirty="0" smtClean="0">
                        <a:latin typeface="Times New Roman" pitchFamily="18" charset="0"/>
                        <a:cs typeface="Times New Roman" pitchFamily="18" charset="0"/>
                      </a:rPr>
                      <a:t> %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отрасли социально-культурной сферы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1233.2</c:v>
                </c:pt>
                <c:pt idx="1">
                  <c:v>823.7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0.28846</cdr:x>
      <cdr:y>0.33898</cdr:y>
    </cdr:from>
    <cdr:to>
      <cdr:x>0.59615</cdr:x>
      <cdr:y>0.53812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071568" y="785819"/>
          <a:ext cx="1143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400" b="1" dirty="0" smtClean="0"/>
            <a:t>47,0%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0.48276</cdr:y>
    </cdr:from>
    <cdr:to>
      <cdr:x>0.44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57190" y="1000135"/>
          <a:ext cx="1214446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25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</cdr:x>
      <cdr:y>0.44828</cdr:y>
    </cdr:from>
    <cdr:to>
      <cdr:x>0.5</cdr:x>
      <cdr:y>0.65384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714380" y="1006805"/>
          <a:ext cx="107156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47,9%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0.20833</cdr:x>
      <cdr:y>0.80429</cdr:y>
    </cdr:from>
    <cdr:to>
      <cdr:x>0.35416</cdr:x>
      <cdr:y>0.92458</cdr:y>
    </cdr:to>
    <cdr:pic>
      <cdr:nvPicPr>
        <cdr:cNvPr id="2" name="Picture 2" descr="C:\Users\AdmAccount\Desktop\кружка 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28736" y="7143799"/>
          <a:ext cx="1000125" cy="10683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7DF-2472-481D-B079-56DD1661F17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48C8-F97B-4B74-8C19-F96604D662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58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981200"/>
            <a:ext cx="5888736" cy="264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663441"/>
            <a:ext cx="5891022" cy="25315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19AA6-96EE-4D0E-9159-7E58DADB6FCE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0445-00CE-420A-B900-FBA46E6ABAD0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320802"/>
            <a:ext cx="1543050" cy="752810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320802"/>
            <a:ext cx="4514850" cy="752810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585B4-2388-41C9-9195-62B0BBE9CFC9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 userDrawn="1"/>
        </p:nvSpPr>
        <p:spPr>
          <a:xfrm>
            <a:off x="154269" y="281535"/>
            <a:ext cx="6549464" cy="9342945"/>
          </a:xfrm>
          <a:prstGeom prst="roundRect">
            <a:avLst>
              <a:gd name="adj" fmla="val 1377"/>
            </a:avLst>
          </a:prstGeom>
          <a:solidFill>
            <a:schemeClr val="bg1"/>
          </a:solidFill>
          <a:ln w="3175">
            <a:solidFill>
              <a:schemeClr val="accent6">
                <a:lumMod val="75000"/>
                <a:alpha val="39000"/>
              </a:schemeClr>
            </a:solidFill>
          </a:ln>
          <a:effectLst>
            <a:outerShdw blurRad="63500" sx="102000" sy="102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 userDrawn="1"/>
        </p:nvGrpSpPr>
        <p:grpSpPr>
          <a:xfrm>
            <a:off x="234411" y="425470"/>
            <a:ext cx="6338861" cy="83209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331946" y="9172222"/>
            <a:ext cx="394779" cy="527401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9247" y="445283"/>
            <a:ext cx="5705818" cy="784767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1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EC770-60F9-4071-860B-C1BE15C56A92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901952"/>
            <a:ext cx="5829300" cy="196799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906737"/>
            <a:ext cx="5829300" cy="218069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6F7021-FE3D-4F38-BEB0-2748EC1EC33D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773456"/>
            <a:ext cx="3028950" cy="64058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4891A-6423-4E56-BBDF-DA9CFAE9B2E0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679803"/>
            <a:ext cx="3030141" cy="95239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686317"/>
            <a:ext cx="3031331" cy="94588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632200"/>
            <a:ext cx="303014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632200"/>
            <a:ext cx="3031331" cy="555492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5B58B-4843-4057-909D-2F022CB504BD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229350" cy="1651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5D30E-45F3-410F-A06B-9D51EDCAAA18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DBED-B3A0-4A78-94EF-BB83DBAB978E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42953"/>
            <a:ext cx="2057400" cy="167851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421467"/>
            <a:ext cx="2057400" cy="6604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421467"/>
            <a:ext cx="3833813" cy="6604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F4FD8-33E4-438B-A889-2E8549C88AD6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600556"/>
            <a:ext cx="3943350" cy="59436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741889"/>
            <a:ext cx="116586" cy="22453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106"/>
            <a:ext cx="1659636" cy="2286008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86023"/>
            <a:ext cx="1657350" cy="3147907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FEFE-5D8E-41FE-A7D5-BCBF8F139BEA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9181395"/>
            <a:ext cx="457200" cy="527403"/>
          </a:xfrm>
        </p:spPr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732636"/>
            <a:ext cx="3463290" cy="56794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8401756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984193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10319"/>
            <a:ext cx="6872288" cy="15042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10318"/>
            <a:ext cx="3571875" cy="9218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1017016"/>
            <a:ext cx="6172200" cy="165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795693"/>
            <a:ext cx="6172200" cy="6339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8BE009-9004-4004-A7BF-5F7BDBF905CB}" type="datetime1">
              <a:rPr lang="fr-FR" smtClean="0"/>
              <a:pPr>
                <a:defRPr/>
              </a:pPr>
              <a:t>05/12/2022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9181395"/>
            <a:ext cx="25146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9181395"/>
            <a:ext cx="571500" cy="52740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92367"/>
            <a:ext cx="6885411" cy="93776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14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chart" Target="../charts/char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2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55" Type="http://schemas.openxmlformats.org/officeDocument/2006/relationships/tags" Target="../tags/tag75.xml"/><Relationship Id="rId63" Type="http://schemas.openxmlformats.org/officeDocument/2006/relationships/image" Target="../media/image26.png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62" Type="http://schemas.openxmlformats.org/officeDocument/2006/relationships/image" Target="../media/image2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tags" Target="../tags/tag73.xml"/><Relationship Id="rId58" Type="http://schemas.openxmlformats.org/officeDocument/2006/relationships/tags" Target="../tags/tag78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tags" Target="../tags/tag77.xml"/><Relationship Id="rId61" Type="http://schemas.openxmlformats.org/officeDocument/2006/relationships/slideLayout" Target="../slideLayouts/slideLayout1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60" Type="http://schemas.openxmlformats.org/officeDocument/2006/relationships/tags" Target="../tags/tag80.xml"/><Relationship Id="rId65" Type="http://schemas.openxmlformats.org/officeDocument/2006/relationships/image" Target="../media/image3.jpe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56" Type="http://schemas.openxmlformats.org/officeDocument/2006/relationships/tags" Target="../tags/tag76.xml"/><Relationship Id="rId64" Type="http://schemas.openxmlformats.org/officeDocument/2006/relationships/image" Target="../media/image27.png"/><Relationship Id="rId8" Type="http://schemas.openxmlformats.org/officeDocument/2006/relationships/tags" Target="../tags/tag28.xml"/><Relationship Id="rId51" Type="http://schemas.openxmlformats.org/officeDocument/2006/relationships/tags" Target="../tags/tag71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tags" Target="../tags/tag7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1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image" Target="../media/image29.jpe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9.xml"/><Relationship Id="rId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67" y="1166786"/>
            <a:ext cx="6357982" cy="7000924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проекту решения Думы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города-курорта Железноводска Ставропольского края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2024-2025 годов»</a:t>
            </a:r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1452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города-курорта Железноводска Ставропольского края на 2023 год и плановый период 2024 и 2025 годов</a:t>
            </a:r>
          </a:p>
          <a:p>
            <a:pPr marL="177800" indent="-1778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Содействие достижению национальных целей развития посредством реализации муниципальных программ города-курорта Железноводска Ставропольского края, включающих в себя муниципальные  составляющие национальных проектов. При реализации интегрированных в структуру муниципальных программ национальных проектов, особое внимание будет сосредоточено на повышении качества управления муниципальными программами.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результативности бюджетных расходов.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этой целью необходимо проведение мероприятий: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бюджетных обязательств;</a:t>
            </a:r>
          </a:p>
          <a:p>
            <a:pPr marL="269875" lvl="1" indent="-92075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режима экономного и рационального использования бюджетных средств;</a:t>
            </a:r>
          </a:p>
          <a:p>
            <a:pPr marL="177800" lvl="1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соблюдения норматива формирования расходов;</a:t>
            </a:r>
          </a:p>
          <a:p>
            <a:pPr marL="17780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оказания муниципальных и т.д.;</a:t>
            </a:r>
          </a:p>
          <a:p>
            <a:pPr marL="177800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инициативного бюджетирования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инициативного бюджетирования применяется в целях прямого вовлечения жителей города в решение приоритетных вопросов местного значения,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Сохранение высокого уровня открытости бюджетных данных, характеризующих прозрачность бюджетного процесса в городе-курорте Железноводске Ставропольского края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обеспечения открытости и прозрачности бюджетного процесса необходимо продолжить работу по своевременному размещению информации на Едином портале бюджетной системы, официальном сайте Думы города, в средствах массовой информации.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информационных технологий в сфере управления муниципальными финансами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развития информационных технологий в сфере управления  муниципальными финансами города будет осуществлено обеспечение перехода на новый качественный уровень управления муниципальными финансами.</a:t>
            </a:r>
          </a:p>
          <a:p>
            <a:pPr marL="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города-курорта Железноводска Ставропольского края на 2023 год и плановый период 2024 и 2025 годов</a:t>
            </a:r>
          </a:p>
          <a:p>
            <a:pPr indent="358775"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Поддержка инвестиционной  и инновационной активности хозяйствующих субъектов, осуществляющих деятельность на территории города-курорта Железноводска Ставропольского края.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продолжится реализация комплекса мер, направленных на формирование благоприятного инвестиционного климата и развитие конкурентоспособной экономики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Оценка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города-курорта Железноводска Ставропольского края от 08 мая 2020 г. № 345 «Об утверждении Порядка оценки налоговых расходов города-курорта Железноводска Ставропольского края» определены общие требования к оценке эффективности налоговых расходов бюджета города.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управления муниципальными активами.</a:t>
            </a: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направлении будут продолжены следующие мероприятия:  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инвентаризация объектов недвижимого имущества, находящегося в муниципальной собственности города-курорта Железноводска Ставропольского края;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финансово-хозяйственной деятельности муниципальных предприятий с целью увеличения их финансового результата;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баз данных по объектам недвижимости города-курорта Железноводска Ставропольского края по уточнению и передаче недостающих характеристик технико-экономических показателей, а также по выявлению новых объектов недвижимости города-курорта Железноводска Ставропольского края и постановке их на учет в регистрирующих органах;</a:t>
            </a:r>
          </a:p>
          <a:p>
            <a:pPr marL="360363" lvl="1" indent="-182563" algn="just" eaLnBrk="1" hangingPunct="1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выявление правообладателей ранее учтенных объектов недвижимого имущества города-курорта Железноводска Ставропольского края в целях их дальнейшего налогообложения и для внесения в Единый государственный реестр недвижимости</a:t>
            </a:r>
          </a:p>
          <a:p>
            <a:pPr marL="177800" lvl="1" algn="just" eaLnBrk="1" hangingPunct="1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1" indent="-177800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Совершенствование администрирования налоговых и неналоговых доходов.</a:t>
            </a:r>
          </a:p>
          <a:p>
            <a:pPr marL="177800" lvl="1" algn="just"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качества администрирования налоговых и неналоговых доходов бюджета города будет способствовать безусловное выполнение главными администраторами доходов бюджета города бюджетных полномочий в части обеспечения ими точности планирования и контроля за поступлением в бюджет города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налогов и сборов.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города-курорта Железноводска Ставропольского края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buAutoNum type="arabicPeriod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на оптимальном уровне, в рамках которого предполагается:</a:t>
            </a:r>
          </a:p>
          <a:p>
            <a:pPr marL="411163" lvl="1" indent="-2286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и исполнение расходных обязательств города в пределах полномочий, отнесенных к полномочиям органов местного самоуправления;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долга;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ассигнований и объема заимствований при исполнении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остатков средств на едином счете бюджета города,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долга.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Минимизация стоимости обслуживания муниципального долга, в рамках которой предполагается: управление ликвидностью единого счета бюджета города;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проведение анализа процентных ставок  на рынке кредитов в целях минимизации расходов бюджета; 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осуществление заимствований в кредитных организациях.</a:t>
            </a:r>
          </a:p>
          <a:p>
            <a:pPr marL="188913" lvl="1" indent="-6350" algn="just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913" lvl="1" indent="-188913" algn="just">
              <a:tabLst>
                <a:tab pos="90488" algn="l"/>
                <a:tab pos="360363" algn="l"/>
              </a:tabLs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360363" lvl="1" indent="-177800" algn="just">
              <a:buFont typeface="Wingdings" pitchFamily="2" charset="2"/>
              <a:buChar char="Ø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графиков погашения долговых обязательств города-курорта Железноводска Ставропольского края.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endParaRPr lang="ru-RU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261974"/>
            <a:ext cx="6858000" cy="101679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проекта бюджета города-курорта Железноводска Ставропольского края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357827" y="609600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500702" y="1881168"/>
            <a:ext cx="114300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200" b="1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2309794"/>
          <a:ext cx="6858000" cy="625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384"/>
                <a:gridCol w="797946"/>
                <a:gridCol w="969569"/>
                <a:gridCol w="1077588"/>
                <a:gridCol w="876043"/>
                <a:gridCol w="827318"/>
                <a:gridCol w="1075152"/>
              </a:tblGrid>
              <a:tr h="876298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(первоначальный 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666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из них: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60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4697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92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2 317,1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911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«–»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- 169,5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249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конец отчетного периода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38094"/>
            <a:ext cx="6858000" cy="96679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452675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7" y="2809862"/>
          <a:ext cx="6429420" cy="5926175"/>
        </p:xfrm>
        <a:graphic>
          <a:graphicData uri="http://schemas.openxmlformats.org/drawingml/2006/table">
            <a:tbl>
              <a:tblPr/>
              <a:tblGrid>
                <a:gridCol w="1595110"/>
                <a:gridCol w="1007154"/>
                <a:gridCol w="1007126"/>
                <a:gridCol w="940010"/>
                <a:gridCol w="940010"/>
                <a:gridCol w="940010"/>
              </a:tblGrid>
              <a:tr h="489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99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Акцизы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5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Прочие налоговые доходы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доходов, планируемых к поступлению в бюджет города-курорта Железноводска Ставропольского края, в динамике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8" y="2524111"/>
          <a:ext cx="6286542" cy="6099838"/>
        </p:xfrm>
        <a:graphic>
          <a:graphicData uri="http://schemas.openxmlformats.org/drawingml/2006/table">
            <a:tbl>
              <a:tblPr/>
              <a:tblGrid>
                <a:gridCol w="1541706"/>
                <a:gridCol w="1019479"/>
                <a:gridCol w="923633"/>
                <a:gridCol w="933908"/>
                <a:gridCol w="933908"/>
                <a:gridCol w="933908"/>
              </a:tblGrid>
              <a:tr h="741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фактическое исполнение за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ожидаемые поступления за 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СОБСТВЕННЫЕ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1 637,6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Дотации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61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Субсидии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492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Субвенции бюджетам бюджетной системы Российской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Федерации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670,2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3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Иные межбюджетные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трансферты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Возврат остатков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-3,4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5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                                      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1 878,1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2 147,6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2 056,9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1 565,2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1 550,9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0" y="3309929"/>
          <a:ext cx="6858000" cy="428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2524108"/>
          <a:ext cx="8518525" cy="6273800"/>
        </p:xfrm>
        <a:graphic>
          <a:graphicData uri="http://schemas.openxmlformats.org/presentationml/2006/ole">
            <p:oleObj spid="_x0000_s67586" name="Worksheet" r:id="rId3" imgW="6962896" imgH="33337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10525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357829" y="2095484"/>
            <a:ext cx="11763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млн.рублей</a:t>
            </a:r>
            <a:endParaRPr lang="ru-RU" sz="14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-407985" y="2360614"/>
          <a:ext cx="8115301" cy="6819900"/>
        </p:xfrm>
        <a:graphic>
          <a:graphicData uri="http://schemas.openxmlformats.org/presentationml/2006/ole">
            <p:oleObj spid="_x0000_s68610" name="Worksheet" r:id="rId3" imgW="9210669" imgH="327653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Наибольший удельный вес в доходной части бюджета города из числа налоговых доходов занимает налог на доходы физических лиц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214290" y="6667512"/>
            <a:ext cx="6483457" cy="2736304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ln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indent="450000" algn="just"/>
            <a:r>
              <a:rPr lang="ru-RU" b="1" i="1" dirty="0" smtClean="0">
                <a:solidFill>
                  <a:schemeClr val="tx1"/>
                </a:solidFill>
              </a:rPr>
              <a:t>Доходы бюджета города по налогу на доходы физических лиц в 2023 году составят 194,0 млн. руб., в 2024 году – 204,0 млн. руб., в 2025 году – 216,0 </a:t>
            </a:r>
            <a:r>
              <a:rPr lang="ru-RU" dirty="0" smtClean="0">
                <a:solidFill>
                  <a:schemeClr val="tx1"/>
                </a:solidFill>
              </a:rPr>
              <a:t>млн</a:t>
            </a:r>
            <a:r>
              <a:rPr lang="ru-RU" b="1" i="1" dirty="0" smtClean="0">
                <a:solidFill>
                  <a:schemeClr val="tx1"/>
                </a:solidFill>
              </a:rPr>
              <a:t>. руб.</a:t>
            </a:r>
          </a:p>
          <a:p>
            <a:pPr indent="450000" algn="just"/>
            <a:r>
              <a:rPr lang="ru-RU" b="1" i="1" dirty="0" smtClean="0">
                <a:solidFill>
                  <a:schemeClr val="tx1"/>
                </a:solidFill>
              </a:rPr>
              <a:t>При расчете учитывался норматив отчислений в бюджет города в размере 27%. 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90" y="3667116"/>
          <a:ext cx="2571768" cy="232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14554" y="452437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46,3%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571614" y="1809727"/>
          <a:ext cx="3714776" cy="23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554916" y="5144369"/>
          <a:ext cx="2322634" cy="91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86125" y="4024309"/>
          <a:ext cx="3571876" cy="224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7000900" cy="10525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ЖЕЛЕЗНОВОДСКЕ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- широко известный бальнеологический курорт Кавказских Минеральных Вод, расположенный у подножия горы Железная, на высоте 570-650 м над уровнем моря, в долине небольших рек Джеймук и Кучук. На территории курорта находится свыше 20 углекислых сульфатно-гидрокарбонатных кальциево-натриевых минеральных источников (Славяновский, Смирновский и др.), активно применяемых в лечении заболеваний органов пищеварения, почек, мочевыводящих путей и нарушений обмена веществ. Железноводские источники уникальны, так как кальциевые воды с высокой температурой крайне редко встречаются в природе. Температура некоторых минеральных источников превышает 50 градусов по Цельсию. В Европе нет подобных минеральных вод. Минеральные воды «Славяновская» и «Смирновская», помимо своих полезных свойств, по праву считаются одними из самых вкусных. Для лечения используется также иловая грязь Тамбуканского озера. Именно тут находится единственный на Кавказских Минеральных Водах лесопарк естественного происхождения, в котором произрастают растения степного, лесного и субальпийского поясов. Климат в Железноводске горно-степной, умеренно-сухой. Чистый ионизированный воздух и густые дубово-грабовые и буковые леса уберегают этот курорт от изнуряющего летнего зноя. Здесь проложено множество активных и экскурсионных маршрутов, знакомящих с уникальными достопримечательностями Кавказа.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 — самый маленький и тихий среди городов-курортов Кавказских Минеральных Вод. Население города  более пятидесяти тысяч человек, но, несмотря на небольшие размеры, это город имеет хорошо развитую инфраструктуру. 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Железноводск — самый большой по занимаемой территории город Кавказских Минеральных Вод (93 га). В административные границы Железноводска входят: курортный поселок Иноземцево, поселок Капельница, станция Бештау, хутор Р.Люксембург.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 — самый динамично развивающийся курорт Кавминвод. В 2003 году ему присвоено звание «Лучший город России» среди малых городов. В 2020 году был проведен Всероссийский конкурс «Лучшая муниципальная практика», где Железноводск занял 1 место и получил 75 млн.рублей для внедрения системы «Умный город».В 2021 году  во  Всероссийском конкурсе  «Лучшая муниципальная  практика» город занял призовое место  с получением денежной премии  в размере 20 млн. руб., которая направлена на развитие города.    </a:t>
            </a:r>
          </a:p>
          <a:p>
            <a:pPr indent="450850" algn="just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Значительный удельный вес в доходной части бюджета города из числа налоговых доходов занимают налоги на имущество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287" y="2872779"/>
            <a:ext cx="4500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0649" y="7185249"/>
            <a:ext cx="3096344" cy="208823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земельному налогу в 2023 году составят 68,1 млн. руб.,                                  в 2024 году – 68,7 млн. руб.,   в 2025 году – 69,4 млн. руб.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5024" y="7185253"/>
            <a:ext cx="3024336" cy="2016223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города по налогу на имущество физических лиц в 2023 году составят 30,2 млн. руб.,      в 2024 году – 30,2 млн. руб., в 2025 году – 30,3 млн. руб.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0" y="2952736"/>
          <a:ext cx="7215238" cy="387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119098"/>
            <a:ext cx="6858000" cy="101441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города-курорта Железноводска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0636" y="1809729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/>
        </p:nvGraphicFramePr>
        <p:xfrm>
          <a:off x="3" y="2171701"/>
          <a:ext cx="6911975" cy="4149726"/>
        </p:xfrm>
        <a:graphic>
          <a:graphicData uri="http://schemas.openxmlformats.org/presentationml/2006/ole">
            <p:oleObj spid="_x0000_s69634" name="Worksheet" r:id="rId3" imgW="8467833" imgH="3314802" progId="Excel.Sheet.8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66" y="6969224"/>
            <a:ext cx="3647898" cy="216024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2400" dirty="0" smtClean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Основную долю неналоговых доходов составляют доходы от использования имущества находящегося в муниципальной собственности, которые в 2023-2025 годах составят 51,8 млн. руб. ежегодно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3096" y="7113240"/>
            <a:ext cx="2136300" cy="18002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97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 ожидаемые в  2023-2025 годах составят 9,0 млн. руб. ежегодно</a:t>
            </a:r>
          </a:p>
          <a:p>
            <a:pPr algn="ctr"/>
            <a:endParaRPr lang="ru-RU" sz="16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799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Структура безвозмездных поступлений от других бюджетов бюджетной системы в бюджет  города-курорта Железноводска Ставропольского края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" y="881034"/>
          <a:ext cx="7143775" cy="9024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по расходам бюджета города-курорта Железноводска на 2023 год составят 2 056,9 млн. рублей, на 2024 год – 1 565,2 млн. рублей, в том числе условно утвержденные расходы – 21,6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рублей, и на 2025 год – 1 550,9 млн. рублей, в том числе условно утвержденные расходы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45,1 млн. рублей.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в 2023 году уменьшатся на 260,2 млн. рублей относительно расходов 2022 года и увеличатся на 219,9 млн. рублей относительно расходов 2021 года, в 2024 году уменьшатся на 491,7 млн. рублей относительно уровня 2023 года, в 2025 году уменьшатся на 14,3 млн. рублей относительно уровня 2024 года. 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города-курорта Железноводска Ставропольского края за 2021-2025 года.</a:t>
            </a:r>
          </a:p>
          <a:p>
            <a:pPr indent="44450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92"/>
          <p:cNvGraphicFramePr>
            <a:graphicFrameLocks noChangeAspect="1"/>
          </p:cNvGraphicFramePr>
          <p:nvPr/>
        </p:nvGraphicFramePr>
        <p:xfrm>
          <a:off x="857235" y="5595944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00639" y="5524505"/>
            <a:ext cx="140879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 sz="1000"/>
            </a:pP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9"/>
          <p:cNvGrpSpPr/>
          <p:nvPr/>
        </p:nvGrpSpPr>
        <p:grpSpPr>
          <a:xfrm rot="183112">
            <a:off x="1456729" y="5236720"/>
            <a:ext cx="2730101" cy="1124218"/>
            <a:chOff x="840757" y="3115098"/>
            <a:chExt cx="3060764" cy="1089100"/>
          </a:xfrm>
          <a:solidFill>
            <a:srgbClr val="00B050"/>
          </a:solidFill>
        </p:grpSpPr>
        <p:sp>
          <p:nvSpPr>
            <p:cNvPr id="7" name="Стрелка вверх 6"/>
            <p:cNvSpPr/>
            <p:nvPr>
              <p:custDataLst>
                <p:tags r:id="rId2"/>
              </p:custDataLst>
            </p:nvPr>
          </p:nvSpPr>
          <p:spPr>
            <a:xfrm rot="3863698">
              <a:off x="3630243" y="3129376"/>
              <a:ext cx="285556" cy="257000"/>
            </a:xfrm>
            <a:prstGeom prst="up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20647029" flipH="1">
              <a:off x="840757" y="3746421"/>
              <a:ext cx="2824791" cy="457777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5"/>
          <p:cNvGrpSpPr/>
          <p:nvPr/>
        </p:nvGrpSpPr>
        <p:grpSpPr>
          <a:xfrm rot="1732608">
            <a:off x="4021543" y="5838025"/>
            <a:ext cx="1672436" cy="196925"/>
            <a:chOff x="1389359" y="3286222"/>
            <a:chExt cx="1435312" cy="285556"/>
          </a:xfrm>
          <a:solidFill>
            <a:srgbClr val="FFCCFF"/>
          </a:solidFill>
        </p:grpSpPr>
        <p:sp>
          <p:nvSpPr>
            <p:cNvPr id="10" name="Стрелка вверх 9"/>
            <p:cNvSpPr/>
            <p:nvPr>
              <p:custDataLst>
                <p:tags r:id="rId1"/>
              </p:custDataLst>
            </p:nvPr>
          </p:nvSpPr>
          <p:spPr>
            <a:xfrm rot="5400000">
              <a:off x="2553393" y="3300500"/>
              <a:ext cx="285556" cy="25700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389359" y="3429000"/>
              <a:ext cx="1008112" cy="0"/>
            </a:xfrm>
            <a:prstGeom prst="line">
              <a:avLst/>
            </a:prstGeom>
            <a:grpFill/>
            <a:ln w="120650" cap="rnd">
              <a:gradFill flip="none" rotWithShape="1">
                <a:gsLst>
                  <a:gs pos="100000">
                    <a:srgbClr val="FFCCFF"/>
                  </a:gs>
                  <a:gs pos="2000">
                    <a:srgbClr val="FFCCFF"/>
                  </a:gs>
                </a:gsLst>
                <a:lin ang="10800000" scaled="1"/>
                <a:tileRect/>
              </a:gradFill>
              <a:prstDash val="sysDot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44500"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финансирования в 2023 году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Существенной расходной статьей традиционно остаются расходы на отрасли социальной сферы: в 2023 году на социальную политику запланировано 362,6 млн. рублей (17,6% от всех расходов бюджета города), на образование – 791,9 млн. рублей (38,5%), на культуру – 56,0 млн. рублей (2,7 %), на физ.культуру и спорт – 22,7 млн.рублей (1,1%), что в общей сумме составляет 1 233,2 млн. рублей (60 % от всех расходов бюджета города).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285861" y="3309929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500570" y="3309931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92"/>
          <p:cNvGraphicFramePr>
            <a:graphicFrameLocks noChangeAspect="1"/>
          </p:cNvGraphicFramePr>
          <p:nvPr/>
        </p:nvGraphicFramePr>
        <p:xfrm>
          <a:off x="1071549" y="6024570"/>
          <a:ext cx="5357851" cy="3447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500439" y="6953269"/>
            <a:ext cx="15552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1400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52" y="0"/>
            <a:ext cx="6715148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2023 году</a:t>
            </a:r>
          </a:p>
          <a:p>
            <a:pPr indent="444500"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Приоритетным направлением расходования средств краевого бюджета в 2023 году и плановом периоде 2024 и 2025 годов является достижение национальных целей развития на период до 2030 года, определенных Указом Президента РФ от 21.07.2020 № 474 «О национальных целях развития Российской Федерации на период до 2030 года»,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посредством реализации региональных проектов, направленных на достижение соответствующих результатов реализации федеральных проектов, ориентированных на достижение целей и показателей национальных проектов.</a:t>
            </a:r>
          </a:p>
          <a:p>
            <a:pPr indent="444500" algn="just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ассигнований на эти цели в будущем году составит 407,9 млн. рублей. </a:t>
            </a: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4951" y="4810126"/>
            <a:ext cx="142876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643182" y="5310190"/>
            <a:ext cx="2357454" cy="857256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143488" y="5310190"/>
            <a:ext cx="1714512" cy="7709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4950" y="6667512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86390" y="7524768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286388" y="8882090"/>
            <a:ext cx="1428760" cy="54207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3429003" y="6738954"/>
            <a:ext cx="1474127" cy="428624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37,2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429003" y="7524768"/>
            <a:ext cx="1474127" cy="479891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343,7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500438" y="8882090"/>
            <a:ext cx="1474127" cy="479891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90" y="6667512"/>
            <a:ext cx="2962588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14290" y="6738950"/>
            <a:ext cx="2928958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«Культурная среда»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291" y="7524768"/>
            <a:ext cx="2891150" cy="500067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214290" y="7596206"/>
            <a:ext cx="2857520" cy="33855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«Чистая страна»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4290" y="8453464"/>
            <a:ext cx="2962588" cy="114300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57166" y="8524900"/>
            <a:ext cx="2714644" cy="10033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00"/>
                </a:solidFill>
                <a:latin typeface="Arial" charset="0"/>
              </a:rPr>
              <a:t>«Финансовая поддержка семей при рождении детей</a:t>
            </a:r>
            <a:r>
              <a:rPr lang="ru-RU" sz="2000" b="1" dirty="0" smtClean="0">
                <a:solidFill>
                  <a:srgbClr val="333300"/>
                </a:solidFill>
                <a:latin typeface="Arial" charset="0"/>
              </a:rPr>
              <a:t>»</a:t>
            </a:r>
            <a:endParaRPr lang="ru-RU" sz="2000" b="1" dirty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0" y="-190536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из регионального (краевого) бюджета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072074" y="145253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14" y="2024042"/>
          <a:ext cx="6786586" cy="47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89"/>
                <a:gridCol w="1253731"/>
                <a:gridCol w="1086566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Всего сумма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з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а счет местных средств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 питания обучающихся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музыкальных инструментов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жилья молодым семьям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Комплектование книжных фондов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7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8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антитеррористических мероприятий в образовательных организациях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882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Содержание, благоустройство и ремонт объектов курортной инфраструктуры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000"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Ставропольского края в 2022 году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классифицируются по:</a:t>
            </a:r>
          </a:p>
          <a:p>
            <a:pPr indent="444500" algn="just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12-ти разделам бюджетной классификации;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11-ти главным распорядителям бюджетных средств;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14-ти муниципальным программам.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2023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-285750" y="1733550"/>
          <a:ext cx="9026525" cy="7529513"/>
        </p:xfrm>
        <a:graphic>
          <a:graphicData uri="http://schemas.openxmlformats.org/presentationml/2006/ole">
            <p:oleObj spid="_x0000_s7170" name="Worksheet" r:id="rId3" imgW="7239051" imgH="573408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2024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14290" y="1881170"/>
          <a:ext cx="9787006" cy="7589841"/>
        </p:xfrm>
        <a:graphic>
          <a:graphicData uri="http://schemas.openxmlformats.org/presentationml/2006/ole">
            <p:oleObj spid="_x0000_s8195" name="Worksheet" r:id="rId3" imgW="7829588" imgH="5743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450850" algn="just">
              <a:lnSpc>
                <a:spcPts val="2880"/>
              </a:lnSpc>
              <a:defRPr/>
            </a:pPr>
            <a:endParaRPr lang="ru-RU" sz="1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1922" name="Picture 2" descr="https://stv24.tv/wp-content/uploads/2020/04/30/4b4943c2-73aa-4ecd-a749-b5869efbf0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380968"/>
            <a:ext cx="5357850" cy="3687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" name="Picture 2" descr="https://sevkavportal.ru/media/k2/items/cache/f284d236d892725c37659398ed7f1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5953132"/>
            <a:ext cx="2714644" cy="3620656"/>
          </a:xfrm>
          <a:prstGeom prst="rect">
            <a:avLst/>
          </a:prstGeom>
          <a:noFill/>
        </p:spPr>
      </p:pic>
      <p:pic>
        <p:nvPicPr>
          <p:cNvPr id="55298" name="Picture 2" descr="https://zheleznovodsk.sutochno.ru/doc/images/galleries/180/zhelezn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494" y="4024310"/>
            <a:ext cx="3033467" cy="2039745"/>
          </a:xfrm>
          <a:prstGeom prst="rect">
            <a:avLst/>
          </a:prstGeom>
          <a:noFill/>
        </p:spPr>
      </p:pic>
      <p:pic>
        <p:nvPicPr>
          <p:cNvPr id="5" name="Picture 2" descr="В Курортном озере Железноводска замечена гигантская 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10" y="5905594"/>
            <a:ext cx="2765644" cy="3690878"/>
          </a:xfrm>
          <a:prstGeom prst="rect">
            <a:avLst/>
          </a:prstGeom>
          <a:noFill/>
        </p:spPr>
      </p:pic>
      <p:pic>
        <p:nvPicPr>
          <p:cNvPr id="3" name="Picture 2" descr="https://zheleznovodsk.sutochno.ru/doc/images/galleries/180/zhelezn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725" y="4024306"/>
            <a:ext cx="2938117" cy="197563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10310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разделов деятельности на 2025 год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-214338" y="2095480"/>
          <a:ext cx="8040688" cy="6364289"/>
        </p:xfrm>
        <a:graphic>
          <a:graphicData uri="http://schemas.openxmlformats.org/presentationml/2006/ole">
            <p:oleObj spid="_x0000_s9219" name="Worksheet" r:id="rId3" imgW="6448508" imgH="4800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городе-курорте Железноводске Ставропольского края осуществляют свою деятельность 29 муниципальных образовательных учреждений, в том числе: 15 дошкольных образовательных учреждений, 5 учреждений дополнительного образования детей, 9 общеобразовательных учреждений.</a:t>
            </a:r>
          </a:p>
          <a:p>
            <a:pPr indent="450850" algn="just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расходов по отрасли связано  с выделением дополнительных средств на реализацию Указов Президента Российской Федерации, направленных на повышение оплаты труда педагогическим работникам образовательных организаций в целях достижения показателей средней заработной платы, установленных «дорожной картой» в соответствии с распоряжением Правительства Ставропольского края от 01 марта 2013 года № 52-рп; повышение минимального размера оплаты труда; на повышение оплаты труда категорий работников бюджетной сферы, которые не попадают под действие указов Президента Российской Федерации.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659607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«Образование»</a:t>
            </a: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/>
        </p:nvGraphicFramePr>
        <p:xfrm>
          <a:off x="0" y="6310322"/>
          <a:ext cx="6858000" cy="3595678"/>
        </p:xfrm>
        <a:graphic>
          <a:graphicData uri="http://schemas.openxmlformats.org/presentationml/2006/ole">
            <p:oleObj spid="_x0000_s11266" name="Worksheet" r:id="rId3" imgW="5476920" imgH="2895668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7828" y="5738820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8990" y="1381100"/>
            <a:ext cx="60689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Структура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расходов бюджета по образованию в </a:t>
            </a:r>
            <a:r>
              <a:rPr lang="ru-RU" sz="1600" b="1" dirty="0" smtClean="0">
                <a:cs typeface="Times New Roman" pitchFamily="18" charset="0"/>
              </a:rPr>
              <a:t>2021-2025 </a:t>
            </a:r>
            <a:r>
              <a:rPr lang="ru-RU" sz="1600" b="1" dirty="0">
                <a:cs typeface="Times New Roman" pitchFamily="18" charset="0"/>
              </a:rPr>
              <a:t>годах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15" y="1952606"/>
          <a:ext cx="6643733" cy="463839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632735"/>
                <a:gridCol w="1977302"/>
                <a:gridCol w="604672"/>
                <a:gridCol w="714380"/>
                <a:gridCol w="857256"/>
                <a:gridCol w="857256"/>
                <a:gridCol w="1000132"/>
              </a:tblGrid>
              <a:tr h="3137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5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791,86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696,83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693,81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7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297,00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297,85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298,86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8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274,03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364,93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300,80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301,84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60,63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110,75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78,99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73,92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9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5,88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13,29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13,30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13,30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Образование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lnSpc>
                <a:spcPct val="15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В городе-курорте Железноводске Ставропольского края действует 15 дошкольных образовательных учреждений - детских садов, в которых обучается 2 696 детей.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14950" y="1595415"/>
            <a:ext cx="1293813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 smtClean="0"/>
              <a:t>тыс. </a:t>
            </a:r>
            <a:r>
              <a:rPr lang="ru-RU" sz="1800" b="1" i="1" dirty="0"/>
              <a:t>рублей</a:t>
            </a:r>
          </a:p>
        </p:txBody>
      </p:sp>
      <p:graphicFrame>
        <p:nvGraphicFramePr>
          <p:cNvPr id="12" name="Object 3"/>
          <p:cNvGraphicFramePr>
            <a:graphicFrameLocks noGrp="1" noChangeAspect="1"/>
          </p:cNvGraphicFramePr>
          <p:nvPr/>
        </p:nvGraphicFramePr>
        <p:xfrm>
          <a:off x="0" y="2105025"/>
          <a:ext cx="6858000" cy="2636838"/>
        </p:xfrm>
        <a:graphic>
          <a:graphicData uri="http://schemas.openxmlformats.org/presentationml/2006/ole">
            <p:oleObj spid="_x0000_s12291" name="Worksheet" r:id="rId3" imgW="6143606" imgH="2362336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и дополнительное образование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81168"/>
          <a:ext cx="6858000" cy="414340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1142984"/>
                <a:gridCol w="1371625"/>
                <a:gridCol w="609602"/>
                <a:gridCol w="990604"/>
                <a:gridCol w="885821"/>
                <a:gridCol w="942986"/>
                <a:gridCol w="914378"/>
              </a:tblGrid>
              <a:tr h="1271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5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Общеобра-зовательные школы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5262чел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473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дополни-тельного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2325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2 479 чел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 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8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587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7 864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6 788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библиотечная централизованная система, Пушкинская галерея, Городской Дворец культуры.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2" y="3809992"/>
          <a:ext cx="6572296" cy="36941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4175"/>
                <a:gridCol w="1564833"/>
                <a:gridCol w="704175"/>
                <a:gridCol w="986032"/>
                <a:gridCol w="871027"/>
                <a:gridCol w="871027"/>
                <a:gridCol w="871027"/>
              </a:tblGrid>
              <a:tr h="50098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75,62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55,96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56,30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56,81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0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62,19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48,55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48,68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4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7,32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7,75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8,13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4357" y="2825040"/>
            <a:ext cx="604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2021-2025 годах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«Культура»</a:t>
            </a:r>
          </a:p>
          <a:p>
            <a:pPr algn="ctr" eaLnBrk="1" hangingPunct="1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lvl="1" indent="37465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объема расходов в 2023 связано с увеличением в 2023 году расходов на заработную плату работников муниципальных учреждений культуры, подпадающих под действие майских указов Президента Российской Федерации, исходя из значения среднемесячного дохода от трудовой деятельности в 2022 году, а так же в связи с индексацией  с 01 июля 2022 года на 10 процентов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142852" y="5167314"/>
          <a:ext cx="6572296" cy="3551238"/>
        </p:xfrm>
        <a:graphic>
          <a:graphicData uri="http://schemas.openxmlformats.org/presentationml/2006/ole">
            <p:oleObj spid="_x0000_s14338" name="Worksheet" r:id="rId3" imgW="6086418" imgH="3028848" progId="Excel.Shee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4095744"/>
            <a:ext cx="1293813" cy="246221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66777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"/>
            <a:ext cx="6858000" cy="104537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Культуру в расчете на 1 жителя города-курорта Железноводска Ставропольского края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142852" y="3452802"/>
          <a:ext cx="6572296" cy="3786214"/>
        </p:xfrm>
        <a:graphic>
          <a:graphicData uri="http://schemas.openxmlformats.org/presentationml/2006/ole">
            <p:oleObj spid="_x0000_s15363" name="Worksheet" r:id="rId3" imgW="5267433" imgH="2371827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14886" y="2166921"/>
            <a:ext cx="1293813" cy="276999"/>
          </a:xfrm>
          <a:prstGeom prst="rect">
            <a:avLst/>
          </a:prstGeom>
          <a:solidFill>
            <a:schemeClr val="accent5">
              <a:lumMod val="40000"/>
              <a:lumOff val="60000"/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 smtClean="0"/>
              <a:t>тыс.рублей</a:t>
            </a:r>
            <a:endParaRPr lang="ru-RU" sz="1800" b="1" i="1" dirty="0"/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274" y="1381101"/>
            <a:ext cx="64164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cs typeface="Times New Roman" pitchFamily="18" charset="0"/>
              </a:rPr>
              <a:t>2021-2025годах</a:t>
            </a:r>
            <a:endParaRPr lang="ru-RU" sz="1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2" y="2452673"/>
          <a:ext cx="6858002" cy="47348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4863"/>
                <a:gridCol w="1511155"/>
                <a:gridCol w="920321"/>
                <a:gridCol w="890650"/>
                <a:gridCol w="979714"/>
                <a:gridCol w="801585"/>
                <a:gridCol w="979714"/>
              </a:tblGrid>
              <a:tr h="6479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     (млн. рублей)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4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517,31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362,64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297,80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289,29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193,17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188,15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187,08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185,65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1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304,73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155,20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91,48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84,40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8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19,41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19,29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19,24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19,24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310586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«Социальная политика»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На уменьшение объемов расходов в 2023 году повлияло отсутствие субвенции на ежемесячную выплату в связи с рождением (усыновлением) первого ребенка, и субвенции на выплаты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лицами), в соответствии с Федеральным законом от 19 мая 1995 года № 81-ФЗ «О государственных пособиях гражданам, имеющим детей».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50" name="Object 12"/>
          <p:cNvGraphicFramePr>
            <a:graphicFrameLocks noGrp="1" noChangeAspect="1"/>
          </p:cNvGraphicFramePr>
          <p:nvPr/>
        </p:nvGraphicFramePr>
        <p:xfrm>
          <a:off x="0" y="3952868"/>
          <a:ext cx="6858000" cy="4929222"/>
        </p:xfrm>
        <a:graphic>
          <a:graphicData uri="http://schemas.openxmlformats.org/presentationml/2006/ole">
            <p:oleObj spid="_x0000_s53250" name="Worksheet" r:id="rId3" imgW="7124675" imgH="3495743" progId="Excel.Sheet.8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638" y="4667250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2918" y="4595810"/>
            <a:ext cx="5715040" cy="364333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-833478"/>
            <a:ext cx="6858000" cy="110014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бюджета;</a:t>
            </a: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8" y="3952868"/>
            <a:ext cx="3214710" cy="12620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8" y="6167446"/>
            <a:ext cx="6357982" cy="100010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6" y="3881430"/>
            <a:ext cx="2357454" cy="12858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23914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14952" y="2309794"/>
            <a:ext cx="129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рублей</a:t>
            </a:r>
          </a:p>
        </p:txBody>
      </p:sp>
      <p:graphicFrame>
        <p:nvGraphicFramePr>
          <p:cNvPr id="54277" name="Object 3"/>
          <p:cNvGraphicFramePr>
            <a:graphicFrameLocks noGrp="1" noChangeAspect="1"/>
          </p:cNvGraphicFramePr>
          <p:nvPr/>
        </p:nvGraphicFramePr>
        <p:xfrm>
          <a:off x="0" y="2881313"/>
          <a:ext cx="6857999" cy="5241925"/>
        </p:xfrm>
        <a:graphic>
          <a:graphicData uri="http://schemas.openxmlformats.org/presentationml/2006/ole">
            <p:oleObj spid="_x0000_s54277" name="Worksheet" r:id="rId3" imgW="5124310" imgH="4543425" progId="Excel.Sheet.8">
              <p:embed/>
            </p:oleObj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0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Расходы на меры социальной поддержки населения в 2023 году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2473632"/>
              </p:ext>
            </p:extLst>
          </p:nvPr>
        </p:nvGraphicFramePr>
        <p:xfrm>
          <a:off x="642918" y="3024174"/>
          <a:ext cx="5786478" cy="516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071810" y="4738686"/>
            <a:ext cx="1152000" cy="1151999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1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320,1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643050" y="3667115"/>
            <a:ext cx="642942" cy="642942"/>
          </a:xfrm>
          <a:prstGeom prst="line">
            <a:avLst/>
          </a:prstGeom>
          <a:ln w="82550" cap="rnd">
            <a:solidFill>
              <a:srgbClr val="7DBD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2"/>
          <p:cNvGrpSpPr/>
          <p:nvPr/>
        </p:nvGrpSpPr>
        <p:grpSpPr>
          <a:xfrm>
            <a:off x="214291" y="1381104"/>
            <a:ext cx="2214578" cy="2214577"/>
            <a:chOff x="103307" y="2564904"/>
            <a:chExt cx="2092429" cy="15121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9512" y="2564904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7DBD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3307" y="2857582"/>
              <a:ext cx="2081088" cy="378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семей с детьми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72540" y="3469184"/>
              <a:ext cx="1015144" cy="277101"/>
            </a:xfrm>
            <a:prstGeom prst="roundRect">
              <a:avLst>
                <a:gd name="adj" fmla="val 31566"/>
              </a:avLst>
            </a:prstGeom>
            <a:solidFill>
              <a:srgbClr val="5793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128,4</a:t>
              </a:r>
              <a:endParaRPr lang="ru-RU" dirty="0"/>
            </a:p>
          </p:txBody>
        </p:sp>
      </p:grpSp>
      <p:grpSp>
        <p:nvGrpSpPr>
          <p:cNvPr id="15" name="Группа 25"/>
          <p:cNvGrpSpPr/>
          <p:nvPr/>
        </p:nvGrpSpPr>
        <p:grpSpPr>
          <a:xfrm>
            <a:off x="4000504" y="5087330"/>
            <a:ext cx="1294434" cy="1294435"/>
            <a:chOff x="4151784" y="3429000"/>
            <a:chExt cx="1440160" cy="10801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151784" y="4077072"/>
              <a:ext cx="1440160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43,8%</a:t>
              </a:r>
            </a:p>
          </p:txBody>
        </p:sp>
        <p:grpSp>
          <p:nvGrpSpPr>
            <p:cNvPr id="17" name="Группа 14"/>
            <p:cNvGrpSpPr/>
            <p:nvPr/>
          </p:nvGrpSpPr>
          <p:grpSpPr>
            <a:xfrm>
              <a:off x="4439816" y="3429000"/>
              <a:ext cx="1008112" cy="654437"/>
              <a:chOff x="-9094704" y="-3608569"/>
              <a:chExt cx="10696296" cy="92583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-9094704" y="-2116318"/>
                <a:ext cx="9608854" cy="7766050"/>
              </a:xfrm>
              <a:custGeom>
                <a:avLst/>
                <a:gdLst>
                  <a:gd name="T0" fmla="*/ 0 w 3578"/>
                  <a:gd name="T1" fmla="*/ 1919 h 2441"/>
                  <a:gd name="T2" fmla="*/ 2 w 3578"/>
                  <a:gd name="T3" fmla="*/ 1916 h 2441"/>
                  <a:gd name="T4" fmla="*/ 113 w 3578"/>
                  <a:gd name="T5" fmla="*/ 1792 h 2441"/>
                  <a:gd name="T6" fmla="*/ 335 w 3578"/>
                  <a:gd name="T7" fmla="*/ 1671 h 2441"/>
                  <a:gd name="T8" fmla="*/ 648 w 3578"/>
                  <a:gd name="T9" fmla="*/ 1113 h 2441"/>
                  <a:gd name="T10" fmla="*/ 651 w 3578"/>
                  <a:gd name="T11" fmla="*/ 973 h 2441"/>
                  <a:gd name="T12" fmla="*/ 690 w 3578"/>
                  <a:gd name="T13" fmla="*/ 819 h 2441"/>
                  <a:gd name="T14" fmla="*/ 1176 w 3578"/>
                  <a:gd name="T15" fmla="*/ 87 h 2441"/>
                  <a:gd name="T16" fmla="*/ 1399 w 3578"/>
                  <a:gd name="T17" fmla="*/ 18 h 2441"/>
                  <a:gd name="T18" fmla="*/ 1569 w 3578"/>
                  <a:gd name="T19" fmla="*/ 146 h 2441"/>
                  <a:gd name="T20" fmla="*/ 1589 w 3578"/>
                  <a:gd name="T21" fmla="*/ 163 h 2441"/>
                  <a:gd name="T22" fmla="*/ 2182 w 3578"/>
                  <a:gd name="T23" fmla="*/ 459 h 2441"/>
                  <a:gd name="T24" fmla="*/ 2253 w 3578"/>
                  <a:gd name="T25" fmla="*/ 540 h 2441"/>
                  <a:gd name="T26" fmla="*/ 2254 w 3578"/>
                  <a:gd name="T27" fmla="*/ 608 h 2441"/>
                  <a:gd name="T28" fmla="*/ 2275 w 3578"/>
                  <a:gd name="T29" fmla="*/ 618 h 2441"/>
                  <a:gd name="T30" fmla="*/ 2320 w 3578"/>
                  <a:gd name="T31" fmla="*/ 681 h 2441"/>
                  <a:gd name="T32" fmla="*/ 2341 w 3578"/>
                  <a:gd name="T33" fmla="*/ 996 h 2441"/>
                  <a:gd name="T34" fmla="*/ 2344 w 3578"/>
                  <a:gd name="T35" fmla="*/ 1015 h 2441"/>
                  <a:gd name="T36" fmla="*/ 2356 w 3578"/>
                  <a:gd name="T37" fmla="*/ 1015 h 2441"/>
                  <a:gd name="T38" fmla="*/ 2412 w 3578"/>
                  <a:gd name="T39" fmla="*/ 1049 h 2441"/>
                  <a:gd name="T40" fmla="*/ 2400 w 3578"/>
                  <a:gd name="T41" fmla="*/ 1113 h 2441"/>
                  <a:gd name="T42" fmla="*/ 2285 w 3578"/>
                  <a:gd name="T43" fmla="*/ 1266 h 2441"/>
                  <a:gd name="T44" fmla="*/ 2726 w 3578"/>
                  <a:gd name="T45" fmla="*/ 2255 h 2441"/>
                  <a:gd name="T46" fmla="*/ 3453 w 3578"/>
                  <a:gd name="T47" fmla="*/ 1962 h 2441"/>
                  <a:gd name="T48" fmla="*/ 3513 w 3578"/>
                  <a:gd name="T49" fmla="*/ 1929 h 2441"/>
                  <a:gd name="T50" fmla="*/ 3552 w 3578"/>
                  <a:gd name="T51" fmla="*/ 2018 h 2441"/>
                  <a:gd name="T52" fmla="*/ 3436 w 3578"/>
                  <a:gd name="T53" fmla="*/ 2161 h 2441"/>
                  <a:gd name="T54" fmla="*/ 2652 w 3578"/>
                  <a:gd name="T55" fmla="*/ 2352 h 2441"/>
                  <a:gd name="T56" fmla="*/ 2108 w 3578"/>
                  <a:gd name="T57" fmla="*/ 1768 h 2441"/>
                  <a:gd name="T58" fmla="*/ 2226 w 3578"/>
                  <a:gd name="T59" fmla="*/ 1146 h 2441"/>
                  <a:gd name="T60" fmla="*/ 2235 w 3578"/>
                  <a:gd name="T61" fmla="*/ 1115 h 2441"/>
                  <a:gd name="T62" fmla="*/ 2209 w 3578"/>
                  <a:gd name="T63" fmla="*/ 737 h 2441"/>
                  <a:gd name="T64" fmla="*/ 2203 w 3578"/>
                  <a:gd name="T65" fmla="*/ 713 h 2441"/>
                  <a:gd name="T66" fmla="*/ 2156 w 3578"/>
                  <a:gd name="T67" fmla="*/ 699 h 2441"/>
                  <a:gd name="T68" fmla="*/ 2053 w 3578"/>
                  <a:gd name="T69" fmla="*/ 683 h 2441"/>
                  <a:gd name="T70" fmla="*/ 1548 w 3578"/>
                  <a:gd name="T71" fmla="*/ 431 h 2441"/>
                  <a:gd name="T72" fmla="*/ 1526 w 3578"/>
                  <a:gd name="T73" fmla="*/ 420 h 2441"/>
                  <a:gd name="T74" fmla="*/ 1477 w 3578"/>
                  <a:gd name="T75" fmla="*/ 483 h 2441"/>
                  <a:gd name="T76" fmla="*/ 1148 w 3578"/>
                  <a:gd name="T77" fmla="*/ 993 h 2441"/>
                  <a:gd name="T78" fmla="*/ 1153 w 3578"/>
                  <a:gd name="T79" fmla="*/ 1021 h 2441"/>
                  <a:gd name="T80" fmla="*/ 1398 w 3578"/>
                  <a:gd name="T81" fmla="*/ 1408 h 2441"/>
                  <a:gd name="T82" fmla="*/ 1615 w 3578"/>
                  <a:gd name="T83" fmla="*/ 2020 h 2441"/>
                  <a:gd name="T84" fmla="*/ 1606 w 3578"/>
                  <a:gd name="T85" fmla="*/ 2130 h 2441"/>
                  <a:gd name="T86" fmla="*/ 1418 w 3578"/>
                  <a:gd name="T87" fmla="*/ 2204 h 2441"/>
                  <a:gd name="T88" fmla="*/ 1296 w 3578"/>
                  <a:gd name="T89" fmla="*/ 2072 h 2441"/>
                  <a:gd name="T90" fmla="*/ 1096 w 3578"/>
                  <a:gd name="T91" fmla="*/ 1525 h 2441"/>
                  <a:gd name="T92" fmla="*/ 956 w 3578"/>
                  <a:gd name="T93" fmla="*/ 1299 h 2441"/>
                  <a:gd name="T94" fmla="*/ 947 w 3578"/>
                  <a:gd name="T95" fmla="*/ 1286 h 2441"/>
                  <a:gd name="T96" fmla="*/ 938 w 3578"/>
                  <a:gd name="T97" fmla="*/ 1323 h 2441"/>
                  <a:gd name="T98" fmla="*/ 388 w 3578"/>
                  <a:gd name="T99" fmla="*/ 2015 h 2441"/>
                  <a:gd name="T100" fmla="*/ 205 w 3578"/>
                  <a:gd name="T101" fmla="*/ 2097 h 2441"/>
                  <a:gd name="T102" fmla="*/ 3 w 3578"/>
                  <a:gd name="T103" fmla="*/ 1974 h 2441"/>
                  <a:gd name="T104" fmla="*/ 0 w 3578"/>
                  <a:gd name="T105" fmla="*/ 1967 h 2441"/>
                  <a:gd name="T106" fmla="*/ 0 w 3578"/>
                  <a:gd name="T107" fmla="*/ 1919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78" h="2441">
                    <a:moveTo>
                      <a:pt x="0" y="1919"/>
                    </a:moveTo>
                    <a:cubicBezTo>
                      <a:pt x="1" y="1918"/>
                      <a:pt x="2" y="1917"/>
                      <a:pt x="2" y="1916"/>
                    </a:cubicBezTo>
                    <a:cubicBezTo>
                      <a:pt x="15" y="1853"/>
                      <a:pt x="55" y="1815"/>
                      <a:pt x="113" y="1792"/>
                    </a:cubicBezTo>
                    <a:cubicBezTo>
                      <a:pt x="192" y="1761"/>
                      <a:pt x="266" y="1721"/>
                      <a:pt x="335" y="1671"/>
                    </a:cubicBezTo>
                    <a:cubicBezTo>
                      <a:pt x="523" y="1532"/>
                      <a:pt x="629" y="1347"/>
                      <a:pt x="648" y="1113"/>
                    </a:cubicBezTo>
                    <a:cubicBezTo>
                      <a:pt x="652" y="1067"/>
                      <a:pt x="652" y="1020"/>
                      <a:pt x="651" y="973"/>
                    </a:cubicBezTo>
                    <a:cubicBezTo>
                      <a:pt x="650" y="918"/>
                      <a:pt x="663" y="867"/>
                      <a:pt x="690" y="819"/>
                    </a:cubicBezTo>
                    <a:cubicBezTo>
                      <a:pt x="832" y="561"/>
                      <a:pt x="993" y="317"/>
                      <a:pt x="1176" y="87"/>
                    </a:cubicBezTo>
                    <a:cubicBezTo>
                      <a:pt x="1234" y="13"/>
                      <a:pt x="1313" y="0"/>
                      <a:pt x="1399" y="18"/>
                    </a:cubicBezTo>
                    <a:cubicBezTo>
                      <a:pt x="1475" y="33"/>
                      <a:pt x="1533" y="76"/>
                      <a:pt x="1569" y="146"/>
                    </a:cubicBezTo>
                    <a:cubicBezTo>
                      <a:pt x="1572" y="153"/>
                      <a:pt x="1581" y="159"/>
                      <a:pt x="1589" y="163"/>
                    </a:cubicBezTo>
                    <a:cubicBezTo>
                      <a:pt x="1787" y="262"/>
                      <a:pt x="1984" y="361"/>
                      <a:pt x="2182" y="459"/>
                    </a:cubicBezTo>
                    <a:cubicBezTo>
                      <a:pt x="2217" y="477"/>
                      <a:pt x="2246" y="499"/>
                      <a:pt x="2253" y="540"/>
                    </a:cubicBezTo>
                    <a:cubicBezTo>
                      <a:pt x="2257" y="561"/>
                      <a:pt x="2254" y="583"/>
                      <a:pt x="2254" y="608"/>
                    </a:cubicBezTo>
                    <a:cubicBezTo>
                      <a:pt x="2258" y="610"/>
                      <a:pt x="2266" y="615"/>
                      <a:pt x="2275" y="618"/>
                    </a:cubicBezTo>
                    <a:cubicBezTo>
                      <a:pt x="2305" y="628"/>
                      <a:pt x="2318" y="650"/>
                      <a:pt x="2320" y="681"/>
                    </a:cubicBezTo>
                    <a:cubicBezTo>
                      <a:pt x="2327" y="786"/>
                      <a:pt x="2334" y="891"/>
                      <a:pt x="2341" y="996"/>
                    </a:cubicBezTo>
                    <a:cubicBezTo>
                      <a:pt x="2341" y="1002"/>
                      <a:pt x="2343" y="1008"/>
                      <a:pt x="2344" y="1015"/>
                    </a:cubicBezTo>
                    <a:cubicBezTo>
                      <a:pt x="2348" y="1015"/>
                      <a:pt x="2352" y="1015"/>
                      <a:pt x="2356" y="1015"/>
                    </a:cubicBezTo>
                    <a:cubicBezTo>
                      <a:pt x="2382" y="1014"/>
                      <a:pt x="2401" y="1025"/>
                      <a:pt x="2412" y="1049"/>
                    </a:cubicBezTo>
                    <a:cubicBezTo>
                      <a:pt x="2422" y="1072"/>
                      <a:pt x="2418" y="1095"/>
                      <a:pt x="2400" y="1113"/>
                    </a:cubicBezTo>
                    <a:cubicBezTo>
                      <a:pt x="2355" y="1159"/>
                      <a:pt x="2316" y="1210"/>
                      <a:pt x="2285" y="1266"/>
                    </a:cubicBezTo>
                    <a:cubicBezTo>
                      <a:pt x="2068" y="1654"/>
                      <a:pt x="2292" y="2157"/>
                      <a:pt x="2726" y="2255"/>
                    </a:cubicBezTo>
                    <a:cubicBezTo>
                      <a:pt x="3011" y="2320"/>
                      <a:pt x="3290" y="2207"/>
                      <a:pt x="3453" y="1962"/>
                    </a:cubicBezTo>
                    <a:cubicBezTo>
                      <a:pt x="3467" y="1940"/>
                      <a:pt x="3485" y="1925"/>
                      <a:pt x="3513" y="1929"/>
                    </a:cubicBezTo>
                    <a:cubicBezTo>
                      <a:pt x="3556" y="1934"/>
                      <a:pt x="3578" y="1982"/>
                      <a:pt x="3552" y="2018"/>
                    </a:cubicBezTo>
                    <a:cubicBezTo>
                      <a:pt x="3516" y="2068"/>
                      <a:pt x="3481" y="2119"/>
                      <a:pt x="3436" y="2161"/>
                    </a:cubicBezTo>
                    <a:cubicBezTo>
                      <a:pt x="3212" y="2373"/>
                      <a:pt x="2946" y="2441"/>
                      <a:pt x="2652" y="2352"/>
                    </a:cubicBezTo>
                    <a:cubicBezTo>
                      <a:pt x="2362" y="2264"/>
                      <a:pt x="2179" y="2063"/>
                      <a:pt x="2108" y="1768"/>
                    </a:cubicBezTo>
                    <a:cubicBezTo>
                      <a:pt x="2055" y="1545"/>
                      <a:pt x="2099" y="1337"/>
                      <a:pt x="2226" y="1146"/>
                    </a:cubicBezTo>
                    <a:cubicBezTo>
                      <a:pt x="2232" y="1138"/>
                      <a:pt x="2236" y="1126"/>
                      <a:pt x="2235" y="1115"/>
                    </a:cubicBezTo>
                    <a:cubicBezTo>
                      <a:pt x="2227" y="989"/>
                      <a:pt x="2218" y="863"/>
                      <a:pt x="2209" y="737"/>
                    </a:cubicBezTo>
                    <a:cubicBezTo>
                      <a:pt x="2209" y="728"/>
                      <a:pt x="2208" y="715"/>
                      <a:pt x="2203" y="713"/>
                    </a:cubicBezTo>
                    <a:cubicBezTo>
                      <a:pt x="2188" y="706"/>
                      <a:pt x="2170" y="696"/>
                      <a:pt x="2156" y="699"/>
                    </a:cubicBezTo>
                    <a:cubicBezTo>
                      <a:pt x="2119" y="705"/>
                      <a:pt x="2086" y="700"/>
                      <a:pt x="2053" y="683"/>
                    </a:cubicBezTo>
                    <a:cubicBezTo>
                      <a:pt x="1885" y="599"/>
                      <a:pt x="1716" y="515"/>
                      <a:pt x="1548" y="431"/>
                    </a:cubicBezTo>
                    <a:cubicBezTo>
                      <a:pt x="1541" y="427"/>
                      <a:pt x="1535" y="424"/>
                      <a:pt x="1526" y="420"/>
                    </a:cubicBezTo>
                    <a:cubicBezTo>
                      <a:pt x="1510" y="441"/>
                      <a:pt x="1493" y="462"/>
                      <a:pt x="1477" y="483"/>
                    </a:cubicBezTo>
                    <a:cubicBezTo>
                      <a:pt x="1355" y="645"/>
                      <a:pt x="1248" y="817"/>
                      <a:pt x="1148" y="993"/>
                    </a:cubicBezTo>
                    <a:cubicBezTo>
                      <a:pt x="1140" y="1006"/>
                      <a:pt x="1146" y="1012"/>
                      <a:pt x="1153" y="1021"/>
                    </a:cubicBezTo>
                    <a:cubicBezTo>
                      <a:pt x="1247" y="1142"/>
                      <a:pt x="1328" y="1272"/>
                      <a:pt x="1398" y="1408"/>
                    </a:cubicBezTo>
                    <a:cubicBezTo>
                      <a:pt x="1498" y="1603"/>
                      <a:pt x="1569" y="1807"/>
                      <a:pt x="1615" y="2020"/>
                    </a:cubicBezTo>
                    <a:cubicBezTo>
                      <a:pt x="1623" y="2057"/>
                      <a:pt x="1622" y="2094"/>
                      <a:pt x="1606" y="2130"/>
                    </a:cubicBezTo>
                    <a:cubicBezTo>
                      <a:pt x="1575" y="2194"/>
                      <a:pt x="1495" y="2227"/>
                      <a:pt x="1418" y="2204"/>
                    </a:cubicBezTo>
                    <a:cubicBezTo>
                      <a:pt x="1351" y="2185"/>
                      <a:pt x="1311" y="2140"/>
                      <a:pt x="1296" y="2072"/>
                    </a:cubicBezTo>
                    <a:cubicBezTo>
                      <a:pt x="1255" y="1880"/>
                      <a:pt x="1191" y="1696"/>
                      <a:pt x="1096" y="1525"/>
                    </a:cubicBezTo>
                    <a:cubicBezTo>
                      <a:pt x="1053" y="1448"/>
                      <a:pt x="1003" y="1374"/>
                      <a:pt x="956" y="1299"/>
                    </a:cubicBezTo>
                    <a:cubicBezTo>
                      <a:pt x="954" y="1295"/>
                      <a:pt x="952" y="1293"/>
                      <a:pt x="947" y="1286"/>
                    </a:cubicBezTo>
                    <a:cubicBezTo>
                      <a:pt x="943" y="1300"/>
                      <a:pt x="940" y="1312"/>
                      <a:pt x="938" y="1323"/>
                    </a:cubicBezTo>
                    <a:cubicBezTo>
                      <a:pt x="858" y="1636"/>
                      <a:pt x="669" y="1862"/>
                      <a:pt x="388" y="2015"/>
                    </a:cubicBezTo>
                    <a:cubicBezTo>
                      <a:pt x="329" y="2047"/>
                      <a:pt x="268" y="2078"/>
                      <a:pt x="205" y="2097"/>
                    </a:cubicBezTo>
                    <a:cubicBezTo>
                      <a:pt x="107" y="2128"/>
                      <a:pt x="25" y="2075"/>
                      <a:pt x="3" y="1974"/>
                    </a:cubicBezTo>
                    <a:cubicBezTo>
                      <a:pt x="3" y="1972"/>
                      <a:pt x="1" y="1969"/>
                      <a:pt x="0" y="1967"/>
                    </a:cubicBezTo>
                    <a:cubicBezTo>
                      <a:pt x="0" y="1951"/>
                      <a:pt x="0" y="1935"/>
                      <a:pt x="0" y="19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-2367545" y="-1193978"/>
                <a:ext cx="3969137" cy="5924553"/>
              </a:xfrm>
              <a:custGeom>
                <a:avLst/>
                <a:gdLst>
                  <a:gd name="T0" fmla="*/ 1478 w 1478"/>
                  <a:gd name="T1" fmla="*/ 1725 h 1862"/>
                  <a:gd name="T2" fmla="*/ 1475 w 1478"/>
                  <a:gd name="T3" fmla="*/ 1732 h 1862"/>
                  <a:gd name="T4" fmla="*/ 1369 w 1478"/>
                  <a:gd name="T5" fmla="*/ 1846 h 1862"/>
                  <a:gd name="T6" fmla="*/ 1211 w 1478"/>
                  <a:gd name="T7" fmla="*/ 1798 h 1862"/>
                  <a:gd name="T8" fmla="*/ 1170 w 1478"/>
                  <a:gd name="T9" fmla="*/ 1730 h 1862"/>
                  <a:gd name="T10" fmla="*/ 938 w 1478"/>
                  <a:gd name="T11" fmla="*/ 1178 h 1862"/>
                  <a:gd name="T12" fmla="*/ 930 w 1478"/>
                  <a:gd name="T13" fmla="*/ 1160 h 1862"/>
                  <a:gd name="T14" fmla="*/ 670 w 1478"/>
                  <a:gd name="T15" fmla="*/ 1160 h 1862"/>
                  <a:gd name="T16" fmla="*/ 189 w 1478"/>
                  <a:gd name="T17" fmla="*/ 1157 h 1862"/>
                  <a:gd name="T18" fmla="*/ 3 w 1478"/>
                  <a:gd name="T19" fmla="*/ 977 h 1862"/>
                  <a:gd name="T20" fmla="*/ 12 w 1478"/>
                  <a:gd name="T21" fmla="*/ 780 h 1862"/>
                  <a:gd name="T22" fmla="*/ 94 w 1478"/>
                  <a:gd name="T23" fmla="*/ 202 h 1862"/>
                  <a:gd name="T24" fmla="*/ 273 w 1478"/>
                  <a:gd name="T25" fmla="*/ 21 h 1862"/>
                  <a:gd name="T26" fmla="*/ 497 w 1478"/>
                  <a:gd name="T27" fmla="*/ 90 h 1862"/>
                  <a:gd name="T28" fmla="*/ 723 w 1478"/>
                  <a:gd name="T29" fmla="*/ 341 h 1862"/>
                  <a:gd name="T30" fmla="*/ 974 w 1478"/>
                  <a:gd name="T31" fmla="*/ 601 h 1862"/>
                  <a:gd name="T32" fmla="*/ 946 w 1478"/>
                  <a:gd name="T33" fmla="*/ 831 h 1862"/>
                  <a:gd name="T34" fmla="*/ 929 w 1478"/>
                  <a:gd name="T35" fmla="*/ 841 h 1862"/>
                  <a:gd name="T36" fmla="*/ 1005 w 1478"/>
                  <a:gd name="T37" fmla="*/ 845 h 1862"/>
                  <a:gd name="T38" fmla="*/ 1188 w 1478"/>
                  <a:gd name="T39" fmla="*/ 973 h 1862"/>
                  <a:gd name="T40" fmla="*/ 1458 w 1478"/>
                  <a:gd name="T41" fmla="*/ 1611 h 1862"/>
                  <a:gd name="T42" fmla="*/ 1478 w 1478"/>
                  <a:gd name="T43" fmla="*/ 1673 h 1862"/>
                  <a:gd name="T44" fmla="*/ 1478 w 1478"/>
                  <a:gd name="T45" fmla="*/ 1725 h 1862"/>
                  <a:gd name="T46" fmla="*/ 492 w 1478"/>
                  <a:gd name="T47" fmla="*/ 836 h 1862"/>
                  <a:gd name="T48" fmla="*/ 817 w 1478"/>
                  <a:gd name="T49" fmla="*/ 843 h 1862"/>
                  <a:gd name="T50" fmla="*/ 525 w 1478"/>
                  <a:gd name="T51" fmla="*/ 555 h 1862"/>
                  <a:gd name="T52" fmla="*/ 492 w 1478"/>
                  <a:gd name="T53" fmla="*/ 836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8" h="1862">
                    <a:moveTo>
                      <a:pt x="1478" y="1725"/>
                    </a:moveTo>
                    <a:cubicBezTo>
                      <a:pt x="1477" y="1727"/>
                      <a:pt x="1475" y="1730"/>
                      <a:pt x="1475" y="1732"/>
                    </a:cubicBezTo>
                    <a:cubicBezTo>
                      <a:pt x="1464" y="1793"/>
                      <a:pt x="1428" y="1831"/>
                      <a:pt x="1369" y="1846"/>
                    </a:cubicBezTo>
                    <a:cubicBezTo>
                      <a:pt x="1306" y="1862"/>
                      <a:pt x="1253" y="1845"/>
                      <a:pt x="1211" y="1798"/>
                    </a:cubicBezTo>
                    <a:cubicBezTo>
                      <a:pt x="1194" y="1778"/>
                      <a:pt x="1180" y="1754"/>
                      <a:pt x="1170" y="1730"/>
                    </a:cubicBezTo>
                    <a:cubicBezTo>
                      <a:pt x="1092" y="1546"/>
                      <a:pt x="1015" y="1362"/>
                      <a:pt x="938" y="1178"/>
                    </a:cubicBezTo>
                    <a:cubicBezTo>
                      <a:pt x="935" y="1171"/>
                      <a:pt x="932" y="1165"/>
                      <a:pt x="930" y="1160"/>
                    </a:cubicBezTo>
                    <a:cubicBezTo>
                      <a:pt x="842" y="1160"/>
                      <a:pt x="756" y="1160"/>
                      <a:pt x="670" y="1160"/>
                    </a:cubicBezTo>
                    <a:cubicBezTo>
                      <a:pt x="510" y="1159"/>
                      <a:pt x="349" y="1159"/>
                      <a:pt x="189" y="1157"/>
                    </a:cubicBezTo>
                    <a:cubicBezTo>
                      <a:pt x="85" y="1155"/>
                      <a:pt x="9" y="1083"/>
                      <a:pt x="3" y="977"/>
                    </a:cubicBezTo>
                    <a:cubicBezTo>
                      <a:pt x="0" y="911"/>
                      <a:pt x="4" y="845"/>
                      <a:pt x="12" y="780"/>
                    </a:cubicBezTo>
                    <a:cubicBezTo>
                      <a:pt x="37" y="587"/>
                      <a:pt x="65" y="394"/>
                      <a:pt x="94" y="202"/>
                    </a:cubicBezTo>
                    <a:cubicBezTo>
                      <a:pt x="107" y="111"/>
                      <a:pt x="176" y="44"/>
                      <a:pt x="273" y="21"/>
                    </a:cubicBezTo>
                    <a:cubicBezTo>
                      <a:pt x="362" y="0"/>
                      <a:pt x="436" y="26"/>
                      <a:pt x="497" y="90"/>
                    </a:cubicBezTo>
                    <a:cubicBezTo>
                      <a:pt x="574" y="172"/>
                      <a:pt x="646" y="259"/>
                      <a:pt x="723" y="341"/>
                    </a:cubicBezTo>
                    <a:cubicBezTo>
                      <a:pt x="805" y="429"/>
                      <a:pt x="887" y="519"/>
                      <a:pt x="974" y="601"/>
                    </a:cubicBezTo>
                    <a:cubicBezTo>
                      <a:pt x="1067" y="688"/>
                      <a:pt x="1019" y="791"/>
                      <a:pt x="946" y="831"/>
                    </a:cubicBezTo>
                    <a:cubicBezTo>
                      <a:pt x="942" y="833"/>
                      <a:pt x="938" y="836"/>
                      <a:pt x="929" y="841"/>
                    </a:cubicBezTo>
                    <a:cubicBezTo>
                      <a:pt x="958" y="842"/>
                      <a:pt x="981" y="843"/>
                      <a:pt x="1005" y="845"/>
                    </a:cubicBezTo>
                    <a:cubicBezTo>
                      <a:pt x="1093" y="849"/>
                      <a:pt x="1153" y="891"/>
                      <a:pt x="1188" y="973"/>
                    </a:cubicBezTo>
                    <a:cubicBezTo>
                      <a:pt x="1277" y="1186"/>
                      <a:pt x="1368" y="1398"/>
                      <a:pt x="1458" y="1611"/>
                    </a:cubicBezTo>
                    <a:cubicBezTo>
                      <a:pt x="1466" y="1631"/>
                      <a:pt x="1471" y="1652"/>
                      <a:pt x="1478" y="1673"/>
                    </a:cubicBezTo>
                    <a:cubicBezTo>
                      <a:pt x="1478" y="1690"/>
                      <a:pt x="1478" y="1708"/>
                      <a:pt x="1478" y="1725"/>
                    </a:cubicBezTo>
                    <a:close/>
                    <a:moveTo>
                      <a:pt x="492" y="836"/>
                    </a:moveTo>
                    <a:cubicBezTo>
                      <a:pt x="603" y="838"/>
                      <a:pt x="710" y="840"/>
                      <a:pt x="817" y="843"/>
                    </a:cubicBezTo>
                    <a:cubicBezTo>
                      <a:pt x="712" y="755"/>
                      <a:pt x="621" y="656"/>
                      <a:pt x="525" y="555"/>
                    </a:cubicBezTo>
                    <a:cubicBezTo>
                      <a:pt x="514" y="651"/>
                      <a:pt x="503" y="742"/>
                      <a:pt x="492" y="8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-6338857" y="-3608569"/>
                <a:ext cx="1531024" cy="1727204"/>
              </a:xfrm>
              <a:custGeom>
                <a:avLst/>
                <a:gdLst>
                  <a:gd name="T0" fmla="*/ 315 w 570"/>
                  <a:gd name="T1" fmla="*/ 0 h 543"/>
                  <a:gd name="T2" fmla="*/ 381 w 570"/>
                  <a:gd name="T3" fmla="*/ 20 h 543"/>
                  <a:gd name="T4" fmla="*/ 546 w 570"/>
                  <a:gd name="T5" fmla="*/ 321 h 543"/>
                  <a:gd name="T6" fmla="*/ 288 w 570"/>
                  <a:gd name="T7" fmla="*/ 539 h 543"/>
                  <a:gd name="T8" fmla="*/ 13 w 570"/>
                  <a:gd name="T9" fmla="*/ 288 h 543"/>
                  <a:gd name="T10" fmla="*/ 238 w 570"/>
                  <a:gd name="T11" fmla="*/ 4 h 543"/>
                  <a:gd name="T12" fmla="*/ 251 w 570"/>
                  <a:gd name="T13" fmla="*/ 0 h 543"/>
                  <a:gd name="T14" fmla="*/ 315 w 570"/>
                  <a:gd name="T15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0" h="543">
                    <a:moveTo>
                      <a:pt x="315" y="0"/>
                    </a:moveTo>
                    <a:cubicBezTo>
                      <a:pt x="337" y="6"/>
                      <a:pt x="360" y="11"/>
                      <a:pt x="381" y="20"/>
                    </a:cubicBezTo>
                    <a:cubicBezTo>
                      <a:pt x="503" y="68"/>
                      <a:pt x="570" y="192"/>
                      <a:pt x="546" y="321"/>
                    </a:cubicBezTo>
                    <a:cubicBezTo>
                      <a:pt x="524" y="444"/>
                      <a:pt x="414" y="536"/>
                      <a:pt x="288" y="539"/>
                    </a:cubicBezTo>
                    <a:cubicBezTo>
                      <a:pt x="145" y="543"/>
                      <a:pt x="27" y="435"/>
                      <a:pt x="13" y="288"/>
                    </a:cubicBezTo>
                    <a:cubicBezTo>
                      <a:pt x="0" y="154"/>
                      <a:pt x="101" y="26"/>
                      <a:pt x="238" y="4"/>
                    </a:cubicBezTo>
                    <a:cubicBezTo>
                      <a:pt x="242" y="3"/>
                      <a:pt x="247" y="1"/>
                      <a:pt x="251" y="0"/>
                    </a:cubicBezTo>
                    <a:cubicBezTo>
                      <a:pt x="272" y="0"/>
                      <a:pt x="294" y="0"/>
                      <a:pt x="3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2652727" y="-3064052"/>
                <a:ext cx="1496137" cy="1768470"/>
              </a:xfrm>
              <a:custGeom>
                <a:avLst/>
                <a:gdLst>
                  <a:gd name="T0" fmla="*/ 278 w 557"/>
                  <a:gd name="T1" fmla="*/ 0 h 556"/>
                  <a:gd name="T2" fmla="*/ 556 w 557"/>
                  <a:gd name="T3" fmla="*/ 279 h 556"/>
                  <a:gd name="T4" fmla="*/ 278 w 557"/>
                  <a:gd name="T5" fmla="*/ 556 h 556"/>
                  <a:gd name="T6" fmla="*/ 0 w 557"/>
                  <a:gd name="T7" fmla="*/ 278 h 556"/>
                  <a:gd name="T8" fmla="*/ 278 w 557"/>
                  <a:gd name="T9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7" h="556">
                    <a:moveTo>
                      <a:pt x="278" y="0"/>
                    </a:moveTo>
                    <a:cubicBezTo>
                      <a:pt x="432" y="0"/>
                      <a:pt x="557" y="125"/>
                      <a:pt x="556" y="279"/>
                    </a:cubicBezTo>
                    <a:cubicBezTo>
                      <a:pt x="555" y="431"/>
                      <a:pt x="431" y="556"/>
                      <a:pt x="278" y="556"/>
                    </a:cubicBezTo>
                    <a:cubicBezTo>
                      <a:pt x="125" y="556"/>
                      <a:pt x="0" y="432"/>
                      <a:pt x="0" y="278"/>
                    </a:cubicBezTo>
                    <a:cubicBezTo>
                      <a:pt x="0" y="124"/>
                      <a:pt x="124" y="0"/>
                      <a:pt x="2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22" name="Группа 13"/>
          <p:cNvGrpSpPr/>
          <p:nvPr/>
        </p:nvGrpSpPr>
        <p:grpSpPr>
          <a:xfrm>
            <a:off x="928672" y="7810520"/>
            <a:ext cx="2081846" cy="1540800"/>
            <a:chOff x="171004" y="4754736"/>
            <a:chExt cx="2268000" cy="15408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71004" y="4754736"/>
              <a:ext cx="2268000" cy="1540800"/>
            </a:xfrm>
            <a:prstGeom prst="roundRect">
              <a:avLst/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58664" y="4856460"/>
              <a:ext cx="208108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Прочие виды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поддержки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00517" y="5529240"/>
              <a:ext cx="1015144" cy="513132"/>
            </a:xfrm>
            <a:prstGeom prst="roundRect">
              <a:avLst>
                <a:gd name="adj" fmla="val 31566"/>
              </a:avLst>
            </a:prstGeom>
            <a:solidFill>
              <a:srgbClr val="B2870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48,0</a:t>
              </a:r>
              <a:endParaRPr lang="ru-RU" dirty="0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607466" y="7917679"/>
            <a:ext cx="1285883" cy="500066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4"/>
          <p:cNvGrpSpPr/>
          <p:nvPr/>
        </p:nvGrpSpPr>
        <p:grpSpPr>
          <a:xfrm>
            <a:off x="2714620" y="6667512"/>
            <a:ext cx="962918" cy="825642"/>
            <a:chOff x="5189125" y="5555686"/>
            <a:chExt cx="952507" cy="8256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89125" y="5949280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15%</a:t>
              </a: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5347176" y="5555686"/>
              <a:ext cx="621211" cy="465602"/>
              <a:chOff x="-4987107" y="4351686"/>
              <a:chExt cx="4841876" cy="48387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-3869505" y="4351686"/>
                <a:ext cx="2606671" cy="3092452"/>
              </a:xfrm>
              <a:custGeom>
                <a:avLst/>
                <a:gdLst>
                  <a:gd name="T0" fmla="*/ 1303 w 2545"/>
                  <a:gd name="T1" fmla="*/ 0 h 3021"/>
                  <a:gd name="T2" fmla="*/ 1505 w 2545"/>
                  <a:gd name="T3" fmla="*/ 105 h 3021"/>
                  <a:gd name="T4" fmla="*/ 1994 w 2545"/>
                  <a:gd name="T5" fmla="*/ 384 h 3021"/>
                  <a:gd name="T6" fmla="*/ 2451 w 2545"/>
                  <a:gd name="T7" fmla="*/ 646 h 3021"/>
                  <a:gd name="T8" fmla="*/ 2545 w 2545"/>
                  <a:gd name="T9" fmla="*/ 809 h 3021"/>
                  <a:gd name="T10" fmla="*/ 2545 w 2545"/>
                  <a:gd name="T11" fmla="*/ 1895 h 3021"/>
                  <a:gd name="T12" fmla="*/ 2480 w 2545"/>
                  <a:gd name="T13" fmla="*/ 2037 h 3021"/>
                  <a:gd name="T14" fmla="*/ 2111 w 2545"/>
                  <a:gd name="T15" fmla="*/ 2346 h 3021"/>
                  <a:gd name="T16" fmla="*/ 1670 w 2545"/>
                  <a:gd name="T17" fmla="*/ 2718 h 3021"/>
                  <a:gd name="T18" fmla="*/ 1380 w 2545"/>
                  <a:gd name="T19" fmla="*/ 2962 h 3021"/>
                  <a:gd name="T20" fmla="*/ 1142 w 2545"/>
                  <a:gd name="T21" fmla="*/ 2960 h 3021"/>
                  <a:gd name="T22" fmla="*/ 421 w 2545"/>
                  <a:gd name="T23" fmla="*/ 2341 h 3021"/>
                  <a:gd name="T24" fmla="*/ 64 w 2545"/>
                  <a:gd name="T25" fmla="*/ 2035 h 3021"/>
                  <a:gd name="T26" fmla="*/ 0 w 2545"/>
                  <a:gd name="T27" fmla="*/ 1895 h 3021"/>
                  <a:gd name="T28" fmla="*/ 0 w 2545"/>
                  <a:gd name="T29" fmla="*/ 1622 h 3021"/>
                  <a:gd name="T30" fmla="*/ 0 w 2545"/>
                  <a:gd name="T31" fmla="*/ 815 h 3021"/>
                  <a:gd name="T32" fmla="*/ 100 w 2545"/>
                  <a:gd name="T33" fmla="*/ 642 h 3021"/>
                  <a:gd name="T34" fmla="*/ 803 w 2545"/>
                  <a:gd name="T35" fmla="*/ 240 h 3021"/>
                  <a:gd name="T36" fmla="*/ 1178 w 2545"/>
                  <a:gd name="T37" fmla="*/ 25 h 3021"/>
                  <a:gd name="T38" fmla="*/ 1234 w 2545"/>
                  <a:gd name="T39" fmla="*/ 0 h 3021"/>
                  <a:gd name="T40" fmla="*/ 1303 w 2545"/>
                  <a:gd name="T41" fmla="*/ 0 h 3021"/>
                  <a:gd name="T42" fmla="*/ 1386 w 2545"/>
                  <a:gd name="T43" fmla="*/ 1426 h 3021"/>
                  <a:gd name="T44" fmla="*/ 2147 w 2545"/>
                  <a:gd name="T45" fmla="*/ 898 h 3021"/>
                  <a:gd name="T46" fmla="*/ 2136 w 2545"/>
                  <a:gd name="T47" fmla="*/ 891 h 3021"/>
                  <a:gd name="T48" fmla="*/ 1978 w 2545"/>
                  <a:gd name="T49" fmla="*/ 800 h 3021"/>
                  <a:gd name="T50" fmla="*/ 1284 w 2545"/>
                  <a:gd name="T51" fmla="*/ 398 h 3021"/>
                  <a:gd name="T52" fmla="*/ 1261 w 2545"/>
                  <a:gd name="T53" fmla="*/ 398 h 3021"/>
                  <a:gd name="T54" fmla="*/ 623 w 2545"/>
                  <a:gd name="T55" fmla="*/ 767 h 3021"/>
                  <a:gd name="T56" fmla="*/ 534 w 2545"/>
                  <a:gd name="T57" fmla="*/ 818 h 3021"/>
                  <a:gd name="T58" fmla="*/ 1386 w 2545"/>
                  <a:gd name="T59" fmla="*/ 1426 h 3021"/>
                  <a:gd name="T60" fmla="*/ 364 w 2545"/>
                  <a:gd name="T61" fmla="*/ 1143 h 3021"/>
                  <a:gd name="T62" fmla="*/ 364 w 2545"/>
                  <a:gd name="T63" fmla="*/ 1153 h 3021"/>
                  <a:gd name="T64" fmla="*/ 364 w 2545"/>
                  <a:gd name="T65" fmla="*/ 1796 h 3021"/>
                  <a:gd name="T66" fmla="*/ 372 w 2545"/>
                  <a:gd name="T67" fmla="*/ 1814 h 3021"/>
                  <a:gd name="T68" fmla="*/ 470 w 2545"/>
                  <a:gd name="T69" fmla="*/ 1899 h 3021"/>
                  <a:gd name="T70" fmla="*/ 817 w 2545"/>
                  <a:gd name="T71" fmla="*/ 2200 h 3021"/>
                  <a:gd name="T72" fmla="*/ 1196 w 2545"/>
                  <a:gd name="T73" fmla="*/ 2529 h 3021"/>
                  <a:gd name="T74" fmla="*/ 1260 w 2545"/>
                  <a:gd name="T75" fmla="*/ 2584 h 3021"/>
                  <a:gd name="T76" fmla="*/ 1273 w 2545"/>
                  <a:gd name="T77" fmla="*/ 2560 h 3021"/>
                  <a:gd name="T78" fmla="*/ 1273 w 2545"/>
                  <a:gd name="T79" fmla="*/ 1804 h 3021"/>
                  <a:gd name="T80" fmla="*/ 1273 w 2545"/>
                  <a:gd name="T81" fmla="*/ 1797 h 3021"/>
                  <a:gd name="T82" fmla="*/ 1267 w 2545"/>
                  <a:gd name="T83" fmla="*/ 1788 h 3021"/>
                  <a:gd name="T84" fmla="*/ 1121 w 2545"/>
                  <a:gd name="T85" fmla="*/ 1684 h 3021"/>
                  <a:gd name="T86" fmla="*/ 463 w 2545"/>
                  <a:gd name="T87" fmla="*/ 1213 h 3021"/>
                  <a:gd name="T88" fmla="*/ 364 w 2545"/>
                  <a:gd name="T89" fmla="*/ 1143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45" h="3021">
                    <a:moveTo>
                      <a:pt x="1303" y="0"/>
                    </a:moveTo>
                    <a:cubicBezTo>
                      <a:pt x="1378" y="21"/>
                      <a:pt x="1439" y="67"/>
                      <a:pt x="1505" y="105"/>
                    </a:cubicBezTo>
                    <a:cubicBezTo>
                      <a:pt x="1669" y="197"/>
                      <a:pt x="1831" y="291"/>
                      <a:pt x="1994" y="384"/>
                    </a:cubicBezTo>
                    <a:cubicBezTo>
                      <a:pt x="2146" y="471"/>
                      <a:pt x="2299" y="558"/>
                      <a:pt x="2451" y="646"/>
                    </a:cubicBezTo>
                    <a:cubicBezTo>
                      <a:pt x="2513" y="682"/>
                      <a:pt x="2545" y="736"/>
                      <a:pt x="2545" y="809"/>
                    </a:cubicBezTo>
                    <a:cubicBezTo>
                      <a:pt x="2545" y="1171"/>
                      <a:pt x="2545" y="1533"/>
                      <a:pt x="2545" y="1895"/>
                    </a:cubicBezTo>
                    <a:cubicBezTo>
                      <a:pt x="2545" y="1952"/>
                      <a:pt x="2524" y="2000"/>
                      <a:pt x="2480" y="2037"/>
                    </a:cubicBezTo>
                    <a:cubicBezTo>
                      <a:pt x="2357" y="2140"/>
                      <a:pt x="2234" y="2243"/>
                      <a:pt x="2111" y="2346"/>
                    </a:cubicBezTo>
                    <a:cubicBezTo>
                      <a:pt x="1964" y="2470"/>
                      <a:pt x="1817" y="2594"/>
                      <a:pt x="1670" y="2718"/>
                    </a:cubicBezTo>
                    <a:cubicBezTo>
                      <a:pt x="1573" y="2799"/>
                      <a:pt x="1477" y="2881"/>
                      <a:pt x="1380" y="2962"/>
                    </a:cubicBezTo>
                    <a:cubicBezTo>
                      <a:pt x="1309" y="3021"/>
                      <a:pt x="1213" y="3020"/>
                      <a:pt x="1142" y="2960"/>
                    </a:cubicBezTo>
                    <a:cubicBezTo>
                      <a:pt x="902" y="2754"/>
                      <a:pt x="661" y="2548"/>
                      <a:pt x="421" y="2341"/>
                    </a:cubicBezTo>
                    <a:cubicBezTo>
                      <a:pt x="302" y="2239"/>
                      <a:pt x="183" y="2137"/>
                      <a:pt x="64" y="2035"/>
                    </a:cubicBezTo>
                    <a:cubicBezTo>
                      <a:pt x="21" y="1998"/>
                      <a:pt x="0" y="1951"/>
                      <a:pt x="0" y="1895"/>
                    </a:cubicBezTo>
                    <a:cubicBezTo>
                      <a:pt x="0" y="1804"/>
                      <a:pt x="0" y="1713"/>
                      <a:pt x="0" y="1622"/>
                    </a:cubicBezTo>
                    <a:cubicBezTo>
                      <a:pt x="0" y="1353"/>
                      <a:pt x="1" y="1084"/>
                      <a:pt x="0" y="815"/>
                    </a:cubicBezTo>
                    <a:cubicBezTo>
                      <a:pt x="0" y="737"/>
                      <a:pt x="33" y="681"/>
                      <a:pt x="100" y="642"/>
                    </a:cubicBezTo>
                    <a:cubicBezTo>
                      <a:pt x="335" y="509"/>
                      <a:pt x="569" y="374"/>
                      <a:pt x="803" y="240"/>
                    </a:cubicBezTo>
                    <a:cubicBezTo>
                      <a:pt x="928" y="168"/>
                      <a:pt x="1053" y="96"/>
                      <a:pt x="1178" y="25"/>
                    </a:cubicBezTo>
                    <a:cubicBezTo>
                      <a:pt x="1196" y="15"/>
                      <a:pt x="1215" y="8"/>
                      <a:pt x="1234" y="0"/>
                    </a:cubicBezTo>
                    <a:cubicBezTo>
                      <a:pt x="1257" y="0"/>
                      <a:pt x="1280" y="0"/>
                      <a:pt x="1303" y="0"/>
                    </a:cubicBezTo>
                    <a:close/>
                    <a:moveTo>
                      <a:pt x="1386" y="1426"/>
                    </a:moveTo>
                    <a:cubicBezTo>
                      <a:pt x="1640" y="1250"/>
                      <a:pt x="1893" y="1074"/>
                      <a:pt x="2147" y="898"/>
                    </a:cubicBezTo>
                    <a:cubicBezTo>
                      <a:pt x="2143" y="895"/>
                      <a:pt x="2140" y="893"/>
                      <a:pt x="2136" y="891"/>
                    </a:cubicBezTo>
                    <a:cubicBezTo>
                      <a:pt x="2084" y="861"/>
                      <a:pt x="2031" y="830"/>
                      <a:pt x="1978" y="800"/>
                    </a:cubicBezTo>
                    <a:cubicBezTo>
                      <a:pt x="1747" y="666"/>
                      <a:pt x="1515" y="532"/>
                      <a:pt x="1284" y="398"/>
                    </a:cubicBezTo>
                    <a:cubicBezTo>
                      <a:pt x="1275" y="393"/>
                      <a:pt x="1270" y="394"/>
                      <a:pt x="1261" y="398"/>
                    </a:cubicBezTo>
                    <a:cubicBezTo>
                      <a:pt x="1049" y="521"/>
                      <a:pt x="836" y="644"/>
                      <a:pt x="623" y="767"/>
                    </a:cubicBezTo>
                    <a:cubicBezTo>
                      <a:pt x="594" y="783"/>
                      <a:pt x="565" y="800"/>
                      <a:pt x="534" y="818"/>
                    </a:cubicBezTo>
                    <a:cubicBezTo>
                      <a:pt x="819" y="1021"/>
                      <a:pt x="1102" y="1223"/>
                      <a:pt x="1386" y="1426"/>
                    </a:cubicBezTo>
                    <a:close/>
                    <a:moveTo>
                      <a:pt x="364" y="1143"/>
                    </a:moveTo>
                    <a:cubicBezTo>
                      <a:pt x="364" y="1147"/>
                      <a:pt x="364" y="1150"/>
                      <a:pt x="364" y="1153"/>
                    </a:cubicBezTo>
                    <a:cubicBezTo>
                      <a:pt x="364" y="1367"/>
                      <a:pt x="364" y="1582"/>
                      <a:pt x="364" y="1796"/>
                    </a:cubicBezTo>
                    <a:cubicBezTo>
                      <a:pt x="364" y="1804"/>
                      <a:pt x="366" y="1809"/>
                      <a:pt x="372" y="1814"/>
                    </a:cubicBezTo>
                    <a:cubicBezTo>
                      <a:pt x="405" y="1842"/>
                      <a:pt x="438" y="1871"/>
                      <a:pt x="470" y="1899"/>
                    </a:cubicBezTo>
                    <a:cubicBezTo>
                      <a:pt x="586" y="2000"/>
                      <a:pt x="701" y="2100"/>
                      <a:pt x="817" y="2200"/>
                    </a:cubicBezTo>
                    <a:cubicBezTo>
                      <a:pt x="943" y="2310"/>
                      <a:pt x="1070" y="2419"/>
                      <a:pt x="1196" y="2529"/>
                    </a:cubicBezTo>
                    <a:cubicBezTo>
                      <a:pt x="1217" y="2547"/>
                      <a:pt x="1239" y="2566"/>
                      <a:pt x="1260" y="2584"/>
                    </a:cubicBezTo>
                    <a:cubicBezTo>
                      <a:pt x="1272" y="2579"/>
                      <a:pt x="1273" y="2570"/>
                      <a:pt x="1273" y="2560"/>
                    </a:cubicBezTo>
                    <a:cubicBezTo>
                      <a:pt x="1273" y="2308"/>
                      <a:pt x="1273" y="2056"/>
                      <a:pt x="1273" y="1804"/>
                    </a:cubicBezTo>
                    <a:cubicBezTo>
                      <a:pt x="1273" y="1802"/>
                      <a:pt x="1274" y="1799"/>
                      <a:pt x="1273" y="1797"/>
                    </a:cubicBezTo>
                    <a:cubicBezTo>
                      <a:pt x="1272" y="1793"/>
                      <a:pt x="1270" y="1789"/>
                      <a:pt x="1267" y="1788"/>
                    </a:cubicBezTo>
                    <a:cubicBezTo>
                      <a:pt x="1219" y="1753"/>
                      <a:pt x="1169" y="1718"/>
                      <a:pt x="1121" y="1684"/>
                    </a:cubicBezTo>
                    <a:cubicBezTo>
                      <a:pt x="901" y="1527"/>
                      <a:pt x="682" y="1370"/>
                      <a:pt x="463" y="1213"/>
                    </a:cubicBezTo>
                    <a:cubicBezTo>
                      <a:pt x="431" y="1190"/>
                      <a:pt x="398" y="1167"/>
                      <a:pt x="364" y="1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4987107" y="5240689"/>
                <a:ext cx="2049460" cy="3949697"/>
              </a:xfrm>
              <a:custGeom>
                <a:avLst/>
                <a:gdLst>
                  <a:gd name="T0" fmla="*/ 546 w 2001"/>
                  <a:gd name="T1" fmla="*/ 1141 h 3858"/>
                  <a:gd name="T2" fmla="*/ 318 w 2001"/>
                  <a:gd name="T3" fmla="*/ 1263 h 3858"/>
                  <a:gd name="T4" fmla="*/ 182 w 2001"/>
                  <a:gd name="T5" fmla="*/ 1569 h 3858"/>
                  <a:gd name="T6" fmla="*/ 196 w 2001"/>
                  <a:gd name="T7" fmla="*/ 1718 h 3858"/>
                  <a:gd name="T8" fmla="*/ 285 w 2001"/>
                  <a:gd name="T9" fmla="*/ 1880 h 3858"/>
                  <a:gd name="T10" fmla="*/ 379 w 2001"/>
                  <a:gd name="T11" fmla="*/ 1981 h 3858"/>
                  <a:gd name="T12" fmla="*/ 827 w 2001"/>
                  <a:gd name="T13" fmla="*/ 2430 h 3858"/>
                  <a:gd name="T14" fmla="*/ 1002 w 2001"/>
                  <a:gd name="T15" fmla="*/ 2532 h 3858"/>
                  <a:gd name="T16" fmla="*/ 1225 w 2001"/>
                  <a:gd name="T17" fmla="*/ 2557 h 3858"/>
                  <a:gd name="T18" fmla="*/ 1217 w 2001"/>
                  <a:gd name="T19" fmla="*/ 2547 h 3858"/>
                  <a:gd name="T20" fmla="*/ 538 w 2001"/>
                  <a:gd name="T21" fmla="*/ 1873 h 3858"/>
                  <a:gd name="T22" fmla="*/ 430 w 2001"/>
                  <a:gd name="T23" fmla="*/ 1763 h 3858"/>
                  <a:gd name="T24" fmla="*/ 558 w 2001"/>
                  <a:gd name="T25" fmla="*/ 1324 h 3858"/>
                  <a:gd name="T26" fmla="*/ 831 w 2001"/>
                  <a:gd name="T27" fmla="*/ 1395 h 3858"/>
                  <a:gd name="T28" fmla="*/ 1647 w 2001"/>
                  <a:gd name="T29" fmla="*/ 2210 h 3858"/>
                  <a:gd name="T30" fmla="*/ 1881 w 2001"/>
                  <a:gd name="T31" fmla="*/ 2533 h 3858"/>
                  <a:gd name="T32" fmla="*/ 1980 w 2001"/>
                  <a:gd name="T33" fmla="*/ 2848 h 3858"/>
                  <a:gd name="T34" fmla="*/ 2000 w 2001"/>
                  <a:gd name="T35" fmla="*/ 3179 h 3858"/>
                  <a:gd name="T36" fmla="*/ 1995 w 2001"/>
                  <a:gd name="T37" fmla="*/ 3748 h 3858"/>
                  <a:gd name="T38" fmla="*/ 1995 w 2001"/>
                  <a:gd name="T39" fmla="*/ 3842 h 3858"/>
                  <a:gd name="T40" fmla="*/ 1994 w 2001"/>
                  <a:gd name="T41" fmla="*/ 3858 h 3858"/>
                  <a:gd name="T42" fmla="*/ 1091 w 2001"/>
                  <a:gd name="T43" fmla="*/ 3858 h 3858"/>
                  <a:gd name="T44" fmla="*/ 1091 w 2001"/>
                  <a:gd name="T45" fmla="*/ 3839 h 3858"/>
                  <a:gd name="T46" fmla="*/ 1091 w 2001"/>
                  <a:gd name="T47" fmla="*/ 3329 h 3858"/>
                  <a:gd name="T48" fmla="*/ 1082 w 2001"/>
                  <a:gd name="T49" fmla="*/ 3302 h 3858"/>
                  <a:gd name="T50" fmla="*/ 741 w 2001"/>
                  <a:gd name="T51" fmla="*/ 2909 h 3858"/>
                  <a:gd name="T52" fmla="*/ 448 w 2001"/>
                  <a:gd name="T53" fmla="*/ 2572 h 3858"/>
                  <a:gd name="T54" fmla="*/ 139 w 2001"/>
                  <a:gd name="T55" fmla="*/ 2225 h 3858"/>
                  <a:gd name="T56" fmla="*/ 12 w 2001"/>
                  <a:gd name="T57" fmla="*/ 1938 h 3858"/>
                  <a:gd name="T58" fmla="*/ 0 w 2001"/>
                  <a:gd name="T59" fmla="*/ 1726 h 3858"/>
                  <a:gd name="T60" fmla="*/ 0 w 2001"/>
                  <a:gd name="T61" fmla="*/ 316 h 3858"/>
                  <a:gd name="T62" fmla="*/ 184 w 2001"/>
                  <a:gd name="T63" fmla="*/ 55 h 3858"/>
                  <a:gd name="T64" fmla="*/ 542 w 2001"/>
                  <a:gd name="T65" fmla="*/ 271 h 3858"/>
                  <a:gd name="T66" fmla="*/ 546 w 2001"/>
                  <a:gd name="T67" fmla="*/ 317 h 3858"/>
                  <a:gd name="T68" fmla="*/ 546 w 2001"/>
                  <a:gd name="T69" fmla="*/ 1127 h 3858"/>
                  <a:gd name="T70" fmla="*/ 546 w 2001"/>
                  <a:gd name="T71" fmla="*/ 1141 h 3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01" h="3858">
                    <a:moveTo>
                      <a:pt x="546" y="1141"/>
                    </a:moveTo>
                    <a:cubicBezTo>
                      <a:pt x="455" y="1158"/>
                      <a:pt x="382" y="1203"/>
                      <a:pt x="318" y="1263"/>
                    </a:cubicBezTo>
                    <a:cubicBezTo>
                      <a:pt x="231" y="1346"/>
                      <a:pt x="182" y="1447"/>
                      <a:pt x="182" y="1569"/>
                    </a:cubicBezTo>
                    <a:cubicBezTo>
                      <a:pt x="182" y="1619"/>
                      <a:pt x="184" y="1669"/>
                      <a:pt x="196" y="1718"/>
                    </a:cubicBezTo>
                    <a:cubicBezTo>
                      <a:pt x="211" y="1780"/>
                      <a:pt x="243" y="1833"/>
                      <a:pt x="285" y="1880"/>
                    </a:cubicBezTo>
                    <a:cubicBezTo>
                      <a:pt x="315" y="1915"/>
                      <a:pt x="347" y="1949"/>
                      <a:pt x="379" y="1981"/>
                    </a:cubicBezTo>
                    <a:cubicBezTo>
                      <a:pt x="528" y="2131"/>
                      <a:pt x="679" y="2280"/>
                      <a:pt x="827" y="2430"/>
                    </a:cubicBezTo>
                    <a:cubicBezTo>
                      <a:pt x="877" y="2481"/>
                      <a:pt x="935" y="2514"/>
                      <a:pt x="1002" y="2532"/>
                    </a:cubicBezTo>
                    <a:cubicBezTo>
                      <a:pt x="1075" y="2551"/>
                      <a:pt x="1148" y="2559"/>
                      <a:pt x="1225" y="2557"/>
                    </a:cubicBezTo>
                    <a:cubicBezTo>
                      <a:pt x="1222" y="2553"/>
                      <a:pt x="1220" y="2550"/>
                      <a:pt x="1217" y="2547"/>
                    </a:cubicBezTo>
                    <a:cubicBezTo>
                      <a:pt x="991" y="2322"/>
                      <a:pt x="765" y="2098"/>
                      <a:pt x="538" y="1873"/>
                    </a:cubicBezTo>
                    <a:cubicBezTo>
                      <a:pt x="502" y="1836"/>
                      <a:pt x="464" y="1802"/>
                      <a:pt x="430" y="1763"/>
                    </a:cubicBezTo>
                    <a:cubicBezTo>
                      <a:pt x="299" y="1617"/>
                      <a:pt x="370" y="1377"/>
                      <a:pt x="558" y="1324"/>
                    </a:cubicBezTo>
                    <a:cubicBezTo>
                      <a:pt x="662" y="1295"/>
                      <a:pt x="755" y="1318"/>
                      <a:pt x="831" y="1395"/>
                    </a:cubicBezTo>
                    <a:cubicBezTo>
                      <a:pt x="1104" y="1666"/>
                      <a:pt x="1375" y="1938"/>
                      <a:pt x="1647" y="2210"/>
                    </a:cubicBezTo>
                    <a:cubicBezTo>
                      <a:pt x="1742" y="2305"/>
                      <a:pt x="1822" y="2412"/>
                      <a:pt x="1881" y="2533"/>
                    </a:cubicBezTo>
                    <a:cubicBezTo>
                      <a:pt x="1930" y="2633"/>
                      <a:pt x="1962" y="2738"/>
                      <a:pt x="1980" y="2848"/>
                    </a:cubicBezTo>
                    <a:cubicBezTo>
                      <a:pt x="1999" y="2958"/>
                      <a:pt x="2001" y="3068"/>
                      <a:pt x="2000" y="3179"/>
                    </a:cubicBezTo>
                    <a:cubicBezTo>
                      <a:pt x="1999" y="3369"/>
                      <a:pt x="1997" y="3558"/>
                      <a:pt x="1995" y="3748"/>
                    </a:cubicBezTo>
                    <a:cubicBezTo>
                      <a:pt x="1995" y="3779"/>
                      <a:pt x="1995" y="3811"/>
                      <a:pt x="1995" y="3842"/>
                    </a:cubicBezTo>
                    <a:cubicBezTo>
                      <a:pt x="1995" y="3847"/>
                      <a:pt x="1994" y="3852"/>
                      <a:pt x="1994" y="3858"/>
                    </a:cubicBezTo>
                    <a:cubicBezTo>
                      <a:pt x="1693" y="3858"/>
                      <a:pt x="1393" y="3858"/>
                      <a:pt x="1091" y="3858"/>
                    </a:cubicBezTo>
                    <a:cubicBezTo>
                      <a:pt x="1091" y="3851"/>
                      <a:pt x="1091" y="3845"/>
                      <a:pt x="1091" y="3839"/>
                    </a:cubicBezTo>
                    <a:cubicBezTo>
                      <a:pt x="1091" y="3669"/>
                      <a:pt x="1091" y="3499"/>
                      <a:pt x="1091" y="3329"/>
                    </a:cubicBezTo>
                    <a:cubicBezTo>
                      <a:pt x="1091" y="3318"/>
                      <a:pt x="1089" y="3310"/>
                      <a:pt x="1082" y="3302"/>
                    </a:cubicBezTo>
                    <a:cubicBezTo>
                      <a:pt x="968" y="3171"/>
                      <a:pt x="854" y="3040"/>
                      <a:pt x="741" y="2909"/>
                    </a:cubicBezTo>
                    <a:cubicBezTo>
                      <a:pt x="643" y="2796"/>
                      <a:pt x="546" y="2683"/>
                      <a:pt x="448" y="2572"/>
                    </a:cubicBezTo>
                    <a:cubicBezTo>
                      <a:pt x="346" y="2455"/>
                      <a:pt x="243" y="2339"/>
                      <a:pt x="139" y="2225"/>
                    </a:cubicBezTo>
                    <a:cubicBezTo>
                      <a:pt x="64" y="2143"/>
                      <a:pt x="25" y="2047"/>
                      <a:pt x="12" y="1938"/>
                    </a:cubicBezTo>
                    <a:cubicBezTo>
                      <a:pt x="3" y="1868"/>
                      <a:pt x="0" y="1797"/>
                      <a:pt x="0" y="1726"/>
                    </a:cubicBezTo>
                    <a:cubicBezTo>
                      <a:pt x="0" y="1256"/>
                      <a:pt x="0" y="786"/>
                      <a:pt x="0" y="316"/>
                    </a:cubicBezTo>
                    <a:cubicBezTo>
                      <a:pt x="0" y="196"/>
                      <a:pt x="73" y="93"/>
                      <a:pt x="184" y="55"/>
                    </a:cubicBezTo>
                    <a:cubicBezTo>
                      <a:pt x="345" y="0"/>
                      <a:pt x="516" y="103"/>
                      <a:pt x="542" y="271"/>
                    </a:cubicBezTo>
                    <a:cubicBezTo>
                      <a:pt x="545" y="286"/>
                      <a:pt x="546" y="302"/>
                      <a:pt x="546" y="317"/>
                    </a:cubicBezTo>
                    <a:cubicBezTo>
                      <a:pt x="546" y="587"/>
                      <a:pt x="546" y="857"/>
                      <a:pt x="546" y="1127"/>
                    </a:cubicBezTo>
                    <a:cubicBezTo>
                      <a:pt x="546" y="1131"/>
                      <a:pt x="546" y="1136"/>
                      <a:pt x="546" y="1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2194691" y="5258149"/>
                <a:ext cx="2049460" cy="3932237"/>
              </a:xfrm>
              <a:custGeom>
                <a:avLst/>
                <a:gdLst>
                  <a:gd name="T0" fmla="*/ 909 w 2001"/>
                  <a:gd name="T1" fmla="*/ 3842 h 3842"/>
                  <a:gd name="T2" fmla="*/ 6 w 2001"/>
                  <a:gd name="T3" fmla="*/ 3842 h 3842"/>
                  <a:gd name="T4" fmla="*/ 6 w 2001"/>
                  <a:gd name="T5" fmla="*/ 3797 h 3842"/>
                  <a:gd name="T6" fmla="*/ 1 w 2001"/>
                  <a:gd name="T7" fmla="*/ 3055 h 3842"/>
                  <a:gd name="T8" fmla="*/ 81 w 2001"/>
                  <a:gd name="T9" fmla="*/ 2604 h 3842"/>
                  <a:gd name="T10" fmla="*/ 319 w 2001"/>
                  <a:gd name="T11" fmla="*/ 2230 h 3842"/>
                  <a:gd name="T12" fmla="*/ 776 w 2001"/>
                  <a:gd name="T13" fmla="*/ 1771 h 3842"/>
                  <a:gd name="T14" fmla="*/ 1166 w 2001"/>
                  <a:gd name="T15" fmla="*/ 1381 h 3842"/>
                  <a:gd name="T16" fmla="*/ 1369 w 2001"/>
                  <a:gd name="T17" fmla="*/ 1296 h 3842"/>
                  <a:gd name="T18" fmla="*/ 1635 w 2001"/>
                  <a:gd name="T19" fmla="*/ 1543 h 3842"/>
                  <a:gd name="T20" fmla="*/ 1555 w 2001"/>
                  <a:gd name="T21" fmla="*/ 1764 h 3842"/>
                  <a:gd name="T22" fmla="*/ 1161 w 2001"/>
                  <a:gd name="T23" fmla="*/ 2156 h 3842"/>
                  <a:gd name="T24" fmla="*/ 783 w 2001"/>
                  <a:gd name="T25" fmla="*/ 2531 h 3842"/>
                  <a:gd name="T26" fmla="*/ 774 w 2001"/>
                  <a:gd name="T27" fmla="*/ 2541 h 3842"/>
                  <a:gd name="T28" fmla="*/ 825 w 2001"/>
                  <a:gd name="T29" fmla="*/ 2541 h 3842"/>
                  <a:gd name="T30" fmla="*/ 1040 w 2001"/>
                  <a:gd name="T31" fmla="*/ 2502 h 3842"/>
                  <a:gd name="T32" fmla="*/ 1166 w 2001"/>
                  <a:gd name="T33" fmla="*/ 2421 h 3842"/>
                  <a:gd name="T34" fmla="*/ 1650 w 2001"/>
                  <a:gd name="T35" fmla="*/ 1937 h 3842"/>
                  <a:gd name="T36" fmla="*/ 1765 w 2001"/>
                  <a:gd name="T37" fmla="*/ 1796 h 3842"/>
                  <a:gd name="T38" fmla="*/ 1814 w 2001"/>
                  <a:gd name="T39" fmla="*/ 1640 h 3842"/>
                  <a:gd name="T40" fmla="*/ 1816 w 2001"/>
                  <a:gd name="T41" fmla="*/ 1512 h 3842"/>
                  <a:gd name="T42" fmla="*/ 1721 w 2001"/>
                  <a:gd name="T43" fmla="*/ 1288 h 3842"/>
                  <a:gd name="T44" fmla="*/ 1501 w 2001"/>
                  <a:gd name="T45" fmla="*/ 1136 h 3842"/>
                  <a:gd name="T46" fmla="*/ 1456 w 2001"/>
                  <a:gd name="T47" fmla="*/ 1125 h 3842"/>
                  <a:gd name="T48" fmla="*/ 1455 w 2001"/>
                  <a:gd name="T49" fmla="*/ 1111 h 3842"/>
                  <a:gd name="T50" fmla="*/ 1455 w 2001"/>
                  <a:gd name="T51" fmla="*/ 291 h 3842"/>
                  <a:gd name="T52" fmla="*/ 1672 w 2001"/>
                  <a:gd name="T53" fmla="*/ 30 h 3842"/>
                  <a:gd name="T54" fmla="*/ 1997 w 2001"/>
                  <a:gd name="T55" fmla="*/ 253 h 3842"/>
                  <a:gd name="T56" fmla="*/ 2000 w 2001"/>
                  <a:gd name="T57" fmla="*/ 304 h 3842"/>
                  <a:gd name="T58" fmla="*/ 2000 w 2001"/>
                  <a:gd name="T59" fmla="*/ 1717 h 3842"/>
                  <a:gd name="T60" fmla="*/ 1983 w 2001"/>
                  <a:gd name="T61" fmla="*/ 1962 h 3842"/>
                  <a:gd name="T62" fmla="*/ 1852 w 2001"/>
                  <a:gd name="T63" fmla="*/ 2220 h 3842"/>
                  <a:gd name="T64" fmla="*/ 1360 w 2001"/>
                  <a:gd name="T65" fmla="*/ 2777 h 3842"/>
                  <a:gd name="T66" fmla="*/ 920 w 2001"/>
                  <a:gd name="T67" fmla="*/ 3284 h 3842"/>
                  <a:gd name="T68" fmla="*/ 909 w 2001"/>
                  <a:gd name="T69" fmla="*/ 3314 h 3842"/>
                  <a:gd name="T70" fmla="*/ 909 w 2001"/>
                  <a:gd name="T71" fmla="*/ 3823 h 3842"/>
                  <a:gd name="T72" fmla="*/ 909 w 2001"/>
                  <a:gd name="T73" fmla="*/ 3842 h 3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01" h="3842">
                    <a:moveTo>
                      <a:pt x="909" y="3842"/>
                    </a:moveTo>
                    <a:cubicBezTo>
                      <a:pt x="608" y="3842"/>
                      <a:pt x="308" y="3842"/>
                      <a:pt x="6" y="3842"/>
                    </a:cubicBezTo>
                    <a:cubicBezTo>
                      <a:pt x="6" y="3827"/>
                      <a:pt x="6" y="3812"/>
                      <a:pt x="6" y="3797"/>
                    </a:cubicBezTo>
                    <a:cubicBezTo>
                      <a:pt x="4" y="3550"/>
                      <a:pt x="0" y="3302"/>
                      <a:pt x="1" y="3055"/>
                    </a:cubicBezTo>
                    <a:cubicBezTo>
                      <a:pt x="1" y="2900"/>
                      <a:pt x="26" y="2749"/>
                      <a:pt x="81" y="2604"/>
                    </a:cubicBezTo>
                    <a:cubicBezTo>
                      <a:pt x="135" y="2464"/>
                      <a:pt x="214" y="2338"/>
                      <a:pt x="319" y="2230"/>
                    </a:cubicBezTo>
                    <a:cubicBezTo>
                      <a:pt x="470" y="2076"/>
                      <a:pt x="624" y="1924"/>
                      <a:pt x="776" y="1771"/>
                    </a:cubicBezTo>
                    <a:cubicBezTo>
                      <a:pt x="906" y="1641"/>
                      <a:pt x="1036" y="1511"/>
                      <a:pt x="1166" y="1381"/>
                    </a:cubicBezTo>
                    <a:cubicBezTo>
                      <a:pt x="1222" y="1324"/>
                      <a:pt x="1290" y="1296"/>
                      <a:pt x="1369" y="1296"/>
                    </a:cubicBezTo>
                    <a:cubicBezTo>
                      <a:pt x="1507" y="1298"/>
                      <a:pt x="1623" y="1406"/>
                      <a:pt x="1635" y="1543"/>
                    </a:cubicBezTo>
                    <a:cubicBezTo>
                      <a:pt x="1643" y="1629"/>
                      <a:pt x="1616" y="1703"/>
                      <a:pt x="1555" y="1764"/>
                    </a:cubicBezTo>
                    <a:cubicBezTo>
                      <a:pt x="1424" y="1895"/>
                      <a:pt x="1293" y="2025"/>
                      <a:pt x="1161" y="2156"/>
                    </a:cubicBezTo>
                    <a:cubicBezTo>
                      <a:pt x="1035" y="2281"/>
                      <a:pt x="909" y="2406"/>
                      <a:pt x="783" y="2531"/>
                    </a:cubicBezTo>
                    <a:cubicBezTo>
                      <a:pt x="781" y="2533"/>
                      <a:pt x="779" y="2536"/>
                      <a:pt x="774" y="2541"/>
                    </a:cubicBezTo>
                    <a:cubicBezTo>
                      <a:pt x="793" y="2541"/>
                      <a:pt x="809" y="2542"/>
                      <a:pt x="825" y="2541"/>
                    </a:cubicBezTo>
                    <a:cubicBezTo>
                      <a:pt x="898" y="2538"/>
                      <a:pt x="971" y="2528"/>
                      <a:pt x="1040" y="2502"/>
                    </a:cubicBezTo>
                    <a:cubicBezTo>
                      <a:pt x="1088" y="2484"/>
                      <a:pt x="1130" y="2458"/>
                      <a:pt x="1166" y="2421"/>
                    </a:cubicBezTo>
                    <a:cubicBezTo>
                      <a:pt x="1327" y="2259"/>
                      <a:pt x="1489" y="2099"/>
                      <a:pt x="1650" y="1937"/>
                    </a:cubicBezTo>
                    <a:cubicBezTo>
                      <a:pt x="1693" y="1894"/>
                      <a:pt x="1733" y="1848"/>
                      <a:pt x="1765" y="1796"/>
                    </a:cubicBezTo>
                    <a:cubicBezTo>
                      <a:pt x="1795" y="1748"/>
                      <a:pt x="1810" y="1696"/>
                      <a:pt x="1814" y="1640"/>
                    </a:cubicBezTo>
                    <a:cubicBezTo>
                      <a:pt x="1818" y="1598"/>
                      <a:pt x="1819" y="1554"/>
                      <a:pt x="1816" y="1512"/>
                    </a:cubicBezTo>
                    <a:cubicBezTo>
                      <a:pt x="1809" y="1427"/>
                      <a:pt x="1775" y="1353"/>
                      <a:pt x="1721" y="1288"/>
                    </a:cubicBezTo>
                    <a:cubicBezTo>
                      <a:pt x="1661" y="1218"/>
                      <a:pt x="1589" y="1165"/>
                      <a:pt x="1501" y="1136"/>
                    </a:cubicBezTo>
                    <a:cubicBezTo>
                      <a:pt x="1486" y="1131"/>
                      <a:pt x="1472" y="1129"/>
                      <a:pt x="1456" y="1125"/>
                    </a:cubicBezTo>
                    <a:cubicBezTo>
                      <a:pt x="1456" y="1121"/>
                      <a:pt x="1455" y="1116"/>
                      <a:pt x="1455" y="1111"/>
                    </a:cubicBezTo>
                    <a:cubicBezTo>
                      <a:pt x="1455" y="838"/>
                      <a:pt x="1455" y="564"/>
                      <a:pt x="1455" y="291"/>
                    </a:cubicBezTo>
                    <a:cubicBezTo>
                      <a:pt x="1455" y="167"/>
                      <a:pt x="1550" y="53"/>
                      <a:pt x="1672" y="30"/>
                    </a:cubicBezTo>
                    <a:cubicBezTo>
                      <a:pt x="1827" y="0"/>
                      <a:pt x="1969" y="98"/>
                      <a:pt x="1997" y="253"/>
                    </a:cubicBezTo>
                    <a:cubicBezTo>
                      <a:pt x="2000" y="270"/>
                      <a:pt x="2000" y="287"/>
                      <a:pt x="2000" y="304"/>
                    </a:cubicBezTo>
                    <a:cubicBezTo>
                      <a:pt x="2001" y="775"/>
                      <a:pt x="2001" y="1246"/>
                      <a:pt x="2000" y="1717"/>
                    </a:cubicBezTo>
                    <a:cubicBezTo>
                      <a:pt x="2000" y="1799"/>
                      <a:pt x="1996" y="1881"/>
                      <a:pt x="1983" y="1962"/>
                    </a:cubicBezTo>
                    <a:cubicBezTo>
                      <a:pt x="1966" y="2061"/>
                      <a:pt x="1920" y="2145"/>
                      <a:pt x="1852" y="2220"/>
                    </a:cubicBezTo>
                    <a:cubicBezTo>
                      <a:pt x="1687" y="2404"/>
                      <a:pt x="1523" y="2590"/>
                      <a:pt x="1360" y="2777"/>
                    </a:cubicBezTo>
                    <a:cubicBezTo>
                      <a:pt x="1213" y="2945"/>
                      <a:pt x="1067" y="3115"/>
                      <a:pt x="920" y="3284"/>
                    </a:cubicBezTo>
                    <a:cubicBezTo>
                      <a:pt x="912" y="3293"/>
                      <a:pt x="909" y="3302"/>
                      <a:pt x="909" y="3314"/>
                    </a:cubicBezTo>
                    <a:cubicBezTo>
                      <a:pt x="909" y="3483"/>
                      <a:pt x="909" y="3653"/>
                      <a:pt x="909" y="3823"/>
                    </a:cubicBezTo>
                    <a:cubicBezTo>
                      <a:pt x="909" y="3829"/>
                      <a:pt x="909" y="3835"/>
                      <a:pt x="909" y="38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33" name="Группа 45"/>
          <p:cNvGrpSpPr/>
          <p:nvPr/>
        </p:nvGrpSpPr>
        <p:grpSpPr>
          <a:xfrm>
            <a:off x="4348204" y="1309662"/>
            <a:ext cx="2509799" cy="2246084"/>
            <a:chOff x="132904" y="4754736"/>
            <a:chExt cx="2081088" cy="151216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1004" y="4754736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E29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2904" y="4856460"/>
              <a:ext cx="2081088" cy="6837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 ветеранов, инвалидов, граждан</a:t>
              </a:r>
              <a:r>
                <a:rPr lang="en-US" dirty="0" smtClean="0"/>
                <a:t> </a:t>
              </a:r>
              <a:r>
                <a:rPr lang="ru-RU" dirty="0" smtClean="0"/>
                <a:t>пожилого возраста </a:t>
              </a:r>
              <a:endParaRPr lang="ru-RU" dirty="0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35392" y="5737990"/>
              <a:ext cx="1015144" cy="314993"/>
            </a:xfrm>
            <a:prstGeom prst="roundRect">
              <a:avLst>
                <a:gd name="adj" fmla="val 31566"/>
              </a:avLst>
            </a:prstGeom>
            <a:solidFill>
              <a:srgbClr val="CC53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b="1" dirty="0" smtClean="0"/>
                <a:t>140,2</a:t>
              </a:r>
              <a:endParaRPr lang="ru-RU" dirty="0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4857760" y="3597266"/>
            <a:ext cx="714380" cy="641354"/>
          </a:xfrm>
          <a:prstGeom prst="line">
            <a:avLst/>
          </a:prstGeom>
          <a:ln w="82550" cap="rnd">
            <a:solidFill>
              <a:srgbClr val="E29C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2"/>
          <p:cNvGrpSpPr/>
          <p:nvPr/>
        </p:nvGrpSpPr>
        <p:grpSpPr>
          <a:xfrm>
            <a:off x="2000240" y="4810128"/>
            <a:ext cx="1009476" cy="1285883"/>
            <a:chOff x="6763979" y="3789040"/>
            <a:chExt cx="1060216" cy="106708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51630" y="4424074"/>
              <a:ext cx="952507" cy="432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40,1%</a:t>
              </a:r>
            </a:p>
          </p:txBody>
        </p:sp>
        <p:grpSp>
          <p:nvGrpSpPr>
            <p:cNvPr id="40" name="Группа 34"/>
            <p:cNvGrpSpPr/>
            <p:nvPr/>
          </p:nvGrpSpPr>
          <p:grpSpPr>
            <a:xfrm>
              <a:off x="6763979" y="3789040"/>
              <a:ext cx="1060216" cy="635035"/>
              <a:chOff x="9426304" y="3495733"/>
              <a:chExt cx="1844676" cy="14732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9426304" y="3795771"/>
                <a:ext cx="765176" cy="1173162"/>
              </a:xfrm>
              <a:custGeom>
                <a:avLst/>
                <a:gdLst>
                  <a:gd name="T0" fmla="*/ 674 w 991"/>
                  <a:gd name="T1" fmla="*/ 344 h 1522"/>
                  <a:gd name="T2" fmla="*/ 674 w 991"/>
                  <a:gd name="T3" fmla="*/ 369 h 1522"/>
                  <a:gd name="T4" fmla="*/ 689 w 991"/>
                  <a:gd name="T5" fmla="*/ 1244 h 1522"/>
                  <a:gd name="T6" fmla="*/ 691 w 991"/>
                  <a:gd name="T7" fmla="*/ 1412 h 1522"/>
                  <a:gd name="T8" fmla="*/ 603 w 991"/>
                  <a:gd name="T9" fmla="*/ 1502 h 1522"/>
                  <a:gd name="T10" fmla="*/ 512 w 991"/>
                  <a:gd name="T11" fmla="*/ 1417 h 1522"/>
                  <a:gd name="T12" fmla="*/ 512 w 991"/>
                  <a:gd name="T13" fmla="*/ 1215 h 1522"/>
                  <a:gd name="T14" fmla="*/ 506 w 991"/>
                  <a:gd name="T15" fmla="*/ 833 h 1522"/>
                  <a:gd name="T16" fmla="*/ 495 w 991"/>
                  <a:gd name="T17" fmla="*/ 749 h 1522"/>
                  <a:gd name="T18" fmla="*/ 485 w 991"/>
                  <a:gd name="T19" fmla="*/ 749 h 1522"/>
                  <a:gd name="T20" fmla="*/ 476 w 991"/>
                  <a:gd name="T21" fmla="*/ 793 h 1522"/>
                  <a:gd name="T22" fmla="*/ 465 w 991"/>
                  <a:gd name="T23" fmla="*/ 1107 h 1522"/>
                  <a:gd name="T24" fmla="*/ 466 w 991"/>
                  <a:gd name="T25" fmla="*/ 1409 h 1522"/>
                  <a:gd name="T26" fmla="*/ 336 w 991"/>
                  <a:gd name="T27" fmla="*/ 1493 h 1522"/>
                  <a:gd name="T28" fmla="*/ 287 w 991"/>
                  <a:gd name="T29" fmla="*/ 1412 h 1522"/>
                  <a:gd name="T30" fmla="*/ 290 w 991"/>
                  <a:gd name="T31" fmla="*/ 1102 h 1522"/>
                  <a:gd name="T32" fmla="*/ 304 w 991"/>
                  <a:gd name="T33" fmla="*/ 359 h 1522"/>
                  <a:gd name="T34" fmla="*/ 300 w 991"/>
                  <a:gd name="T35" fmla="*/ 341 h 1522"/>
                  <a:gd name="T36" fmla="*/ 249 w 991"/>
                  <a:gd name="T37" fmla="*/ 420 h 1522"/>
                  <a:gd name="T38" fmla="*/ 130 w 991"/>
                  <a:gd name="T39" fmla="*/ 605 h 1522"/>
                  <a:gd name="T40" fmla="*/ 64 w 991"/>
                  <a:gd name="T41" fmla="*/ 642 h 1522"/>
                  <a:gd name="T42" fmla="*/ 3 w 991"/>
                  <a:gd name="T43" fmla="*/ 592 h 1522"/>
                  <a:gd name="T44" fmla="*/ 9 w 991"/>
                  <a:gd name="T45" fmla="*/ 543 h 1522"/>
                  <a:gd name="T46" fmla="*/ 235 w 991"/>
                  <a:gd name="T47" fmla="*/ 131 h 1522"/>
                  <a:gd name="T48" fmla="*/ 273 w 991"/>
                  <a:gd name="T49" fmla="*/ 77 h 1522"/>
                  <a:gd name="T50" fmla="*/ 432 w 991"/>
                  <a:gd name="T51" fmla="*/ 10 h 1522"/>
                  <a:gd name="T52" fmla="*/ 537 w 991"/>
                  <a:gd name="T53" fmla="*/ 11 h 1522"/>
                  <a:gd name="T54" fmla="*/ 715 w 991"/>
                  <a:gd name="T55" fmla="*/ 91 h 1522"/>
                  <a:gd name="T56" fmla="*/ 827 w 991"/>
                  <a:gd name="T57" fmla="*/ 283 h 1522"/>
                  <a:gd name="T58" fmla="*/ 966 w 991"/>
                  <a:gd name="T59" fmla="*/ 539 h 1522"/>
                  <a:gd name="T60" fmla="*/ 922 w 991"/>
                  <a:gd name="T61" fmla="*/ 640 h 1522"/>
                  <a:gd name="T62" fmla="*/ 851 w 991"/>
                  <a:gd name="T63" fmla="*/ 610 h 1522"/>
                  <a:gd name="T64" fmla="*/ 695 w 991"/>
                  <a:gd name="T65" fmla="*/ 367 h 1522"/>
                  <a:gd name="T66" fmla="*/ 679 w 991"/>
                  <a:gd name="T67" fmla="*/ 343 h 1522"/>
                  <a:gd name="T68" fmla="*/ 674 w 991"/>
                  <a:gd name="T69" fmla="*/ 344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1522">
                    <a:moveTo>
                      <a:pt x="674" y="344"/>
                    </a:moveTo>
                    <a:cubicBezTo>
                      <a:pt x="674" y="352"/>
                      <a:pt x="674" y="360"/>
                      <a:pt x="674" y="369"/>
                    </a:cubicBezTo>
                    <a:cubicBezTo>
                      <a:pt x="679" y="661"/>
                      <a:pt x="684" y="952"/>
                      <a:pt x="689" y="1244"/>
                    </a:cubicBezTo>
                    <a:cubicBezTo>
                      <a:pt x="690" y="1300"/>
                      <a:pt x="691" y="1356"/>
                      <a:pt x="691" y="1412"/>
                    </a:cubicBezTo>
                    <a:cubicBezTo>
                      <a:pt x="691" y="1464"/>
                      <a:pt x="655" y="1501"/>
                      <a:pt x="603" y="1502"/>
                    </a:cubicBezTo>
                    <a:cubicBezTo>
                      <a:pt x="553" y="1504"/>
                      <a:pt x="513" y="1468"/>
                      <a:pt x="512" y="1417"/>
                    </a:cubicBezTo>
                    <a:cubicBezTo>
                      <a:pt x="510" y="1349"/>
                      <a:pt x="513" y="1282"/>
                      <a:pt x="512" y="1215"/>
                    </a:cubicBezTo>
                    <a:cubicBezTo>
                      <a:pt x="511" y="1088"/>
                      <a:pt x="509" y="960"/>
                      <a:pt x="506" y="833"/>
                    </a:cubicBezTo>
                    <a:cubicBezTo>
                      <a:pt x="505" y="805"/>
                      <a:pt x="499" y="777"/>
                      <a:pt x="495" y="749"/>
                    </a:cubicBezTo>
                    <a:cubicBezTo>
                      <a:pt x="492" y="749"/>
                      <a:pt x="488" y="749"/>
                      <a:pt x="485" y="749"/>
                    </a:cubicBezTo>
                    <a:cubicBezTo>
                      <a:pt x="482" y="764"/>
                      <a:pt x="476" y="778"/>
                      <a:pt x="476" y="793"/>
                    </a:cubicBezTo>
                    <a:cubicBezTo>
                      <a:pt x="471" y="898"/>
                      <a:pt x="467" y="1002"/>
                      <a:pt x="465" y="1107"/>
                    </a:cubicBezTo>
                    <a:cubicBezTo>
                      <a:pt x="464" y="1207"/>
                      <a:pt x="467" y="1308"/>
                      <a:pt x="466" y="1409"/>
                    </a:cubicBezTo>
                    <a:cubicBezTo>
                      <a:pt x="466" y="1481"/>
                      <a:pt x="402" y="1522"/>
                      <a:pt x="336" y="1493"/>
                    </a:cubicBezTo>
                    <a:cubicBezTo>
                      <a:pt x="301" y="1477"/>
                      <a:pt x="287" y="1449"/>
                      <a:pt x="287" y="1412"/>
                    </a:cubicBezTo>
                    <a:cubicBezTo>
                      <a:pt x="288" y="1309"/>
                      <a:pt x="289" y="1206"/>
                      <a:pt x="290" y="1102"/>
                    </a:cubicBezTo>
                    <a:cubicBezTo>
                      <a:pt x="295" y="854"/>
                      <a:pt x="300" y="607"/>
                      <a:pt x="304" y="359"/>
                    </a:cubicBezTo>
                    <a:cubicBezTo>
                      <a:pt x="304" y="353"/>
                      <a:pt x="304" y="347"/>
                      <a:pt x="300" y="341"/>
                    </a:cubicBezTo>
                    <a:cubicBezTo>
                      <a:pt x="283" y="367"/>
                      <a:pt x="266" y="394"/>
                      <a:pt x="249" y="420"/>
                    </a:cubicBezTo>
                    <a:cubicBezTo>
                      <a:pt x="209" y="482"/>
                      <a:pt x="169" y="544"/>
                      <a:pt x="130" y="605"/>
                    </a:cubicBezTo>
                    <a:cubicBezTo>
                      <a:pt x="115" y="630"/>
                      <a:pt x="93" y="645"/>
                      <a:pt x="64" y="642"/>
                    </a:cubicBezTo>
                    <a:cubicBezTo>
                      <a:pt x="34" y="638"/>
                      <a:pt x="9" y="623"/>
                      <a:pt x="3" y="592"/>
                    </a:cubicBezTo>
                    <a:cubicBezTo>
                      <a:pt x="0" y="577"/>
                      <a:pt x="2" y="557"/>
                      <a:pt x="9" y="543"/>
                    </a:cubicBezTo>
                    <a:cubicBezTo>
                      <a:pt x="84" y="405"/>
                      <a:pt x="159" y="268"/>
                      <a:pt x="235" y="131"/>
                    </a:cubicBezTo>
                    <a:cubicBezTo>
                      <a:pt x="246" y="112"/>
                      <a:pt x="259" y="95"/>
                      <a:pt x="273" y="77"/>
                    </a:cubicBezTo>
                    <a:cubicBezTo>
                      <a:pt x="313" y="25"/>
                      <a:pt x="365" y="2"/>
                      <a:pt x="432" y="10"/>
                    </a:cubicBezTo>
                    <a:cubicBezTo>
                      <a:pt x="467" y="14"/>
                      <a:pt x="503" y="16"/>
                      <a:pt x="537" y="11"/>
                    </a:cubicBezTo>
                    <a:cubicBezTo>
                      <a:pt x="615" y="0"/>
                      <a:pt x="674" y="27"/>
                      <a:pt x="715" y="91"/>
                    </a:cubicBezTo>
                    <a:cubicBezTo>
                      <a:pt x="755" y="153"/>
                      <a:pt x="791" y="218"/>
                      <a:pt x="827" y="283"/>
                    </a:cubicBezTo>
                    <a:cubicBezTo>
                      <a:pt x="874" y="367"/>
                      <a:pt x="920" y="453"/>
                      <a:pt x="966" y="539"/>
                    </a:cubicBezTo>
                    <a:cubicBezTo>
                      <a:pt x="991" y="584"/>
                      <a:pt x="972" y="628"/>
                      <a:pt x="922" y="640"/>
                    </a:cubicBezTo>
                    <a:cubicBezTo>
                      <a:pt x="895" y="647"/>
                      <a:pt x="868" y="637"/>
                      <a:pt x="851" y="610"/>
                    </a:cubicBezTo>
                    <a:cubicBezTo>
                      <a:pt x="799" y="529"/>
                      <a:pt x="747" y="448"/>
                      <a:pt x="695" y="367"/>
                    </a:cubicBezTo>
                    <a:cubicBezTo>
                      <a:pt x="689" y="359"/>
                      <a:pt x="684" y="351"/>
                      <a:pt x="679" y="343"/>
                    </a:cubicBezTo>
                    <a:cubicBezTo>
                      <a:pt x="677" y="343"/>
                      <a:pt x="676" y="343"/>
                      <a:pt x="674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547080" y="3856092"/>
                <a:ext cx="723900" cy="1100136"/>
              </a:xfrm>
              <a:custGeom>
                <a:avLst/>
                <a:gdLst>
                  <a:gd name="T0" fmla="*/ 303 w 937"/>
                  <a:gd name="T1" fmla="*/ 263 h 1426"/>
                  <a:gd name="T2" fmla="*/ 243 w 937"/>
                  <a:gd name="T3" fmla="*/ 366 h 1426"/>
                  <a:gd name="T4" fmla="*/ 121 w 937"/>
                  <a:gd name="T5" fmla="*/ 575 h 1426"/>
                  <a:gd name="T6" fmla="*/ 57 w 937"/>
                  <a:gd name="T7" fmla="*/ 606 h 1426"/>
                  <a:gd name="T8" fmla="*/ 1 w 937"/>
                  <a:gd name="T9" fmla="*/ 552 h 1426"/>
                  <a:gd name="T10" fmla="*/ 9 w 937"/>
                  <a:gd name="T11" fmla="*/ 512 h 1426"/>
                  <a:gd name="T12" fmla="*/ 257 w 937"/>
                  <a:gd name="T13" fmla="*/ 94 h 1426"/>
                  <a:gd name="T14" fmla="*/ 341 w 937"/>
                  <a:gd name="T15" fmla="*/ 15 h 1426"/>
                  <a:gd name="T16" fmla="*/ 401 w 937"/>
                  <a:gd name="T17" fmla="*/ 6 h 1426"/>
                  <a:gd name="T18" fmla="*/ 515 w 937"/>
                  <a:gd name="T19" fmla="*/ 5 h 1426"/>
                  <a:gd name="T20" fmla="*/ 640 w 937"/>
                  <a:gd name="T21" fmla="*/ 56 h 1426"/>
                  <a:gd name="T22" fmla="*/ 728 w 937"/>
                  <a:gd name="T23" fmla="*/ 191 h 1426"/>
                  <a:gd name="T24" fmla="*/ 915 w 937"/>
                  <a:gd name="T25" fmla="*/ 505 h 1426"/>
                  <a:gd name="T26" fmla="*/ 895 w 937"/>
                  <a:gd name="T27" fmla="*/ 597 h 1426"/>
                  <a:gd name="T28" fmla="*/ 805 w 937"/>
                  <a:gd name="T29" fmla="*/ 572 h 1426"/>
                  <a:gd name="T30" fmla="*/ 631 w 937"/>
                  <a:gd name="T31" fmla="*/ 276 h 1426"/>
                  <a:gd name="T32" fmla="*/ 620 w 937"/>
                  <a:gd name="T33" fmla="*/ 260 h 1426"/>
                  <a:gd name="T34" fmla="*/ 615 w 937"/>
                  <a:gd name="T35" fmla="*/ 432 h 1426"/>
                  <a:gd name="T36" fmla="*/ 728 w 937"/>
                  <a:gd name="T37" fmla="*/ 756 h 1426"/>
                  <a:gd name="T38" fmla="*/ 698 w 937"/>
                  <a:gd name="T39" fmla="*/ 814 h 1426"/>
                  <a:gd name="T40" fmla="*/ 622 w 937"/>
                  <a:gd name="T41" fmla="*/ 814 h 1426"/>
                  <a:gd name="T42" fmla="*/ 622 w 937"/>
                  <a:gd name="T43" fmla="*/ 838 h 1426"/>
                  <a:gd name="T44" fmla="*/ 629 w 937"/>
                  <a:gd name="T45" fmla="*/ 1336 h 1426"/>
                  <a:gd name="T46" fmla="*/ 621 w 937"/>
                  <a:gd name="T47" fmla="*/ 1381 h 1426"/>
                  <a:gd name="T48" fmla="*/ 564 w 937"/>
                  <a:gd name="T49" fmla="*/ 1423 h 1426"/>
                  <a:gd name="T50" fmla="*/ 506 w 937"/>
                  <a:gd name="T51" fmla="*/ 1382 h 1426"/>
                  <a:gd name="T52" fmla="*/ 496 w 937"/>
                  <a:gd name="T53" fmla="*/ 1321 h 1426"/>
                  <a:gd name="T54" fmla="*/ 494 w 937"/>
                  <a:gd name="T55" fmla="*/ 841 h 1426"/>
                  <a:gd name="T56" fmla="*/ 494 w 937"/>
                  <a:gd name="T57" fmla="*/ 816 h 1426"/>
                  <a:gd name="T58" fmla="*/ 442 w 937"/>
                  <a:gd name="T59" fmla="*/ 817 h 1426"/>
                  <a:gd name="T60" fmla="*/ 433 w 937"/>
                  <a:gd name="T61" fmla="*/ 834 h 1426"/>
                  <a:gd name="T62" fmla="*/ 430 w 937"/>
                  <a:gd name="T63" fmla="*/ 1046 h 1426"/>
                  <a:gd name="T64" fmla="*/ 431 w 937"/>
                  <a:gd name="T65" fmla="*/ 1331 h 1426"/>
                  <a:gd name="T66" fmla="*/ 414 w 937"/>
                  <a:gd name="T67" fmla="*/ 1394 h 1426"/>
                  <a:gd name="T68" fmla="*/ 357 w 937"/>
                  <a:gd name="T69" fmla="*/ 1422 h 1426"/>
                  <a:gd name="T70" fmla="*/ 306 w 937"/>
                  <a:gd name="T71" fmla="*/ 1380 h 1426"/>
                  <a:gd name="T72" fmla="*/ 298 w 937"/>
                  <a:gd name="T73" fmla="*/ 1314 h 1426"/>
                  <a:gd name="T74" fmla="*/ 306 w 937"/>
                  <a:gd name="T75" fmla="*/ 842 h 1426"/>
                  <a:gd name="T76" fmla="*/ 306 w 937"/>
                  <a:gd name="T77" fmla="*/ 817 h 1426"/>
                  <a:gd name="T78" fmla="*/ 224 w 937"/>
                  <a:gd name="T79" fmla="*/ 813 h 1426"/>
                  <a:gd name="T80" fmla="*/ 197 w 937"/>
                  <a:gd name="T81" fmla="*/ 759 h 1426"/>
                  <a:gd name="T82" fmla="*/ 280 w 937"/>
                  <a:gd name="T83" fmla="*/ 578 h 1426"/>
                  <a:gd name="T84" fmla="*/ 310 w 937"/>
                  <a:gd name="T85" fmla="*/ 274 h 1426"/>
                  <a:gd name="T86" fmla="*/ 308 w 937"/>
                  <a:gd name="T87" fmla="*/ 265 h 1426"/>
                  <a:gd name="T88" fmla="*/ 303 w 937"/>
                  <a:gd name="T89" fmla="*/ 263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7" h="1426">
                    <a:moveTo>
                      <a:pt x="303" y="263"/>
                    </a:moveTo>
                    <a:cubicBezTo>
                      <a:pt x="283" y="298"/>
                      <a:pt x="263" y="332"/>
                      <a:pt x="243" y="366"/>
                    </a:cubicBezTo>
                    <a:cubicBezTo>
                      <a:pt x="202" y="436"/>
                      <a:pt x="162" y="505"/>
                      <a:pt x="121" y="575"/>
                    </a:cubicBezTo>
                    <a:cubicBezTo>
                      <a:pt x="106" y="600"/>
                      <a:pt x="82" y="611"/>
                      <a:pt x="57" y="606"/>
                    </a:cubicBezTo>
                    <a:cubicBezTo>
                      <a:pt x="27" y="600"/>
                      <a:pt x="4" y="580"/>
                      <a:pt x="1" y="552"/>
                    </a:cubicBezTo>
                    <a:cubicBezTo>
                      <a:pt x="0" y="539"/>
                      <a:pt x="2" y="523"/>
                      <a:pt x="9" y="512"/>
                    </a:cubicBezTo>
                    <a:cubicBezTo>
                      <a:pt x="91" y="372"/>
                      <a:pt x="173" y="233"/>
                      <a:pt x="257" y="94"/>
                    </a:cubicBezTo>
                    <a:cubicBezTo>
                      <a:pt x="277" y="61"/>
                      <a:pt x="302" y="29"/>
                      <a:pt x="341" y="15"/>
                    </a:cubicBezTo>
                    <a:cubicBezTo>
                      <a:pt x="360" y="8"/>
                      <a:pt x="381" y="6"/>
                      <a:pt x="401" y="6"/>
                    </a:cubicBezTo>
                    <a:cubicBezTo>
                      <a:pt x="439" y="5"/>
                      <a:pt x="477" y="10"/>
                      <a:pt x="515" y="5"/>
                    </a:cubicBezTo>
                    <a:cubicBezTo>
                      <a:pt x="567" y="0"/>
                      <a:pt x="610" y="16"/>
                      <a:pt x="640" y="56"/>
                    </a:cubicBezTo>
                    <a:cubicBezTo>
                      <a:pt x="672" y="99"/>
                      <a:pt x="700" y="145"/>
                      <a:pt x="728" y="191"/>
                    </a:cubicBezTo>
                    <a:cubicBezTo>
                      <a:pt x="791" y="295"/>
                      <a:pt x="853" y="400"/>
                      <a:pt x="915" y="505"/>
                    </a:cubicBezTo>
                    <a:cubicBezTo>
                      <a:pt x="937" y="541"/>
                      <a:pt x="928" y="577"/>
                      <a:pt x="895" y="597"/>
                    </a:cubicBezTo>
                    <a:cubicBezTo>
                      <a:pt x="860" y="617"/>
                      <a:pt x="827" y="608"/>
                      <a:pt x="805" y="572"/>
                    </a:cubicBezTo>
                    <a:cubicBezTo>
                      <a:pt x="747" y="473"/>
                      <a:pt x="689" y="374"/>
                      <a:pt x="631" y="276"/>
                    </a:cubicBezTo>
                    <a:cubicBezTo>
                      <a:pt x="629" y="271"/>
                      <a:pt x="626" y="268"/>
                      <a:pt x="620" y="260"/>
                    </a:cubicBezTo>
                    <a:cubicBezTo>
                      <a:pt x="609" y="320"/>
                      <a:pt x="609" y="376"/>
                      <a:pt x="615" y="432"/>
                    </a:cubicBezTo>
                    <a:cubicBezTo>
                      <a:pt x="628" y="549"/>
                      <a:pt x="669" y="656"/>
                      <a:pt x="728" y="756"/>
                    </a:cubicBezTo>
                    <a:cubicBezTo>
                      <a:pt x="754" y="799"/>
                      <a:pt x="749" y="809"/>
                      <a:pt x="698" y="814"/>
                    </a:cubicBezTo>
                    <a:cubicBezTo>
                      <a:pt x="674" y="816"/>
                      <a:pt x="649" y="814"/>
                      <a:pt x="622" y="814"/>
                    </a:cubicBezTo>
                    <a:cubicBezTo>
                      <a:pt x="622" y="824"/>
                      <a:pt x="622" y="831"/>
                      <a:pt x="622" y="838"/>
                    </a:cubicBezTo>
                    <a:cubicBezTo>
                      <a:pt x="624" y="1004"/>
                      <a:pt x="627" y="1170"/>
                      <a:pt x="629" y="1336"/>
                    </a:cubicBezTo>
                    <a:cubicBezTo>
                      <a:pt x="629" y="1351"/>
                      <a:pt x="626" y="1367"/>
                      <a:pt x="621" y="1381"/>
                    </a:cubicBezTo>
                    <a:cubicBezTo>
                      <a:pt x="613" y="1406"/>
                      <a:pt x="588" y="1423"/>
                      <a:pt x="564" y="1423"/>
                    </a:cubicBezTo>
                    <a:cubicBezTo>
                      <a:pt x="540" y="1423"/>
                      <a:pt x="513" y="1406"/>
                      <a:pt x="506" y="1382"/>
                    </a:cubicBezTo>
                    <a:cubicBezTo>
                      <a:pt x="499" y="1362"/>
                      <a:pt x="496" y="1341"/>
                      <a:pt x="496" y="1321"/>
                    </a:cubicBezTo>
                    <a:cubicBezTo>
                      <a:pt x="495" y="1161"/>
                      <a:pt x="495" y="1001"/>
                      <a:pt x="494" y="841"/>
                    </a:cubicBezTo>
                    <a:cubicBezTo>
                      <a:pt x="494" y="834"/>
                      <a:pt x="494" y="827"/>
                      <a:pt x="494" y="816"/>
                    </a:cubicBezTo>
                    <a:cubicBezTo>
                      <a:pt x="476" y="816"/>
                      <a:pt x="458" y="815"/>
                      <a:pt x="442" y="817"/>
                    </a:cubicBezTo>
                    <a:cubicBezTo>
                      <a:pt x="438" y="817"/>
                      <a:pt x="434" y="828"/>
                      <a:pt x="433" y="834"/>
                    </a:cubicBezTo>
                    <a:cubicBezTo>
                      <a:pt x="432" y="904"/>
                      <a:pt x="430" y="975"/>
                      <a:pt x="430" y="1046"/>
                    </a:cubicBezTo>
                    <a:cubicBezTo>
                      <a:pt x="430" y="1141"/>
                      <a:pt x="432" y="1236"/>
                      <a:pt x="431" y="1331"/>
                    </a:cubicBezTo>
                    <a:cubicBezTo>
                      <a:pt x="430" y="1352"/>
                      <a:pt x="424" y="1375"/>
                      <a:pt x="414" y="1394"/>
                    </a:cubicBezTo>
                    <a:cubicBezTo>
                      <a:pt x="404" y="1415"/>
                      <a:pt x="382" y="1426"/>
                      <a:pt x="357" y="1422"/>
                    </a:cubicBezTo>
                    <a:cubicBezTo>
                      <a:pt x="332" y="1419"/>
                      <a:pt x="313" y="1405"/>
                      <a:pt x="306" y="1380"/>
                    </a:cubicBezTo>
                    <a:cubicBezTo>
                      <a:pt x="300" y="1359"/>
                      <a:pt x="298" y="1336"/>
                      <a:pt x="298" y="1314"/>
                    </a:cubicBezTo>
                    <a:cubicBezTo>
                      <a:pt x="300" y="1156"/>
                      <a:pt x="303" y="999"/>
                      <a:pt x="306" y="842"/>
                    </a:cubicBezTo>
                    <a:cubicBezTo>
                      <a:pt x="306" y="834"/>
                      <a:pt x="306" y="826"/>
                      <a:pt x="306" y="817"/>
                    </a:cubicBezTo>
                    <a:cubicBezTo>
                      <a:pt x="277" y="816"/>
                      <a:pt x="251" y="816"/>
                      <a:pt x="224" y="813"/>
                    </a:cubicBezTo>
                    <a:cubicBezTo>
                      <a:pt x="179" y="808"/>
                      <a:pt x="174" y="799"/>
                      <a:pt x="197" y="759"/>
                    </a:cubicBezTo>
                    <a:cubicBezTo>
                      <a:pt x="231" y="701"/>
                      <a:pt x="260" y="642"/>
                      <a:pt x="280" y="578"/>
                    </a:cubicBezTo>
                    <a:cubicBezTo>
                      <a:pt x="311" y="479"/>
                      <a:pt x="326" y="378"/>
                      <a:pt x="310" y="274"/>
                    </a:cubicBezTo>
                    <a:cubicBezTo>
                      <a:pt x="310" y="271"/>
                      <a:pt x="309" y="268"/>
                      <a:pt x="308" y="265"/>
                    </a:cubicBezTo>
                    <a:cubicBezTo>
                      <a:pt x="307" y="265"/>
                      <a:pt x="305" y="264"/>
                      <a:pt x="303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0080354" y="4214868"/>
                <a:ext cx="547688" cy="749298"/>
              </a:xfrm>
              <a:custGeom>
                <a:avLst/>
                <a:gdLst>
                  <a:gd name="T0" fmla="*/ 216 w 711"/>
                  <a:gd name="T1" fmla="*/ 204 h 971"/>
                  <a:gd name="T2" fmla="*/ 102 w 711"/>
                  <a:gd name="T3" fmla="*/ 381 h 971"/>
                  <a:gd name="T4" fmla="*/ 24 w 711"/>
                  <a:gd name="T5" fmla="*/ 395 h 971"/>
                  <a:gd name="T6" fmla="*/ 12 w 711"/>
                  <a:gd name="T7" fmla="*/ 343 h 971"/>
                  <a:gd name="T8" fmla="*/ 170 w 711"/>
                  <a:gd name="T9" fmla="*/ 79 h 971"/>
                  <a:gd name="T10" fmla="*/ 248 w 711"/>
                  <a:gd name="T11" fmla="*/ 10 h 971"/>
                  <a:gd name="T12" fmla="*/ 295 w 711"/>
                  <a:gd name="T13" fmla="*/ 4 h 971"/>
                  <a:gd name="T14" fmla="*/ 409 w 711"/>
                  <a:gd name="T15" fmla="*/ 4 h 971"/>
                  <a:gd name="T16" fmla="*/ 506 w 711"/>
                  <a:gd name="T17" fmla="*/ 39 h 971"/>
                  <a:gd name="T18" fmla="*/ 571 w 711"/>
                  <a:gd name="T19" fmla="*/ 128 h 971"/>
                  <a:gd name="T20" fmla="*/ 695 w 711"/>
                  <a:gd name="T21" fmla="*/ 335 h 971"/>
                  <a:gd name="T22" fmla="*/ 682 w 711"/>
                  <a:gd name="T23" fmla="*/ 398 h 971"/>
                  <a:gd name="T24" fmla="*/ 611 w 711"/>
                  <a:gd name="T25" fmla="*/ 384 h 971"/>
                  <a:gd name="T26" fmla="*/ 514 w 711"/>
                  <a:gd name="T27" fmla="*/ 234 h 971"/>
                  <a:gd name="T28" fmla="*/ 492 w 711"/>
                  <a:gd name="T29" fmla="*/ 204 h 971"/>
                  <a:gd name="T30" fmla="*/ 500 w 711"/>
                  <a:gd name="T31" fmla="*/ 298 h 971"/>
                  <a:gd name="T32" fmla="*/ 551 w 711"/>
                  <a:gd name="T33" fmla="*/ 449 h 971"/>
                  <a:gd name="T34" fmla="*/ 559 w 711"/>
                  <a:gd name="T35" fmla="*/ 488 h 971"/>
                  <a:gd name="T36" fmla="*/ 514 w 711"/>
                  <a:gd name="T37" fmla="*/ 546 h 971"/>
                  <a:gd name="T38" fmla="*/ 494 w 711"/>
                  <a:gd name="T39" fmla="*/ 572 h 971"/>
                  <a:gd name="T40" fmla="*/ 499 w 711"/>
                  <a:gd name="T41" fmla="*/ 898 h 971"/>
                  <a:gd name="T42" fmla="*/ 470 w 711"/>
                  <a:gd name="T43" fmla="*/ 950 h 971"/>
                  <a:gd name="T44" fmla="*/ 409 w 711"/>
                  <a:gd name="T45" fmla="*/ 946 h 971"/>
                  <a:gd name="T46" fmla="*/ 386 w 711"/>
                  <a:gd name="T47" fmla="*/ 893 h 971"/>
                  <a:gd name="T48" fmla="*/ 387 w 711"/>
                  <a:gd name="T49" fmla="*/ 617 h 971"/>
                  <a:gd name="T50" fmla="*/ 385 w 711"/>
                  <a:gd name="T51" fmla="*/ 565 h 971"/>
                  <a:gd name="T52" fmla="*/ 369 w 711"/>
                  <a:gd name="T53" fmla="*/ 549 h 971"/>
                  <a:gd name="T54" fmla="*/ 326 w 711"/>
                  <a:gd name="T55" fmla="*/ 589 h 971"/>
                  <a:gd name="T56" fmla="*/ 325 w 711"/>
                  <a:gd name="T57" fmla="*/ 891 h 971"/>
                  <a:gd name="T58" fmla="*/ 296 w 711"/>
                  <a:gd name="T59" fmla="*/ 950 h 971"/>
                  <a:gd name="T60" fmla="*/ 213 w 711"/>
                  <a:gd name="T61" fmla="*/ 900 h 971"/>
                  <a:gd name="T62" fmla="*/ 217 w 711"/>
                  <a:gd name="T63" fmla="*/ 573 h 971"/>
                  <a:gd name="T64" fmla="*/ 196 w 711"/>
                  <a:gd name="T65" fmla="*/ 546 h 971"/>
                  <a:gd name="T66" fmla="*/ 152 w 711"/>
                  <a:gd name="T67" fmla="*/ 487 h 971"/>
                  <a:gd name="T68" fmla="*/ 176 w 711"/>
                  <a:gd name="T69" fmla="*/ 401 h 971"/>
                  <a:gd name="T70" fmla="*/ 221 w 711"/>
                  <a:gd name="T71" fmla="*/ 248 h 971"/>
                  <a:gd name="T72" fmla="*/ 222 w 711"/>
                  <a:gd name="T73" fmla="*/ 204 h 971"/>
                  <a:gd name="T74" fmla="*/ 216 w 711"/>
                  <a:gd name="T75" fmla="*/ 204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1" h="971">
                    <a:moveTo>
                      <a:pt x="216" y="204"/>
                    </a:moveTo>
                    <a:cubicBezTo>
                      <a:pt x="178" y="263"/>
                      <a:pt x="140" y="322"/>
                      <a:pt x="102" y="381"/>
                    </a:cubicBezTo>
                    <a:cubicBezTo>
                      <a:pt x="83" y="410"/>
                      <a:pt x="51" y="415"/>
                      <a:pt x="24" y="395"/>
                    </a:cubicBezTo>
                    <a:cubicBezTo>
                      <a:pt x="6" y="382"/>
                      <a:pt x="0" y="363"/>
                      <a:pt x="12" y="343"/>
                    </a:cubicBezTo>
                    <a:cubicBezTo>
                      <a:pt x="64" y="255"/>
                      <a:pt x="117" y="166"/>
                      <a:pt x="170" y="79"/>
                    </a:cubicBezTo>
                    <a:cubicBezTo>
                      <a:pt x="189" y="49"/>
                      <a:pt x="214" y="23"/>
                      <a:pt x="248" y="10"/>
                    </a:cubicBezTo>
                    <a:cubicBezTo>
                      <a:pt x="263" y="4"/>
                      <a:pt x="280" y="4"/>
                      <a:pt x="295" y="4"/>
                    </a:cubicBezTo>
                    <a:cubicBezTo>
                      <a:pt x="333" y="3"/>
                      <a:pt x="371" y="7"/>
                      <a:pt x="409" y="4"/>
                    </a:cubicBezTo>
                    <a:cubicBezTo>
                      <a:pt x="448" y="0"/>
                      <a:pt x="481" y="11"/>
                      <a:pt x="506" y="39"/>
                    </a:cubicBezTo>
                    <a:cubicBezTo>
                      <a:pt x="530" y="67"/>
                      <a:pt x="552" y="97"/>
                      <a:pt x="571" y="128"/>
                    </a:cubicBezTo>
                    <a:cubicBezTo>
                      <a:pt x="613" y="196"/>
                      <a:pt x="654" y="266"/>
                      <a:pt x="695" y="335"/>
                    </a:cubicBezTo>
                    <a:cubicBezTo>
                      <a:pt x="711" y="364"/>
                      <a:pt x="707" y="383"/>
                      <a:pt x="682" y="398"/>
                    </a:cubicBezTo>
                    <a:cubicBezTo>
                      <a:pt x="657" y="414"/>
                      <a:pt x="627" y="409"/>
                      <a:pt x="611" y="384"/>
                    </a:cubicBezTo>
                    <a:cubicBezTo>
                      <a:pt x="578" y="334"/>
                      <a:pt x="547" y="284"/>
                      <a:pt x="514" y="234"/>
                    </a:cubicBezTo>
                    <a:cubicBezTo>
                      <a:pt x="508" y="224"/>
                      <a:pt x="501" y="214"/>
                      <a:pt x="492" y="204"/>
                    </a:cubicBezTo>
                    <a:cubicBezTo>
                      <a:pt x="485" y="237"/>
                      <a:pt x="491" y="268"/>
                      <a:pt x="500" y="298"/>
                    </a:cubicBezTo>
                    <a:cubicBezTo>
                      <a:pt x="516" y="349"/>
                      <a:pt x="535" y="399"/>
                      <a:pt x="551" y="449"/>
                    </a:cubicBezTo>
                    <a:cubicBezTo>
                      <a:pt x="555" y="462"/>
                      <a:pt x="558" y="475"/>
                      <a:pt x="559" y="488"/>
                    </a:cubicBezTo>
                    <a:cubicBezTo>
                      <a:pt x="562" y="524"/>
                      <a:pt x="550" y="541"/>
                      <a:pt x="514" y="546"/>
                    </a:cubicBezTo>
                    <a:cubicBezTo>
                      <a:pt x="497" y="549"/>
                      <a:pt x="493" y="555"/>
                      <a:pt x="494" y="572"/>
                    </a:cubicBezTo>
                    <a:cubicBezTo>
                      <a:pt x="496" y="681"/>
                      <a:pt x="498" y="789"/>
                      <a:pt x="499" y="898"/>
                    </a:cubicBezTo>
                    <a:cubicBezTo>
                      <a:pt x="499" y="921"/>
                      <a:pt x="492" y="939"/>
                      <a:pt x="470" y="950"/>
                    </a:cubicBezTo>
                    <a:cubicBezTo>
                      <a:pt x="448" y="961"/>
                      <a:pt x="428" y="959"/>
                      <a:pt x="409" y="946"/>
                    </a:cubicBezTo>
                    <a:cubicBezTo>
                      <a:pt x="390" y="933"/>
                      <a:pt x="386" y="914"/>
                      <a:pt x="386" y="893"/>
                    </a:cubicBezTo>
                    <a:cubicBezTo>
                      <a:pt x="387" y="801"/>
                      <a:pt x="387" y="709"/>
                      <a:pt x="387" y="617"/>
                    </a:cubicBezTo>
                    <a:cubicBezTo>
                      <a:pt x="387" y="600"/>
                      <a:pt x="385" y="583"/>
                      <a:pt x="385" y="565"/>
                    </a:cubicBezTo>
                    <a:cubicBezTo>
                      <a:pt x="385" y="554"/>
                      <a:pt x="382" y="548"/>
                      <a:pt x="369" y="549"/>
                    </a:cubicBezTo>
                    <a:cubicBezTo>
                      <a:pt x="321" y="550"/>
                      <a:pt x="326" y="541"/>
                      <a:pt x="326" y="589"/>
                    </a:cubicBezTo>
                    <a:cubicBezTo>
                      <a:pt x="325" y="689"/>
                      <a:pt x="325" y="790"/>
                      <a:pt x="325" y="891"/>
                    </a:cubicBezTo>
                    <a:cubicBezTo>
                      <a:pt x="325" y="916"/>
                      <a:pt x="320" y="937"/>
                      <a:pt x="296" y="950"/>
                    </a:cubicBezTo>
                    <a:cubicBezTo>
                      <a:pt x="256" y="971"/>
                      <a:pt x="212" y="946"/>
                      <a:pt x="213" y="900"/>
                    </a:cubicBezTo>
                    <a:cubicBezTo>
                      <a:pt x="213" y="791"/>
                      <a:pt x="215" y="682"/>
                      <a:pt x="217" y="573"/>
                    </a:cubicBezTo>
                    <a:cubicBezTo>
                      <a:pt x="218" y="555"/>
                      <a:pt x="213" y="549"/>
                      <a:pt x="196" y="546"/>
                    </a:cubicBezTo>
                    <a:cubicBezTo>
                      <a:pt x="161" y="541"/>
                      <a:pt x="146" y="522"/>
                      <a:pt x="152" y="487"/>
                    </a:cubicBezTo>
                    <a:cubicBezTo>
                      <a:pt x="157" y="458"/>
                      <a:pt x="168" y="430"/>
                      <a:pt x="176" y="401"/>
                    </a:cubicBezTo>
                    <a:cubicBezTo>
                      <a:pt x="191" y="350"/>
                      <a:pt x="207" y="299"/>
                      <a:pt x="221" y="248"/>
                    </a:cubicBezTo>
                    <a:cubicBezTo>
                      <a:pt x="225" y="234"/>
                      <a:pt x="222" y="218"/>
                      <a:pt x="222" y="204"/>
                    </a:cubicBezTo>
                    <a:cubicBezTo>
                      <a:pt x="220" y="204"/>
                      <a:pt x="218" y="204"/>
                      <a:pt x="216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9659667" y="3495733"/>
                <a:ext cx="287338" cy="290513"/>
              </a:xfrm>
              <a:custGeom>
                <a:avLst/>
                <a:gdLst>
                  <a:gd name="T0" fmla="*/ 373 w 373"/>
                  <a:gd name="T1" fmla="*/ 188 h 377"/>
                  <a:gd name="T2" fmla="*/ 187 w 373"/>
                  <a:gd name="T3" fmla="*/ 376 h 377"/>
                  <a:gd name="T4" fmla="*/ 0 w 373"/>
                  <a:gd name="T5" fmla="*/ 186 h 377"/>
                  <a:gd name="T6" fmla="*/ 186 w 373"/>
                  <a:gd name="T7" fmla="*/ 1 h 377"/>
                  <a:gd name="T8" fmla="*/ 373 w 373"/>
                  <a:gd name="T9" fmla="*/ 18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77">
                    <a:moveTo>
                      <a:pt x="373" y="188"/>
                    </a:moveTo>
                    <a:cubicBezTo>
                      <a:pt x="373" y="290"/>
                      <a:pt x="288" y="376"/>
                      <a:pt x="187" y="376"/>
                    </a:cubicBezTo>
                    <a:cubicBezTo>
                      <a:pt x="86" y="377"/>
                      <a:pt x="0" y="289"/>
                      <a:pt x="0" y="186"/>
                    </a:cubicBezTo>
                    <a:cubicBezTo>
                      <a:pt x="1" y="86"/>
                      <a:pt x="86" y="1"/>
                      <a:pt x="186" y="1"/>
                    </a:cubicBezTo>
                    <a:cubicBezTo>
                      <a:pt x="288" y="0"/>
                      <a:pt x="373" y="85"/>
                      <a:pt x="373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0770917" y="3571934"/>
                <a:ext cx="269875" cy="273049"/>
              </a:xfrm>
              <a:custGeom>
                <a:avLst/>
                <a:gdLst>
                  <a:gd name="T0" fmla="*/ 350 w 350"/>
                  <a:gd name="T1" fmla="*/ 177 h 354"/>
                  <a:gd name="T2" fmla="*/ 174 w 350"/>
                  <a:gd name="T3" fmla="*/ 354 h 354"/>
                  <a:gd name="T4" fmla="*/ 0 w 350"/>
                  <a:gd name="T5" fmla="*/ 178 h 354"/>
                  <a:gd name="T6" fmla="*/ 176 w 350"/>
                  <a:gd name="T7" fmla="*/ 1 h 354"/>
                  <a:gd name="T8" fmla="*/ 350 w 350"/>
                  <a:gd name="T9" fmla="*/ 17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354">
                    <a:moveTo>
                      <a:pt x="350" y="177"/>
                    </a:moveTo>
                    <a:cubicBezTo>
                      <a:pt x="349" y="272"/>
                      <a:pt x="267" y="354"/>
                      <a:pt x="174" y="354"/>
                    </a:cubicBezTo>
                    <a:cubicBezTo>
                      <a:pt x="81" y="353"/>
                      <a:pt x="0" y="271"/>
                      <a:pt x="0" y="178"/>
                    </a:cubicBezTo>
                    <a:cubicBezTo>
                      <a:pt x="0" y="83"/>
                      <a:pt x="82" y="0"/>
                      <a:pt x="176" y="1"/>
                    </a:cubicBezTo>
                    <a:cubicBezTo>
                      <a:pt x="268" y="2"/>
                      <a:pt x="350" y="84"/>
                      <a:pt x="350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234342" y="3960870"/>
                <a:ext cx="239714" cy="244475"/>
              </a:xfrm>
              <a:custGeom>
                <a:avLst/>
                <a:gdLst>
                  <a:gd name="T0" fmla="*/ 311 w 311"/>
                  <a:gd name="T1" fmla="*/ 159 h 317"/>
                  <a:gd name="T2" fmla="*/ 156 w 311"/>
                  <a:gd name="T3" fmla="*/ 316 h 317"/>
                  <a:gd name="T4" fmla="*/ 1 w 311"/>
                  <a:gd name="T5" fmla="*/ 158 h 317"/>
                  <a:gd name="T6" fmla="*/ 157 w 311"/>
                  <a:gd name="T7" fmla="*/ 2 h 317"/>
                  <a:gd name="T8" fmla="*/ 311 w 311"/>
                  <a:gd name="T9" fmla="*/ 15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317">
                    <a:moveTo>
                      <a:pt x="311" y="159"/>
                    </a:moveTo>
                    <a:cubicBezTo>
                      <a:pt x="310" y="243"/>
                      <a:pt x="238" y="316"/>
                      <a:pt x="156" y="316"/>
                    </a:cubicBezTo>
                    <a:cubicBezTo>
                      <a:pt x="73" y="317"/>
                      <a:pt x="0" y="243"/>
                      <a:pt x="1" y="158"/>
                    </a:cubicBezTo>
                    <a:cubicBezTo>
                      <a:pt x="1" y="72"/>
                      <a:pt x="73" y="0"/>
                      <a:pt x="157" y="2"/>
                    </a:cubicBezTo>
                    <a:cubicBezTo>
                      <a:pt x="241" y="3"/>
                      <a:pt x="311" y="75"/>
                      <a:pt x="31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7" name="Группа 39"/>
          <p:cNvGrpSpPr/>
          <p:nvPr/>
        </p:nvGrpSpPr>
        <p:grpSpPr>
          <a:xfrm>
            <a:off x="4429135" y="7953396"/>
            <a:ext cx="2081089" cy="1309824"/>
            <a:chOff x="132904" y="4754735"/>
            <a:chExt cx="2081088" cy="151216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1004" y="4754735"/>
              <a:ext cx="2016224" cy="1512168"/>
            </a:xfrm>
            <a:prstGeom prst="roundRect">
              <a:avLst/>
            </a:prstGeom>
            <a:noFill/>
            <a:ln w="73025">
              <a:solidFill>
                <a:srgbClr val="83AE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2904" y="4856459"/>
              <a:ext cx="2081088" cy="639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Поддержка</a:t>
              </a:r>
            </a:p>
            <a:p>
              <a:pPr lvl="0" algn="ctr">
                <a:lnSpc>
                  <a:spcPts val="1800"/>
                </a:lnSpc>
              </a:pPr>
              <a:r>
                <a:rPr lang="ru-RU" dirty="0" smtClean="0"/>
                <a:t>сиротства</a:t>
              </a:r>
              <a:endParaRPr lang="ru-RU" dirty="0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69544" y="5618832"/>
              <a:ext cx="1015144" cy="423540"/>
            </a:xfrm>
            <a:prstGeom prst="roundRect">
              <a:avLst>
                <a:gd name="adj" fmla="val 31566"/>
              </a:avLst>
            </a:prstGeom>
            <a:solidFill>
              <a:srgbClr val="3F81D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dirty="0" smtClean="0"/>
                <a:t>3,5</a:t>
              </a:r>
              <a:endParaRPr lang="ru-RU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3786190" y="7881958"/>
            <a:ext cx="928694" cy="357190"/>
          </a:xfrm>
          <a:prstGeom prst="line">
            <a:avLst/>
          </a:prstGeom>
          <a:ln w="82550" cap="rnd">
            <a:solidFill>
              <a:srgbClr val="83AEE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23"/>
          <p:cNvGrpSpPr/>
          <p:nvPr/>
        </p:nvGrpSpPr>
        <p:grpSpPr>
          <a:xfrm>
            <a:off x="3643316" y="7054173"/>
            <a:ext cx="433119" cy="470599"/>
            <a:chOff x="6096001" y="5805265"/>
            <a:chExt cx="577492" cy="470598"/>
          </a:xfrm>
        </p:grpSpPr>
        <p:sp>
          <p:nvSpPr>
            <p:cNvPr id="53" name="Овал 52"/>
            <p:cNvSpPr/>
            <p:nvPr/>
          </p:nvSpPr>
          <p:spPr>
            <a:xfrm>
              <a:off x="6096001" y="5805265"/>
              <a:ext cx="576064" cy="470598"/>
            </a:xfrm>
            <a:prstGeom prst="ellipse">
              <a:avLst/>
            </a:prstGeom>
            <a:solidFill>
              <a:srgbClr val="83A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4" name="Группа 42"/>
            <p:cNvGrpSpPr/>
            <p:nvPr/>
          </p:nvGrpSpPr>
          <p:grpSpPr>
            <a:xfrm>
              <a:off x="6158724" y="5880213"/>
              <a:ext cx="514769" cy="330724"/>
              <a:chOff x="-2887671" y="7478713"/>
              <a:chExt cx="3921367" cy="33591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-2887671" y="8061326"/>
                <a:ext cx="1716326" cy="2776537"/>
              </a:xfrm>
              <a:custGeom>
                <a:avLst/>
                <a:gdLst>
                  <a:gd name="T0" fmla="*/ 312 w 693"/>
                  <a:gd name="T1" fmla="*/ 743 h 872"/>
                  <a:gd name="T2" fmla="*/ 311 w 693"/>
                  <a:gd name="T3" fmla="*/ 803 h 872"/>
                  <a:gd name="T4" fmla="*/ 244 w 693"/>
                  <a:gd name="T5" fmla="*/ 870 h 872"/>
                  <a:gd name="T6" fmla="*/ 171 w 693"/>
                  <a:gd name="T7" fmla="*/ 807 h 872"/>
                  <a:gd name="T8" fmla="*/ 170 w 693"/>
                  <a:gd name="T9" fmla="*/ 691 h 872"/>
                  <a:gd name="T10" fmla="*/ 142 w 693"/>
                  <a:gd name="T11" fmla="*/ 661 h 872"/>
                  <a:gd name="T12" fmla="*/ 105 w 693"/>
                  <a:gd name="T13" fmla="*/ 617 h 872"/>
                  <a:gd name="T14" fmla="*/ 153 w 693"/>
                  <a:gd name="T15" fmla="*/ 275 h 872"/>
                  <a:gd name="T16" fmla="*/ 141 w 693"/>
                  <a:gd name="T17" fmla="*/ 244 h 872"/>
                  <a:gd name="T18" fmla="*/ 35 w 693"/>
                  <a:gd name="T19" fmla="*/ 136 h 872"/>
                  <a:gd name="T20" fmla="*/ 30 w 693"/>
                  <a:gd name="T21" fmla="*/ 30 h 872"/>
                  <a:gd name="T22" fmla="*/ 137 w 693"/>
                  <a:gd name="T23" fmla="*/ 35 h 872"/>
                  <a:gd name="T24" fmla="*/ 251 w 693"/>
                  <a:gd name="T25" fmla="*/ 150 h 872"/>
                  <a:gd name="T26" fmla="*/ 301 w 693"/>
                  <a:gd name="T27" fmla="*/ 170 h 872"/>
                  <a:gd name="T28" fmla="*/ 403 w 693"/>
                  <a:gd name="T29" fmla="*/ 169 h 872"/>
                  <a:gd name="T30" fmla="*/ 439 w 693"/>
                  <a:gd name="T31" fmla="*/ 154 h 872"/>
                  <a:gd name="T32" fmla="*/ 559 w 693"/>
                  <a:gd name="T33" fmla="*/ 36 h 872"/>
                  <a:gd name="T34" fmla="*/ 667 w 693"/>
                  <a:gd name="T35" fmla="*/ 36 h 872"/>
                  <a:gd name="T36" fmla="*/ 661 w 693"/>
                  <a:gd name="T37" fmla="*/ 137 h 872"/>
                  <a:gd name="T38" fmla="*/ 552 w 693"/>
                  <a:gd name="T39" fmla="*/ 246 h 872"/>
                  <a:gd name="T40" fmla="*/ 538 w 693"/>
                  <a:gd name="T41" fmla="*/ 287 h 872"/>
                  <a:gd name="T42" fmla="*/ 589 w 693"/>
                  <a:gd name="T43" fmla="*/ 638 h 872"/>
                  <a:gd name="T44" fmla="*/ 570 w 693"/>
                  <a:gd name="T45" fmla="*/ 661 h 872"/>
                  <a:gd name="T46" fmla="*/ 521 w 693"/>
                  <a:gd name="T47" fmla="*/ 711 h 872"/>
                  <a:gd name="T48" fmla="*/ 521 w 693"/>
                  <a:gd name="T49" fmla="*/ 795 h 872"/>
                  <a:gd name="T50" fmla="*/ 450 w 693"/>
                  <a:gd name="T51" fmla="*/ 870 h 872"/>
                  <a:gd name="T52" fmla="*/ 379 w 693"/>
                  <a:gd name="T53" fmla="*/ 796 h 872"/>
                  <a:gd name="T54" fmla="*/ 379 w 693"/>
                  <a:gd name="T55" fmla="*/ 680 h 872"/>
                  <a:gd name="T56" fmla="*/ 361 w 693"/>
                  <a:gd name="T57" fmla="*/ 661 h 872"/>
                  <a:gd name="T58" fmla="*/ 312 w 693"/>
                  <a:gd name="T59" fmla="*/ 709 h 872"/>
                  <a:gd name="T60" fmla="*/ 312 w 693"/>
                  <a:gd name="T61" fmla="*/ 743 h 872"/>
                  <a:gd name="T62" fmla="*/ 312 w 693"/>
                  <a:gd name="T63" fmla="*/ 74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3" h="872">
                    <a:moveTo>
                      <a:pt x="312" y="743"/>
                    </a:moveTo>
                    <a:cubicBezTo>
                      <a:pt x="312" y="763"/>
                      <a:pt x="312" y="783"/>
                      <a:pt x="311" y="803"/>
                    </a:cubicBezTo>
                    <a:cubicBezTo>
                      <a:pt x="310" y="841"/>
                      <a:pt x="282" y="869"/>
                      <a:pt x="244" y="870"/>
                    </a:cubicBezTo>
                    <a:cubicBezTo>
                      <a:pt x="205" y="872"/>
                      <a:pt x="173" y="845"/>
                      <a:pt x="171" y="807"/>
                    </a:cubicBezTo>
                    <a:cubicBezTo>
                      <a:pt x="169" y="768"/>
                      <a:pt x="169" y="730"/>
                      <a:pt x="170" y="691"/>
                    </a:cubicBezTo>
                    <a:cubicBezTo>
                      <a:pt x="171" y="665"/>
                      <a:pt x="168" y="661"/>
                      <a:pt x="142" y="661"/>
                    </a:cubicBezTo>
                    <a:cubicBezTo>
                      <a:pt x="92" y="661"/>
                      <a:pt x="98" y="666"/>
                      <a:pt x="105" y="617"/>
                    </a:cubicBezTo>
                    <a:cubicBezTo>
                      <a:pt x="121" y="503"/>
                      <a:pt x="138" y="389"/>
                      <a:pt x="153" y="275"/>
                    </a:cubicBezTo>
                    <a:cubicBezTo>
                      <a:pt x="155" y="265"/>
                      <a:pt x="149" y="252"/>
                      <a:pt x="141" y="244"/>
                    </a:cubicBezTo>
                    <a:cubicBezTo>
                      <a:pt x="107" y="207"/>
                      <a:pt x="70" y="172"/>
                      <a:pt x="35" y="136"/>
                    </a:cubicBezTo>
                    <a:cubicBezTo>
                      <a:pt x="2" y="103"/>
                      <a:pt x="0" y="59"/>
                      <a:pt x="30" y="30"/>
                    </a:cubicBezTo>
                    <a:cubicBezTo>
                      <a:pt x="60" y="0"/>
                      <a:pt x="103" y="2"/>
                      <a:pt x="137" y="35"/>
                    </a:cubicBezTo>
                    <a:cubicBezTo>
                      <a:pt x="175" y="73"/>
                      <a:pt x="213" y="111"/>
                      <a:pt x="251" y="150"/>
                    </a:cubicBezTo>
                    <a:cubicBezTo>
                      <a:pt x="265" y="164"/>
                      <a:pt x="281" y="171"/>
                      <a:pt x="301" y="170"/>
                    </a:cubicBezTo>
                    <a:cubicBezTo>
                      <a:pt x="335" y="169"/>
                      <a:pt x="369" y="171"/>
                      <a:pt x="403" y="169"/>
                    </a:cubicBezTo>
                    <a:cubicBezTo>
                      <a:pt x="415" y="168"/>
                      <a:pt x="430" y="163"/>
                      <a:pt x="439" y="154"/>
                    </a:cubicBezTo>
                    <a:cubicBezTo>
                      <a:pt x="480" y="116"/>
                      <a:pt x="518" y="75"/>
                      <a:pt x="559" y="36"/>
                    </a:cubicBezTo>
                    <a:cubicBezTo>
                      <a:pt x="592" y="4"/>
                      <a:pt x="638" y="4"/>
                      <a:pt x="667" y="36"/>
                    </a:cubicBezTo>
                    <a:cubicBezTo>
                      <a:pt x="693" y="65"/>
                      <a:pt x="691" y="107"/>
                      <a:pt x="661" y="137"/>
                    </a:cubicBezTo>
                    <a:cubicBezTo>
                      <a:pt x="625" y="174"/>
                      <a:pt x="589" y="210"/>
                      <a:pt x="552" y="246"/>
                    </a:cubicBezTo>
                    <a:cubicBezTo>
                      <a:pt x="540" y="258"/>
                      <a:pt x="536" y="270"/>
                      <a:pt x="538" y="287"/>
                    </a:cubicBezTo>
                    <a:cubicBezTo>
                      <a:pt x="556" y="404"/>
                      <a:pt x="572" y="521"/>
                      <a:pt x="589" y="638"/>
                    </a:cubicBezTo>
                    <a:cubicBezTo>
                      <a:pt x="592" y="655"/>
                      <a:pt x="588" y="661"/>
                      <a:pt x="570" y="661"/>
                    </a:cubicBezTo>
                    <a:cubicBezTo>
                      <a:pt x="522" y="662"/>
                      <a:pt x="522" y="662"/>
                      <a:pt x="521" y="711"/>
                    </a:cubicBezTo>
                    <a:cubicBezTo>
                      <a:pt x="521" y="739"/>
                      <a:pt x="521" y="767"/>
                      <a:pt x="521" y="795"/>
                    </a:cubicBezTo>
                    <a:cubicBezTo>
                      <a:pt x="521" y="840"/>
                      <a:pt x="493" y="869"/>
                      <a:pt x="450" y="870"/>
                    </a:cubicBezTo>
                    <a:cubicBezTo>
                      <a:pt x="407" y="870"/>
                      <a:pt x="379" y="840"/>
                      <a:pt x="379" y="796"/>
                    </a:cubicBezTo>
                    <a:cubicBezTo>
                      <a:pt x="379" y="757"/>
                      <a:pt x="379" y="719"/>
                      <a:pt x="379" y="680"/>
                    </a:cubicBezTo>
                    <a:cubicBezTo>
                      <a:pt x="379" y="667"/>
                      <a:pt x="375" y="661"/>
                      <a:pt x="361" y="661"/>
                    </a:cubicBezTo>
                    <a:cubicBezTo>
                      <a:pt x="303" y="662"/>
                      <a:pt x="313" y="653"/>
                      <a:pt x="312" y="709"/>
                    </a:cubicBezTo>
                    <a:cubicBezTo>
                      <a:pt x="312" y="720"/>
                      <a:pt x="312" y="731"/>
                      <a:pt x="312" y="743"/>
                    </a:cubicBezTo>
                    <a:cubicBezTo>
                      <a:pt x="312" y="743"/>
                      <a:pt x="312" y="743"/>
                      <a:pt x="312" y="7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-1171345" y="8067674"/>
                <a:ext cx="2205041" cy="2767009"/>
              </a:xfrm>
              <a:custGeom>
                <a:avLst/>
                <a:gdLst>
                  <a:gd name="T0" fmla="*/ 170 w 694"/>
                  <a:gd name="T1" fmla="*/ 542 h 869"/>
                  <a:gd name="T2" fmla="*/ 170 w 694"/>
                  <a:gd name="T3" fmla="*/ 294 h 869"/>
                  <a:gd name="T4" fmla="*/ 152 w 694"/>
                  <a:gd name="T5" fmla="*/ 252 h 869"/>
                  <a:gd name="T6" fmla="*/ 33 w 694"/>
                  <a:gd name="T7" fmla="*/ 133 h 869"/>
                  <a:gd name="T8" fmla="*/ 35 w 694"/>
                  <a:gd name="T9" fmla="*/ 24 h 869"/>
                  <a:gd name="T10" fmla="*/ 132 w 694"/>
                  <a:gd name="T11" fmla="*/ 29 h 869"/>
                  <a:gd name="T12" fmla="*/ 251 w 694"/>
                  <a:gd name="T13" fmla="*/ 148 h 869"/>
                  <a:gd name="T14" fmla="*/ 299 w 694"/>
                  <a:gd name="T15" fmla="*/ 168 h 869"/>
                  <a:gd name="T16" fmla="*/ 400 w 694"/>
                  <a:gd name="T17" fmla="*/ 168 h 869"/>
                  <a:gd name="T18" fmla="*/ 443 w 694"/>
                  <a:gd name="T19" fmla="*/ 151 h 869"/>
                  <a:gd name="T20" fmla="*/ 557 w 694"/>
                  <a:gd name="T21" fmla="*/ 36 h 869"/>
                  <a:gd name="T22" fmla="*/ 664 w 694"/>
                  <a:gd name="T23" fmla="*/ 31 h 869"/>
                  <a:gd name="T24" fmla="*/ 659 w 694"/>
                  <a:gd name="T25" fmla="*/ 138 h 869"/>
                  <a:gd name="T26" fmla="*/ 539 w 694"/>
                  <a:gd name="T27" fmla="*/ 258 h 869"/>
                  <a:gd name="T28" fmla="*/ 521 w 694"/>
                  <a:gd name="T29" fmla="*/ 302 h 869"/>
                  <a:gd name="T30" fmla="*/ 522 w 694"/>
                  <a:gd name="T31" fmla="*/ 710 h 869"/>
                  <a:gd name="T32" fmla="*/ 521 w 694"/>
                  <a:gd name="T33" fmla="*/ 802 h 869"/>
                  <a:gd name="T34" fmla="*/ 451 w 694"/>
                  <a:gd name="T35" fmla="*/ 869 h 869"/>
                  <a:gd name="T36" fmla="*/ 380 w 694"/>
                  <a:gd name="T37" fmla="*/ 802 h 869"/>
                  <a:gd name="T38" fmla="*/ 380 w 694"/>
                  <a:gd name="T39" fmla="*/ 614 h 869"/>
                  <a:gd name="T40" fmla="*/ 353 w 694"/>
                  <a:gd name="T41" fmla="*/ 589 h 869"/>
                  <a:gd name="T42" fmla="*/ 312 w 694"/>
                  <a:gd name="T43" fmla="*/ 630 h 869"/>
                  <a:gd name="T44" fmla="*/ 312 w 694"/>
                  <a:gd name="T45" fmla="*/ 796 h 869"/>
                  <a:gd name="T46" fmla="*/ 241 w 694"/>
                  <a:gd name="T47" fmla="*/ 869 h 869"/>
                  <a:gd name="T48" fmla="*/ 170 w 694"/>
                  <a:gd name="T49" fmla="*/ 796 h 869"/>
                  <a:gd name="T50" fmla="*/ 170 w 694"/>
                  <a:gd name="T51" fmla="*/ 542 h 869"/>
                  <a:gd name="T52" fmla="*/ 170 w 694"/>
                  <a:gd name="T53" fmla="*/ 542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869">
                    <a:moveTo>
                      <a:pt x="170" y="542"/>
                    </a:moveTo>
                    <a:cubicBezTo>
                      <a:pt x="170" y="460"/>
                      <a:pt x="169" y="377"/>
                      <a:pt x="170" y="294"/>
                    </a:cubicBezTo>
                    <a:cubicBezTo>
                      <a:pt x="170" y="277"/>
                      <a:pt x="165" y="264"/>
                      <a:pt x="152" y="252"/>
                    </a:cubicBezTo>
                    <a:cubicBezTo>
                      <a:pt x="112" y="213"/>
                      <a:pt x="73" y="173"/>
                      <a:pt x="33" y="133"/>
                    </a:cubicBezTo>
                    <a:cubicBezTo>
                      <a:pt x="0" y="99"/>
                      <a:pt x="1" y="53"/>
                      <a:pt x="35" y="24"/>
                    </a:cubicBezTo>
                    <a:cubicBezTo>
                      <a:pt x="63" y="0"/>
                      <a:pt x="103" y="0"/>
                      <a:pt x="132" y="29"/>
                    </a:cubicBezTo>
                    <a:cubicBezTo>
                      <a:pt x="173" y="67"/>
                      <a:pt x="212" y="107"/>
                      <a:pt x="251" y="148"/>
                    </a:cubicBezTo>
                    <a:cubicBezTo>
                      <a:pt x="265" y="162"/>
                      <a:pt x="279" y="168"/>
                      <a:pt x="299" y="168"/>
                    </a:cubicBezTo>
                    <a:cubicBezTo>
                      <a:pt x="332" y="167"/>
                      <a:pt x="366" y="167"/>
                      <a:pt x="400" y="168"/>
                    </a:cubicBezTo>
                    <a:cubicBezTo>
                      <a:pt x="418" y="168"/>
                      <a:pt x="431" y="163"/>
                      <a:pt x="443" y="151"/>
                    </a:cubicBezTo>
                    <a:cubicBezTo>
                      <a:pt x="481" y="112"/>
                      <a:pt x="519" y="74"/>
                      <a:pt x="557" y="36"/>
                    </a:cubicBezTo>
                    <a:cubicBezTo>
                      <a:pt x="590" y="3"/>
                      <a:pt x="635" y="1"/>
                      <a:pt x="664" y="31"/>
                    </a:cubicBezTo>
                    <a:cubicBezTo>
                      <a:pt x="694" y="61"/>
                      <a:pt x="692" y="105"/>
                      <a:pt x="659" y="138"/>
                    </a:cubicBezTo>
                    <a:cubicBezTo>
                      <a:pt x="619" y="178"/>
                      <a:pt x="580" y="218"/>
                      <a:pt x="539" y="258"/>
                    </a:cubicBezTo>
                    <a:cubicBezTo>
                      <a:pt x="526" y="270"/>
                      <a:pt x="521" y="284"/>
                      <a:pt x="521" y="302"/>
                    </a:cubicBezTo>
                    <a:cubicBezTo>
                      <a:pt x="521" y="438"/>
                      <a:pt x="522" y="574"/>
                      <a:pt x="522" y="710"/>
                    </a:cubicBezTo>
                    <a:cubicBezTo>
                      <a:pt x="522" y="740"/>
                      <a:pt x="521" y="771"/>
                      <a:pt x="521" y="802"/>
                    </a:cubicBezTo>
                    <a:cubicBezTo>
                      <a:pt x="520" y="839"/>
                      <a:pt x="489" y="869"/>
                      <a:pt x="451" y="869"/>
                    </a:cubicBezTo>
                    <a:cubicBezTo>
                      <a:pt x="412" y="869"/>
                      <a:pt x="380" y="840"/>
                      <a:pt x="380" y="802"/>
                    </a:cubicBezTo>
                    <a:cubicBezTo>
                      <a:pt x="379" y="740"/>
                      <a:pt x="378" y="677"/>
                      <a:pt x="380" y="614"/>
                    </a:cubicBezTo>
                    <a:cubicBezTo>
                      <a:pt x="380" y="594"/>
                      <a:pt x="373" y="588"/>
                      <a:pt x="353" y="589"/>
                    </a:cubicBezTo>
                    <a:cubicBezTo>
                      <a:pt x="306" y="590"/>
                      <a:pt x="312" y="586"/>
                      <a:pt x="312" y="630"/>
                    </a:cubicBezTo>
                    <a:cubicBezTo>
                      <a:pt x="312" y="685"/>
                      <a:pt x="312" y="740"/>
                      <a:pt x="312" y="796"/>
                    </a:cubicBezTo>
                    <a:cubicBezTo>
                      <a:pt x="312" y="838"/>
                      <a:pt x="282" y="869"/>
                      <a:pt x="241" y="869"/>
                    </a:cubicBezTo>
                    <a:cubicBezTo>
                      <a:pt x="201" y="869"/>
                      <a:pt x="170" y="839"/>
                      <a:pt x="170" y="796"/>
                    </a:cubicBezTo>
                    <a:cubicBezTo>
                      <a:pt x="169" y="711"/>
                      <a:pt x="170" y="627"/>
                      <a:pt x="170" y="542"/>
                    </a:cubicBezTo>
                    <a:cubicBezTo>
                      <a:pt x="170" y="542"/>
                      <a:pt x="170" y="542"/>
                      <a:pt x="170" y="5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-2816956" y="7478713"/>
                <a:ext cx="1582742" cy="919164"/>
              </a:xfrm>
              <a:custGeom>
                <a:avLst/>
                <a:gdLst>
                  <a:gd name="T0" fmla="*/ 356 w 498"/>
                  <a:gd name="T1" fmla="*/ 50 h 289"/>
                  <a:gd name="T2" fmla="*/ 432 w 498"/>
                  <a:gd name="T3" fmla="*/ 4 h 289"/>
                  <a:gd name="T4" fmla="*/ 495 w 498"/>
                  <a:gd name="T5" fmla="*/ 59 h 289"/>
                  <a:gd name="T6" fmla="*/ 481 w 498"/>
                  <a:gd name="T7" fmla="*/ 76 h 289"/>
                  <a:gd name="T8" fmla="*/ 377 w 498"/>
                  <a:gd name="T9" fmla="*/ 76 h 289"/>
                  <a:gd name="T10" fmla="*/ 341 w 498"/>
                  <a:gd name="T11" fmla="*/ 254 h 289"/>
                  <a:gd name="T12" fmla="*/ 235 w 498"/>
                  <a:gd name="T13" fmla="*/ 286 h 289"/>
                  <a:gd name="T14" fmla="*/ 125 w 498"/>
                  <a:gd name="T15" fmla="*/ 212 h 289"/>
                  <a:gd name="T16" fmla="*/ 124 w 498"/>
                  <a:gd name="T17" fmla="*/ 77 h 289"/>
                  <a:gd name="T18" fmla="*/ 29 w 498"/>
                  <a:gd name="T19" fmla="*/ 77 h 289"/>
                  <a:gd name="T20" fmla="*/ 10 w 498"/>
                  <a:gd name="T21" fmla="*/ 47 h 289"/>
                  <a:gd name="T22" fmla="*/ 65 w 498"/>
                  <a:gd name="T23" fmla="*/ 4 h 289"/>
                  <a:gd name="T24" fmla="*/ 132 w 498"/>
                  <a:gd name="T25" fmla="*/ 31 h 289"/>
                  <a:gd name="T26" fmla="*/ 145 w 498"/>
                  <a:gd name="T27" fmla="*/ 49 h 289"/>
                  <a:gd name="T28" fmla="*/ 250 w 498"/>
                  <a:gd name="T29" fmla="*/ 3 h 289"/>
                  <a:gd name="T30" fmla="*/ 356 w 498"/>
                  <a:gd name="T31" fmla="*/ 5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289">
                    <a:moveTo>
                      <a:pt x="356" y="50"/>
                    </a:moveTo>
                    <a:cubicBezTo>
                      <a:pt x="374" y="18"/>
                      <a:pt x="397" y="1"/>
                      <a:pt x="432" y="4"/>
                    </a:cubicBezTo>
                    <a:cubicBezTo>
                      <a:pt x="461" y="6"/>
                      <a:pt x="489" y="30"/>
                      <a:pt x="495" y="59"/>
                    </a:cubicBezTo>
                    <a:cubicBezTo>
                      <a:pt x="498" y="71"/>
                      <a:pt x="494" y="76"/>
                      <a:pt x="481" y="76"/>
                    </a:cubicBezTo>
                    <a:cubicBezTo>
                      <a:pt x="448" y="76"/>
                      <a:pt x="415" y="76"/>
                      <a:pt x="377" y="76"/>
                    </a:cubicBezTo>
                    <a:cubicBezTo>
                      <a:pt x="402" y="144"/>
                      <a:pt x="397" y="205"/>
                      <a:pt x="341" y="254"/>
                    </a:cubicBezTo>
                    <a:cubicBezTo>
                      <a:pt x="311" y="280"/>
                      <a:pt x="274" y="289"/>
                      <a:pt x="235" y="286"/>
                    </a:cubicBezTo>
                    <a:cubicBezTo>
                      <a:pt x="185" y="282"/>
                      <a:pt x="150" y="254"/>
                      <a:pt x="125" y="212"/>
                    </a:cubicBezTo>
                    <a:cubicBezTo>
                      <a:pt x="100" y="169"/>
                      <a:pt x="107" y="124"/>
                      <a:pt x="124" y="77"/>
                    </a:cubicBezTo>
                    <a:cubicBezTo>
                      <a:pt x="90" y="77"/>
                      <a:pt x="59" y="77"/>
                      <a:pt x="29" y="77"/>
                    </a:cubicBezTo>
                    <a:cubicBezTo>
                      <a:pt x="3" y="76"/>
                      <a:pt x="0" y="71"/>
                      <a:pt x="10" y="47"/>
                    </a:cubicBezTo>
                    <a:cubicBezTo>
                      <a:pt x="20" y="22"/>
                      <a:pt x="39" y="8"/>
                      <a:pt x="65" y="4"/>
                    </a:cubicBezTo>
                    <a:cubicBezTo>
                      <a:pt x="93" y="0"/>
                      <a:pt x="115" y="9"/>
                      <a:pt x="132" y="31"/>
                    </a:cubicBezTo>
                    <a:cubicBezTo>
                      <a:pt x="136" y="36"/>
                      <a:pt x="140" y="42"/>
                      <a:pt x="145" y="49"/>
                    </a:cubicBezTo>
                    <a:cubicBezTo>
                      <a:pt x="175" y="20"/>
                      <a:pt x="209" y="3"/>
                      <a:pt x="250" y="3"/>
                    </a:cubicBezTo>
                    <a:cubicBezTo>
                      <a:pt x="291" y="4"/>
                      <a:pt x="325" y="19"/>
                      <a:pt x="356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-523640" y="7491409"/>
                <a:ext cx="903287" cy="900110"/>
              </a:xfrm>
              <a:custGeom>
                <a:avLst/>
                <a:gdLst>
                  <a:gd name="T0" fmla="*/ 143 w 284"/>
                  <a:gd name="T1" fmla="*/ 0 h 283"/>
                  <a:gd name="T2" fmla="*/ 283 w 284"/>
                  <a:gd name="T3" fmla="*/ 141 h 283"/>
                  <a:gd name="T4" fmla="*/ 140 w 284"/>
                  <a:gd name="T5" fmla="*/ 282 h 283"/>
                  <a:gd name="T6" fmla="*/ 0 w 284"/>
                  <a:gd name="T7" fmla="*/ 140 h 283"/>
                  <a:gd name="T8" fmla="*/ 143 w 284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83">
                    <a:moveTo>
                      <a:pt x="143" y="0"/>
                    </a:moveTo>
                    <a:cubicBezTo>
                      <a:pt x="222" y="0"/>
                      <a:pt x="284" y="63"/>
                      <a:pt x="283" y="141"/>
                    </a:cubicBezTo>
                    <a:cubicBezTo>
                      <a:pt x="283" y="220"/>
                      <a:pt x="219" y="283"/>
                      <a:pt x="140" y="282"/>
                    </a:cubicBezTo>
                    <a:cubicBezTo>
                      <a:pt x="61" y="281"/>
                      <a:pt x="0" y="219"/>
                      <a:pt x="0" y="140"/>
                    </a:cubicBezTo>
                    <a:cubicBezTo>
                      <a:pt x="1" y="60"/>
                      <a:pt x="62" y="0"/>
                      <a:pt x="1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инвалидов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инвалидов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142853" y="3524241"/>
          <a:ext cx="6500857" cy="3714775"/>
        </p:xfrm>
        <a:graphic>
          <a:graphicData uri="http://schemas.openxmlformats.org/drawingml/2006/table">
            <a:tbl>
              <a:tblPr/>
              <a:tblGrid>
                <a:gridCol w="1679997"/>
                <a:gridCol w="876520"/>
                <a:gridCol w="811397"/>
                <a:gridCol w="861559"/>
                <a:gridCol w="704913"/>
                <a:gridCol w="836038"/>
                <a:gridCol w="730433"/>
              </a:tblGrid>
              <a:tr h="8176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7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Объем 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6001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939,50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11,26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предоставление мер социальной поддержки, социальное обеспечение отдельных категорий граждан (ветеранов, пенсионеров и других категорий населения)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 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2095480"/>
          <a:ext cx="6429420" cy="6041659"/>
        </p:xfrm>
        <a:graphic>
          <a:graphicData uri="http://schemas.openxmlformats.org/drawingml/2006/table">
            <a:tbl>
              <a:tblPr/>
              <a:tblGrid>
                <a:gridCol w="1404126"/>
                <a:gridCol w="1256323"/>
                <a:gridCol w="709418"/>
                <a:gridCol w="768610"/>
                <a:gridCol w="739014"/>
                <a:gridCol w="739014"/>
                <a:gridCol w="812915"/>
              </a:tblGrid>
              <a:tr h="1552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626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и труженикам тыла;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2609 человек на 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53 933,86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53351,25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51689,27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ветеранам труда Ставропольского края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1919 человек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39583,25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40583,25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3152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68 человек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В месяц 1789,28 руб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1789,28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1479,95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2101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семьям погибших ветеранов боевых действий;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 человек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 1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r>
                        <a:rPr lang="ru-RU" sz="11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месяц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 месяц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926,16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78,84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9649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280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1123,86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83761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1452538"/>
          <a:ext cx="6357982" cy="7225665"/>
        </p:xfrm>
        <a:graphic>
          <a:graphicData uri="http://schemas.openxmlformats.org/drawingml/2006/table">
            <a:tbl>
              <a:tblPr/>
              <a:tblGrid>
                <a:gridCol w="1214424"/>
                <a:gridCol w="928694"/>
                <a:gridCol w="1000132"/>
                <a:gridCol w="785840"/>
                <a:gridCol w="857234"/>
                <a:gridCol w="785840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2 510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31 134,15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31 130,32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31 130,32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76401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41,69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39,72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21,92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1920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15109,46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21,55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3246,74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3326,63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отдельных категорий  граждан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80" y="1666852"/>
          <a:ext cx="5929354" cy="5213042"/>
        </p:xfrm>
        <a:graphic>
          <a:graphicData uri="http://schemas.openxmlformats.org/drawingml/2006/table">
            <a:tbl>
              <a:tblPr/>
              <a:tblGrid>
                <a:gridCol w="1428760"/>
                <a:gridCol w="785818"/>
                <a:gridCol w="714380"/>
                <a:gridCol w="785818"/>
                <a:gridCol w="785818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Получателей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размер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выплат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Объем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тыс.руб.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субсидии на оплату жилого помещения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коммунальных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1103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28975,96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8599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, спортивной одежды и обуви и школьных принадлежностей</a:t>
                      </a:r>
                      <a:endParaRPr lang="ru-RU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785 </a:t>
                      </a:r>
                      <a:r>
                        <a:rPr lang="ru-RU" sz="11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заяви-телей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Разовая </a:t>
                      </a: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выплата-5200,00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4412,41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4588,90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4772,46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52476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8" y="1670053"/>
          <a:ext cx="5929354" cy="6454775"/>
        </p:xfrm>
        <a:graphic>
          <a:graphicData uri="http://schemas.openxmlformats.org/drawingml/2006/table">
            <a:tbl>
              <a:tblPr/>
              <a:tblGrid>
                <a:gridCol w="1785950"/>
                <a:gridCol w="714380"/>
                <a:gridCol w="714380"/>
                <a:gridCol w="642942"/>
                <a:gridCol w="642942"/>
                <a:gridCol w="642942"/>
                <a:gridCol w="78581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Получа-телей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ежемесячного пособия на ребенка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17098,18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17796,31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18500,28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70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выплата многодетным семьям;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615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2262,63,00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17864,10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19695,05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21710,07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Выплата ежегодного социального пособия на проезд учащимся (студентам)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1458,63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29,54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30,72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31,95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183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В месяц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12152,00 руб.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26948,58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17066,73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6916,01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городских округов на выполнение переданных полномочий субъектов РФ (осуществление ежемесячных выплат от 3 до 7 лет включительно)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935 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62093,02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6970,56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indent="-27432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6970,56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0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9059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материнства и детства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1670052"/>
          <a:ext cx="6500860" cy="3517248"/>
        </p:xfrm>
        <a:graphic>
          <a:graphicData uri="http://schemas.openxmlformats.org/drawingml/2006/table">
            <a:tbl>
              <a:tblPr/>
              <a:tblGrid>
                <a:gridCol w="1958089"/>
                <a:gridCol w="783236"/>
                <a:gridCol w="759137"/>
                <a:gridCol w="642942"/>
                <a:gridCol w="790983"/>
                <a:gridCol w="704913"/>
                <a:gridCol w="861560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Ежегодная денежная выплата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гражданам РФ родившимся на территории СССР 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1844 человек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1 чел.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разовая выплата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7000,00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15848,41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14977,70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14106,98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меры социальной поддержки в виде доп. Компенсации расходов на оплату жилых помещений участникам ВОВ;</a:t>
                      </a:r>
                      <a:endParaRPr lang="ru-RU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человека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254,30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0" y="766764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9667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  <a:p>
            <a:pPr indent="450850" algn="just" eaLnBrk="1" hangingPunct="1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физической культуре и спорту в 2021-2025 годах.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8" y="4024306"/>
          <a:ext cx="6357983" cy="400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0034"/>
                <a:gridCol w="1390869"/>
                <a:gridCol w="682146"/>
                <a:gridCol w="833734"/>
                <a:gridCol w="786689"/>
                <a:gridCol w="880779"/>
                <a:gridCol w="833732"/>
              </a:tblGrid>
              <a:tr h="601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(млн. рублей)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9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22,13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22,66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22,77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22,88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19,26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19,67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19,78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19,89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85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3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9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«Физическая культура и спорт»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57208" y="2166920"/>
            <a:ext cx="6000792" cy="7381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43512" y="1238227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/>
        </p:nvGraphicFramePr>
        <p:xfrm>
          <a:off x="214290" y="6953264"/>
          <a:ext cx="6454775" cy="2000264"/>
        </p:xfrm>
        <a:graphic>
          <a:graphicData uri="http://schemas.openxmlformats.org/presentationml/2006/ole">
            <p:oleObj spid="_x0000_s57347" name="Worksheet" r:id="rId3" imgW="5781822" imgH="1400073" progId="Excel.Sheet.8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86389" y="6381761"/>
            <a:ext cx="1293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/>
              <a:t>тыс.рублей</a:t>
            </a:r>
            <a:endParaRPr lang="ru-RU" sz="1600" b="1" i="1" dirty="0"/>
          </a:p>
        </p:txBody>
      </p:sp>
      <p:graphicFrame>
        <p:nvGraphicFramePr>
          <p:cNvPr id="56322" name="Object 12"/>
          <p:cNvGraphicFramePr>
            <a:graphicFrameLocks noGrp="1" noChangeAspect="1"/>
          </p:cNvGraphicFramePr>
          <p:nvPr/>
        </p:nvGraphicFramePr>
        <p:xfrm>
          <a:off x="212726" y="1073151"/>
          <a:ext cx="6251575" cy="3838575"/>
        </p:xfrm>
        <a:graphic>
          <a:graphicData uri="http://schemas.openxmlformats.org/presentationml/2006/ole">
            <p:oleObj spid="_x0000_s57346" name="Worksheet" r:id="rId4" imgW="3295510" imgH="201943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доходы, поступающие в бюджет города Железноводска</a:t>
            </a: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buFontTx/>
              <a:buChar char="-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71" y="2952738"/>
            <a:ext cx="1000132" cy="4714908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ГОРОДА ЖЕЛЕЗНОВОДСКА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5992" y="2952736"/>
            <a:ext cx="4143404" cy="92869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НАЛОГИ</a:t>
            </a:r>
          </a:p>
          <a:p>
            <a:pPr marL="92075" indent="-92075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Tx/>
              <a:buChar char="-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5992" y="4095744"/>
            <a:ext cx="4143404" cy="114300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государственная пошлина 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акцизы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5992" y="5381629"/>
            <a:ext cx="4143404" cy="228601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НАЛОГОВЫЕ РЕЖИМЫ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диный налог на вмененный доход для отдельных видов деятельности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налог, взимаемый в связи с применением патентной системы налогообложения</a:t>
            </a:r>
          </a:p>
          <a:p>
            <a:pPr marL="92075" indent="-92075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</a:rPr>
              <a:t> единый сельскохозяйственный налог</a:t>
            </a:r>
          </a:p>
          <a:p>
            <a:pPr marL="87313" lvl="1" algn="ctr">
              <a:tabLst>
                <a:tab pos="6719888" algn="l"/>
                <a:tab pos="6908800" algn="l"/>
              </a:tabLst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52490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оплаты труда работников  муниципальных учреждений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3" y="3571876"/>
            <a:ext cx="1181293" cy="37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286388" y="1452538"/>
            <a:ext cx="13706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i="1" dirty="0" smtClean="0">
                <a:latin typeface="Arial" charset="0"/>
              </a:rPr>
              <a:t>млн.рублей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28605" y="2738423"/>
          <a:ext cx="6072229" cy="2071703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17744"/>
                <a:gridCol w="1053035"/>
                <a:gridCol w="1003102"/>
                <a:gridCol w="1030140"/>
                <a:gridCol w="968208"/>
              </a:tblGrid>
              <a:tr h="79022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4000" marR="2993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81476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</a:pP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spc="-2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1600" b="1" kern="1200" spc="-2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28 758,02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30 556,05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785927" y="2024043"/>
            <a:ext cx="3500462" cy="41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категории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="" xmlns:p14="http://schemas.microsoft.com/office/powerpoint/2010/main" val="3396452534"/>
              </p:ext>
            </p:extLst>
          </p:nvPr>
        </p:nvGraphicFramePr>
        <p:xfrm>
          <a:off x="1071546" y="6024571"/>
          <a:ext cx="5500726" cy="113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Прямоугольник 45"/>
          <p:cNvSpPr/>
          <p:nvPr>
            <p:custDataLst>
              <p:tags r:id="rId1"/>
            </p:custDataLst>
          </p:nvPr>
        </p:nvSpPr>
        <p:spPr>
          <a:xfrm>
            <a:off x="2714620" y="5453067"/>
            <a:ext cx="1785950" cy="360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МРОТ, руб.</a:t>
            </a:r>
          </a:p>
        </p:txBody>
      </p:sp>
      <p:sp>
        <p:nvSpPr>
          <p:cNvPr id="47" name="Прямоугольник 46"/>
          <p:cNvSpPr/>
          <p:nvPr>
            <p:custDataLst>
              <p:tags r:id="rId2"/>
            </p:custDataLst>
          </p:nvPr>
        </p:nvSpPr>
        <p:spPr>
          <a:xfrm>
            <a:off x="2214554" y="7310455"/>
            <a:ext cx="393035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Индексация оплаты труда работников бюджетной сферы  размере 10,0%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" descr="C:\Users\ZhSuNA\Pictures\fss15256691929847878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0" y="8453462"/>
            <a:ext cx="1857388" cy="1452538"/>
          </a:xfrm>
          <a:prstGeom prst="rect">
            <a:avLst/>
          </a:prstGeom>
          <a:noFill/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071943" y="6596074"/>
            <a:ext cx="81945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cs typeface="Times New Roman" pitchFamily="18" charset="0"/>
              </a:rPr>
              <a:t>16 242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SuNA\Pictures\content_______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5282"/>
            <a:ext cx="6858000" cy="80772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6858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Благоустройство и содержание территории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на 2023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1"/>
            </p:custDataLst>
          </p:nvPr>
        </p:nvSpPr>
        <p:spPr>
          <a:xfrm>
            <a:off x="366298" y="2424676"/>
            <a:ext cx="1421372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>
            <p:custDataLst>
              <p:tags r:id="rId2"/>
            </p:custDataLst>
          </p:nvPr>
        </p:nvSpPr>
        <p:spPr>
          <a:xfrm>
            <a:off x="366298" y="2695426"/>
            <a:ext cx="142137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Уличное освещение</a:t>
            </a:r>
            <a:endParaRPr lang="ru-RU" sz="1500" b="1" dirty="0"/>
          </a:p>
        </p:txBody>
      </p:sp>
      <p:sp>
        <p:nvSpPr>
          <p:cNvPr id="6" name="Скругленный прямоугольник 5"/>
          <p:cNvSpPr/>
          <p:nvPr>
            <p:custDataLst>
              <p:tags r:id="rId3"/>
            </p:custDataLst>
          </p:nvPr>
        </p:nvSpPr>
        <p:spPr>
          <a:xfrm>
            <a:off x="449939" y="3531379"/>
            <a:ext cx="1262534" cy="58968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37,4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4"/>
            </p:custDataLst>
          </p:nvPr>
        </p:nvSpPr>
        <p:spPr>
          <a:xfrm>
            <a:off x="4887162" y="2456724"/>
            <a:ext cx="1728192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>
            <p:custDataLst>
              <p:tags r:id="rId5"/>
            </p:custDataLst>
          </p:nvPr>
        </p:nvSpPr>
        <p:spPr>
          <a:xfrm>
            <a:off x="4768462" y="2414114"/>
            <a:ext cx="1900898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Содержание, благоустройство и ремонт объектов курортной инфраструктуры</a:t>
            </a:r>
            <a:endParaRPr lang="ru-RU" sz="1500" b="1" dirty="0"/>
          </a:p>
        </p:txBody>
      </p:sp>
      <p:sp>
        <p:nvSpPr>
          <p:cNvPr id="9" name="Скругленный прямоугольник 8"/>
          <p:cNvSpPr/>
          <p:nvPr>
            <p:custDataLst>
              <p:tags r:id="rId6"/>
            </p:custDataLst>
          </p:nvPr>
        </p:nvSpPr>
        <p:spPr>
          <a:xfrm>
            <a:off x="5103187" y="3738119"/>
            <a:ext cx="1262534" cy="476573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13,7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9822" y="4635089"/>
            <a:ext cx="1512168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5340" y="4866851"/>
            <a:ext cx="156617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Нижней каскадной лестницы</a:t>
            </a:r>
            <a:endParaRPr lang="ru-RU" sz="1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834" y="5852594"/>
            <a:ext cx="1262534" cy="58968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4,1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1642" y="5091554"/>
            <a:ext cx="1421372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5282" y="6220389"/>
            <a:ext cx="1262534" cy="58968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76,2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18910" y="5501250"/>
            <a:ext cx="1566174" cy="161363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61484" y="5432730"/>
            <a:ext cx="20396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Субсидия </a:t>
            </a:r>
          </a:p>
          <a:p>
            <a:pPr lvl="0" algn="ctr">
              <a:lnSpc>
                <a:spcPts val="1800"/>
              </a:lnSpc>
            </a:pPr>
            <a:r>
              <a:rPr lang="ru-RU" sz="1500" b="1" dirty="0" smtClean="0"/>
              <a:t>на выполнение муниципального задания МБУ «Курортный парк»</a:t>
            </a:r>
            <a:endParaRPr lang="ru-RU" sz="15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73390" y="6927974"/>
            <a:ext cx="1262534" cy="461033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51,4</a:t>
            </a:r>
            <a:endParaRPr lang="ru-RU" b="1" dirty="0"/>
          </a:p>
        </p:txBody>
      </p:sp>
      <p:grpSp>
        <p:nvGrpSpPr>
          <p:cNvPr id="18" name="Группа 8"/>
          <p:cNvGrpSpPr/>
          <p:nvPr/>
        </p:nvGrpSpPr>
        <p:grpSpPr>
          <a:xfrm>
            <a:off x="2653846" y="3402206"/>
            <a:ext cx="1423226" cy="1481201"/>
            <a:chOff x="3280593" y="1837348"/>
            <a:chExt cx="2577739" cy="1392963"/>
          </a:xfrm>
          <a:noFill/>
        </p:grpSpPr>
        <p:sp>
          <p:nvSpPr>
            <p:cNvPr id="19" name="Скругленный прямоугольник 18"/>
            <p:cNvSpPr/>
            <p:nvPr>
              <p:custDataLst>
                <p:tags r:id="rId15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6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190,2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H="1">
            <a:off x="3374995" y="4953000"/>
            <a:ext cx="9356" cy="65225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62916" y="3270322"/>
            <a:ext cx="810000" cy="2394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808820" y="4640972"/>
            <a:ext cx="864096" cy="1248137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23066" y="3294265"/>
            <a:ext cx="864096" cy="98563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050156" y="4640970"/>
            <a:ext cx="783000" cy="132820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>
            <p:custDataLst>
              <p:tags r:id="rId7"/>
            </p:custDataLst>
          </p:nvPr>
        </p:nvSpPr>
        <p:spPr>
          <a:xfrm>
            <a:off x="2657731" y="1786615"/>
            <a:ext cx="1529384" cy="153198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>
            <p:custDataLst>
              <p:tags r:id="rId8"/>
            </p:custDataLst>
          </p:nvPr>
        </p:nvSpPr>
        <p:spPr>
          <a:xfrm>
            <a:off x="1268761" y="7241254"/>
            <a:ext cx="1421372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>
            <p:custDataLst>
              <p:tags r:id="rId9"/>
            </p:custDataLst>
          </p:nvPr>
        </p:nvSpPr>
        <p:spPr>
          <a:xfrm>
            <a:off x="4077073" y="7241254"/>
            <a:ext cx="1421372" cy="1844021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2639686" y="2716363"/>
            <a:ext cx="1539815" cy="510877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4,0</a:t>
            </a:r>
            <a:endParaRPr lang="ru-RU" b="1" dirty="0"/>
          </a:p>
        </p:txBody>
      </p:sp>
      <p:sp>
        <p:nvSpPr>
          <p:cNvPr id="32" name="Скругленный прямоугольник 31"/>
          <p:cNvSpPr/>
          <p:nvPr>
            <p:custDataLst>
              <p:tags r:id="rId11"/>
            </p:custDataLst>
          </p:nvPr>
        </p:nvSpPr>
        <p:spPr>
          <a:xfrm>
            <a:off x="1376773" y="8385381"/>
            <a:ext cx="1262534" cy="58968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0,7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>
            <p:custDataLst>
              <p:tags r:id="rId12"/>
            </p:custDataLst>
          </p:nvPr>
        </p:nvSpPr>
        <p:spPr>
          <a:xfrm>
            <a:off x="4131079" y="8385381"/>
            <a:ext cx="1262534" cy="58968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2,7</a:t>
            </a:r>
            <a:endParaRPr lang="ru-RU" b="1" dirty="0"/>
          </a:p>
        </p:txBody>
      </p:sp>
      <p:sp>
        <p:nvSpPr>
          <p:cNvPr id="34" name="Прямоугольник 33"/>
          <p:cNvSpPr/>
          <p:nvPr>
            <p:custDataLst>
              <p:tags r:id="rId13"/>
            </p:custDataLst>
          </p:nvPr>
        </p:nvSpPr>
        <p:spPr>
          <a:xfrm>
            <a:off x="2497351" y="1666139"/>
            <a:ext cx="173390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общественных территорий города</a:t>
            </a:r>
            <a:endParaRPr lang="ru-RU" sz="1500" b="1" dirty="0"/>
          </a:p>
        </p:txBody>
      </p:sp>
      <p:sp>
        <p:nvSpPr>
          <p:cNvPr id="36" name="Прямоугольник 35"/>
          <p:cNvSpPr/>
          <p:nvPr>
            <p:custDataLst>
              <p:tags r:id="rId14"/>
            </p:custDataLst>
          </p:nvPr>
        </p:nvSpPr>
        <p:spPr>
          <a:xfrm>
            <a:off x="4023067" y="7184830"/>
            <a:ext cx="1495496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озеленение города и курортной зоны</a:t>
            </a:r>
            <a:endParaRPr lang="ru-RU" sz="1500" b="1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294874" y="4744977"/>
            <a:ext cx="486054" cy="227614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15054" y="4848988"/>
            <a:ext cx="756084" cy="2184243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887162" y="5161023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Содержание и благоустройство территории города </a:t>
            </a:r>
            <a:endParaRPr lang="ru-RU" sz="15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56192" y="7479586"/>
            <a:ext cx="1402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500" b="1" dirty="0" smtClean="0"/>
              <a:t>Прочие мероприятия</a:t>
            </a:r>
            <a:endParaRPr 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SuNA\Pictures\97-978348_progressive-programs-family-house-icon-png.png"/>
          <p:cNvPicPr>
            <a:picLocks noChangeAspect="1" noChangeArrowheads="1"/>
          </p:cNvPicPr>
          <p:nvPr/>
        </p:nvPicPr>
        <p:blipFill>
          <a:blip r:embed="rId6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000852" cy="9667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6" name="Скругленный прямоугольник 75"/>
          <p:cNvSpPr/>
          <p:nvPr>
            <p:custDataLst>
              <p:tags r:id="rId1"/>
            </p:custDataLst>
          </p:nvPr>
        </p:nvSpPr>
        <p:spPr>
          <a:xfrm>
            <a:off x="5357826" y="4524372"/>
            <a:ext cx="1190297" cy="555848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6858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Обеспечение жильем молодых семей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</a:t>
            </a:r>
            <a:endParaRPr lang="ru-RU" altLang="ru-RU" sz="1500" b="1" dirty="0"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>
            <p:custDataLst>
              <p:tags r:id="rId2"/>
            </p:custDataLst>
          </p:nvPr>
        </p:nvSpPr>
        <p:spPr>
          <a:xfrm>
            <a:off x="0" y="4524372"/>
            <a:ext cx="1308538" cy="485811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>
            <p:custDataLst>
              <p:tags r:id="rId3"/>
            </p:custDataLst>
          </p:nvPr>
        </p:nvSpPr>
        <p:spPr>
          <a:xfrm>
            <a:off x="214290" y="952472"/>
            <a:ext cx="1026114" cy="60278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4"/>
            </p:custDataLst>
          </p:nvPr>
        </p:nvSpPr>
        <p:spPr>
          <a:xfrm>
            <a:off x="285728" y="2024042"/>
            <a:ext cx="928694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5"/>
            </p:custDataLst>
          </p:nvPr>
        </p:nvSpPr>
        <p:spPr>
          <a:xfrm>
            <a:off x="357166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25,8</a:t>
            </a:r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1857364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</a:p>
        </p:txBody>
      </p:sp>
      <p:sp>
        <p:nvSpPr>
          <p:cNvPr id="12" name="Скругленный прямоугольник 11"/>
          <p:cNvSpPr/>
          <p:nvPr>
            <p:custDataLst>
              <p:tags r:id="rId7"/>
            </p:custDataLst>
          </p:nvPr>
        </p:nvSpPr>
        <p:spPr>
          <a:xfrm>
            <a:off x="2000240" y="2024042"/>
            <a:ext cx="841981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семьи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>
            <p:custDataLst>
              <p:tags r:id="rId8"/>
            </p:custDataLst>
          </p:nvPr>
        </p:nvCxnSpPr>
        <p:spPr>
          <a:xfrm>
            <a:off x="5937350" y="386698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>
            <p:custDataLst>
              <p:tags r:id="rId9"/>
            </p:custDataLst>
          </p:nvPr>
        </p:nvCxnSpPr>
        <p:spPr>
          <a:xfrm>
            <a:off x="2372805" y="3897344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5538" y="5011110"/>
            <a:ext cx="408338" cy="743079"/>
          </a:xfrm>
          <a:prstGeom prst="rect">
            <a:avLst/>
          </a:prstGeom>
          <a:noFill/>
        </p:spPr>
      </p:pic>
      <p:pic>
        <p:nvPicPr>
          <p:cNvPr id="16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3773" y="5026291"/>
            <a:ext cx="419229" cy="728081"/>
          </a:xfrm>
          <a:prstGeom prst="rect">
            <a:avLst/>
          </a:prstGeom>
          <a:noFill/>
        </p:spPr>
      </p:pic>
      <p:grpSp>
        <p:nvGrpSpPr>
          <p:cNvPr id="7" name="Группа 46"/>
          <p:cNvGrpSpPr/>
          <p:nvPr>
            <p:custDataLst>
              <p:tags r:id="rId12"/>
            </p:custDataLst>
          </p:nvPr>
        </p:nvGrpSpPr>
        <p:grpSpPr>
          <a:xfrm>
            <a:off x="0" y="5881694"/>
            <a:ext cx="701565" cy="830891"/>
            <a:chOff x="875117" y="6121521"/>
            <a:chExt cx="1447857" cy="498059"/>
          </a:xfrm>
        </p:grpSpPr>
        <p:sp>
          <p:nvSpPr>
            <p:cNvPr id="19" name="Овал 18"/>
            <p:cNvSpPr/>
            <p:nvPr>
              <p:custDataLst>
                <p:tags r:id="rId59"/>
              </p:custDataLst>
            </p:nvPr>
          </p:nvSpPr>
          <p:spPr>
            <a:xfrm flipH="1">
              <a:off x="1425854" y="6121521"/>
              <a:ext cx="628650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>
              <p:custDataLst>
                <p:tags r:id="rId60"/>
              </p:custDataLst>
            </p:nvPr>
          </p:nvSpPr>
          <p:spPr>
            <a:xfrm>
              <a:off x="875117" y="6228734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Группа 52"/>
          <p:cNvGrpSpPr/>
          <p:nvPr>
            <p:custDataLst>
              <p:tags r:id="rId13"/>
            </p:custDataLst>
          </p:nvPr>
        </p:nvGrpSpPr>
        <p:grpSpPr>
          <a:xfrm>
            <a:off x="785794" y="5881694"/>
            <a:ext cx="654270" cy="705136"/>
            <a:chOff x="1231301" y="6005981"/>
            <a:chExt cx="2049056" cy="339631"/>
          </a:xfrm>
        </p:grpSpPr>
        <p:sp>
          <p:nvSpPr>
            <p:cNvPr id="22" name="Овал 21"/>
            <p:cNvSpPr/>
            <p:nvPr>
              <p:custDataLst>
                <p:tags r:id="rId57"/>
              </p:custDataLst>
            </p:nvPr>
          </p:nvSpPr>
          <p:spPr>
            <a:xfrm>
              <a:off x="1658763" y="6005981"/>
              <a:ext cx="914924" cy="122207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58"/>
              </p:custDataLst>
            </p:nvPr>
          </p:nvSpPr>
          <p:spPr>
            <a:xfrm>
              <a:off x="1231301" y="6128191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Скругленный прямоугольник 23"/>
          <p:cNvSpPr/>
          <p:nvPr>
            <p:custDataLst>
              <p:tags r:id="rId14"/>
            </p:custDataLst>
          </p:nvPr>
        </p:nvSpPr>
        <p:spPr>
          <a:xfrm>
            <a:off x="3500438" y="4524372"/>
            <a:ext cx="1190297" cy="563440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>
            <p:custDataLst>
              <p:tags r:id="rId15"/>
            </p:custDataLst>
          </p:nvPr>
        </p:nvSpPr>
        <p:spPr>
          <a:xfrm>
            <a:off x="200024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4,7</a:t>
            </a:r>
          </a:p>
        </p:txBody>
      </p:sp>
      <p:sp>
        <p:nvSpPr>
          <p:cNvPr id="35" name="Скругленный прямоугольник 34"/>
          <p:cNvSpPr/>
          <p:nvPr>
            <p:custDataLst>
              <p:tags r:id="rId16"/>
            </p:custDataLst>
          </p:nvPr>
        </p:nvSpPr>
        <p:spPr>
          <a:xfrm>
            <a:off x="350043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</a:p>
        </p:txBody>
      </p:sp>
      <p:sp>
        <p:nvSpPr>
          <p:cNvPr id="36" name="Скругленный прямоугольник 35"/>
          <p:cNvSpPr/>
          <p:nvPr>
            <p:custDataLst>
              <p:tags r:id="rId17"/>
            </p:custDataLst>
          </p:nvPr>
        </p:nvSpPr>
        <p:spPr>
          <a:xfrm>
            <a:off x="3286124" y="1952604"/>
            <a:ext cx="1607355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67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>
            <p:custDataLst>
              <p:tags r:id="rId18"/>
            </p:custDataLst>
          </p:nvPr>
        </p:nvSpPr>
        <p:spPr>
          <a:xfrm>
            <a:off x="3786190" y="3095612"/>
            <a:ext cx="702078" cy="624069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52,3</a:t>
            </a:r>
          </a:p>
        </p:txBody>
      </p:sp>
      <p:sp>
        <p:nvSpPr>
          <p:cNvPr id="38" name="Скругленный прямоугольник 37"/>
          <p:cNvSpPr/>
          <p:nvPr>
            <p:custDataLst>
              <p:tags r:id="rId19"/>
            </p:custDataLst>
          </p:nvPr>
        </p:nvSpPr>
        <p:spPr>
          <a:xfrm>
            <a:off x="1785926" y="4524372"/>
            <a:ext cx="1198179" cy="471643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>
            <p:custDataLst>
              <p:tags r:id="rId20"/>
            </p:custDataLst>
          </p:nvPr>
        </p:nvCxnSpPr>
        <p:spPr>
          <a:xfrm>
            <a:off x="642539" y="3920117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>
            <p:custDataLst>
              <p:tags r:id="rId21"/>
            </p:custDataLst>
          </p:nvPr>
        </p:nvSpPr>
        <p:spPr>
          <a:xfrm>
            <a:off x="785794" y="4524372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23,8</a:t>
            </a:r>
          </a:p>
        </p:txBody>
      </p:sp>
      <p:sp>
        <p:nvSpPr>
          <p:cNvPr id="59" name="Скругленный прямоугольник 58"/>
          <p:cNvSpPr/>
          <p:nvPr>
            <p:custDataLst>
              <p:tags r:id="rId22"/>
            </p:custDataLst>
          </p:nvPr>
        </p:nvSpPr>
        <p:spPr>
          <a:xfrm>
            <a:off x="4286256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49,7</a:t>
            </a:r>
          </a:p>
        </p:txBody>
      </p:sp>
      <p:sp>
        <p:nvSpPr>
          <p:cNvPr id="60" name="Скругленный прямоугольник 59"/>
          <p:cNvSpPr/>
          <p:nvPr>
            <p:custDataLst>
              <p:tags r:id="rId23"/>
            </p:custDataLst>
          </p:nvPr>
        </p:nvSpPr>
        <p:spPr>
          <a:xfrm>
            <a:off x="2428868" y="4595810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4,2</a:t>
            </a:r>
          </a:p>
        </p:txBody>
      </p:sp>
      <p:sp>
        <p:nvSpPr>
          <p:cNvPr id="61" name="Скругленный прямоугольник 60"/>
          <p:cNvSpPr/>
          <p:nvPr>
            <p:custDataLst>
              <p:tags r:id="rId24"/>
            </p:custDataLst>
          </p:nvPr>
        </p:nvSpPr>
        <p:spPr>
          <a:xfrm>
            <a:off x="6215082" y="4667248"/>
            <a:ext cx="525316" cy="413423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9,2</a:t>
            </a:r>
          </a:p>
        </p:txBody>
      </p:sp>
      <p:sp>
        <p:nvSpPr>
          <p:cNvPr id="62" name="Скругленный прямоугольник 61"/>
          <p:cNvSpPr/>
          <p:nvPr>
            <p:custDataLst>
              <p:tags r:id="rId25"/>
            </p:custDataLst>
          </p:nvPr>
        </p:nvSpPr>
        <p:spPr>
          <a:xfrm>
            <a:off x="5429264" y="4667248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5,5</a:t>
            </a:r>
          </a:p>
        </p:txBody>
      </p:sp>
      <p:sp>
        <p:nvSpPr>
          <p:cNvPr id="63" name="Скругленный прямоугольник 62"/>
          <p:cNvSpPr/>
          <p:nvPr>
            <p:custDataLst>
              <p:tags r:id="rId26"/>
            </p:custDataLst>
          </p:nvPr>
        </p:nvSpPr>
        <p:spPr>
          <a:xfrm>
            <a:off x="214290" y="4524372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2,0</a:t>
            </a:r>
          </a:p>
        </p:txBody>
      </p:sp>
      <p:sp>
        <p:nvSpPr>
          <p:cNvPr id="64" name="Скругленный прямоугольник 63"/>
          <p:cNvSpPr/>
          <p:nvPr>
            <p:custDataLst>
              <p:tags r:id="rId27"/>
            </p:custDataLst>
          </p:nvPr>
        </p:nvSpPr>
        <p:spPr>
          <a:xfrm>
            <a:off x="1857364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0,5</a:t>
            </a:r>
          </a:p>
        </p:txBody>
      </p:sp>
      <p:sp>
        <p:nvSpPr>
          <p:cNvPr id="65" name="Скругленный прямоугольник 64"/>
          <p:cNvSpPr/>
          <p:nvPr>
            <p:custDataLst>
              <p:tags r:id="rId28"/>
            </p:custDataLst>
          </p:nvPr>
        </p:nvSpPr>
        <p:spPr>
          <a:xfrm>
            <a:off x="3500438" y="4595810"/>
            <a:ext cx="525316" cy="413423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2,6</a:t>
            </a:r>
          </a:p>
        </p:txBody>
      </p:sp>
      <p:sp>
        <p:nvSpPr>
          <p:cNvPr id="66" name="Скругленный прямоугольник 65"/>
          <p:cNvSpPr/>
          <p:nvPr>
            <p:custDataLst>
              <p:tags r:id="rId29"/>
            </p:custDataLst>
          </p:nvPr>
        </p:nvSpPr>
        <p:spPr>
          <a:xfrm>
            <a:off x="5286388" y="952472"/>
            <a:ext cx="1080120" cy="62406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</a:p>
        </p:txBody>
      </p:sp>
      <p:sp>
        <p:nvSpPr>
          <p:cNvPr id="67" name="Скругленный прямоугольник 66"/>
          <p:cNvSpPr/>
          <p:nvPr>
            <p:custDataLst>
              <p:tags r:id="rId30"/>
            </p:custDataLst>
          </p:nvPr>
        </p:nvSpPr>
        <p:spPr>
          <a:xfrm>
            <a:off x="5072074" y="1952604"/>
            <a:ext cx="1607355" cy="520000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>
            <p:custDataLst>
              <p:tags r:id="rId31"/>
            </p:custDataLst>
          </p:nvPr>
        </p:nvCxnSpPr>
        <p:spPr>
          <a:xfrm>
            <a:off x="4221312" y="3844210"/>
            <a:ext cx="0" cy="220367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>
            <p:custDataLst>
              <p:tags r:id="rId32"/>
            </p:custDataLst>
          </p:nvPr>
        </p:nvSpPr>
        <p:spPr>
          <a:xfrm>
            <a:off x="5572140" y="3095612"/>
            <a:ext cx="702078" cy="582741"/>
          </a:xfrm>
          <a:prstGeom prst="roundRect">
            <a:avLst>
              <a:gd name="adj" fmla="val 5000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14,7</a:t>
            </a:r>
          </a:p>
        </p:txBody>
      </p:sp>
      <p:pic>
        <p:nvPicPr>
          <p:cNvPr id="7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26" y="5024438"/>
            <a:ext cx="419229" cy="728081"/>
          </a:xfrm>
          <a:prstGeom prst="rect">
            <a:avLst/>
          </a:prstGeom>
          <a:noFill/>
        </p:spPr>
      </p:pic>
      <p:pic>
        <p:nvPicPr>
          <p:cNvPr id="7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7687" y="5018699"/>
            <a:ext cx="419229" cy="728081"/>
          </a:xfrm>
          <a:prstGeom prst="rect">
            <a:avLst/>
          </a:prstGeom>
          <a:noFill/>
        </p:spPr>
      </p:pic>
      <p:pic>
        <p:nvPicPr>
          <p:cNvPr id="7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8" y="5024438"/>
            <a:ext cx="419229" cy="728081"/>
          </a:xfrm>
          <a:prstGeom prst="rect">
            <a:avLst/>
          </a:prstGeom>
          <a:noFill/>
        </p:spPr>
      </p:pic>
      <p:pic>
        <p:nvPicPr>
          <p:cNvPr id="73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94" y="4953000"/>
            <a:ext cx="419229" cy="728081"/>
          </a:xfrm>
          <a:prstGeom prst="rect">
            <a:avLst/>
          </a:prstGeom>
          <a:noFill/>
        </p:spPr>
      </p:pic>
      <p:pic>
        <p:nvPicPr>
          <p:cNvPr id="74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3133" y="4942792"/>
            <a:ext cx="419229" cy="728081"/>
          </a:xfrm>
          <a:prstGeom prst="rect">
            <a:avLst/>
          </a:prstGeom>
          <a:noFill/>
        </p:spPr>
      </p:pic>
      <p:pic>
        <p:nvPicPr>
          <p:cNvPr id="75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5082" y="4953000"/>
            <a:ext cx="419229" cy="728081"/>
          </a:xfrm>
          <a:prstGeom prst="rect">
            <a:avLst/>
          </a:prstGeom>
          <a:noFill/>
        </p:spPr>
      </p:pic>
      <p:grpSp>
        <p:nvGrpSpPr>
          <p:cNvPr id="10" name="Группа 46"/>
          <p:cNvGrpSpPr/>
          <p:nvPr>
            <p:custDataLst>
              <p:tags r:id="rId39"/>
            </p:custDataLst>
          </p:nvPr>
        </p:nvGrpSpPr>
        <p:grpSpPr>
          <a:xfrm>
            <a:off x="1571612" y="5810256"/>
            <a:ext cx="701565" cy="1009224"/>
            <a:chOff x="727686" y="6121521"/>
            <a:chExt cx="1447857" cy="604957"/>
          </a:xfrm>
        </p:grpSpPr>
        <p:sp>
          <p:nvSpPr>
            <p:cNvPr id="78" name="Овал 77"/>
            <p:cNvSpPr/>
            <p:nvPr>
              <p:custDataLst>
                <p:tags r:id="rId55"/>
              </p:custDataLst>
            </p:nvPr>
          </p:nvSpPr>
          <p:spPr>
            <a:xfrm flipH="1">
              <a:off x="1317406" y="6121521"/>
              <a:ext cx="671031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78"/>
            <p:cNvSpPr txBox="1"/>
            <p:nvPr>
              <p:custDataLst>
                <p:tags r:id="rId56"/>
              </p:custDataLst>
            </p:nvPr>
          </p:nvSpPr>
          <p:spPr>
            <a:xfrm>
              <a:off x="727686" y="6335632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Группа 46"/>
          <p:cNvGrpSpPr/>
          <p:nvPr>
            <p:custDataLst>
              <p:tags r:id="rId40"/>
            </p:custDataLst>
          </p:nvPr>
        </p:nvGrpSpPr>
        <p:grpSpPr>
          <a:xfrm>
            <a:off x="3429000" y="5810256"/>
            <a:ext cx="701565" cy="937785"/>
            <a:chOff x="1022547" y="6121521"/>
            <a:chExt cx="1447857" cy="562134"/>
          </a:xfrm>
        </p:grpSpPr>
        <p:sp>
          <p:nvSpPr>
            <p:cNvPr id="81" name="Овал 80"/>
            <p:cNvSpPr/>
            <p:nvPr>
              <p:custDataLst>
                <p:tags r:id="rId53"/>
              </p:custDataLst>
            </p:nvPr>
          </p:nvSpPr>
          <p:spPr>
            <a:xfrm flipH="1">
              <a:off x="1425854" y="6121521"/>
              <a:ext cx="628706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>
              <p:custDataLst>
                <p:tags r:id="rId54"/>
              </p:custDataLst>
            </p:nvPr>
          </p:nvSpPr>
          <p:spPr>
            <a:xfrm>
              <a:off x="1022547" y="6292809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Группа 46"/>
          <p:cNvGrpSpPr/>
          <p:nvPr>
            <p:custDataLst>
              <p:tags r:id="rId41"/>
            </p:custDataLst>
          </p:nvPr>
        </p:nvGrpSpPr>
        <p:grpSpPr>
          <a:xfrm>
            <a:off x="5429264" y="5881694"/>
            <a:ext cx="701565" cy="830891"/>
            <a:chOff x="875117" y="6121521"/>
            <a:chExt cx="1447857" cy="498059"/>
          </a:xfrm>
        </p:grpSpPr>
        <p:sp>
          <p:nvSpPr>
            <p:cNvPr id="84" name="Овал 83"/>
            <p:cNvSpPr/>
            <p:nvPr>
              <p:custDataLst>
                <p:tags r:id="rId51"/>
              </p:custDataLst>
            </p:nvPr>
          </p:nvSpPr>
          <p:spPr>
            <a:xfrm flipH="1">
              <a:off x="1425856" y="6121521"/>
              <a:ext cx="605344" cy="17336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84"/>
            <p:cNvSpPr txBox="1"/>
            <p:nvPr>
              <p:custDataLst>
                <p:tags r:id="rId52"/>
              </p:custDataLst>
            </p:nvPr>
          </p:nvSpPr>
          <p:spPr>
            <a:xfrm>
              <a:off x="875117" y="6228734"/>
              <a:ext cx="1447857" cy="39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Группа 52"/>
          <p:cNvGrpSpPr/>
          <p:nvPr>
            <p:custDataLst>
              <p:tags r:id="rId42"/>
            </p:custDataLst>
          </p:nvPr>
        </p:nvGrpSpPr>
        <p:grpSpPr>
          <a:xfrm>
            <a:off x="2428868" y="5810257"/>
            <a:ext cx="654270" cy="808596"/>
            <a:chOff x="1155733" y="6005984"/>
            <a:chExt cx="2049056" cy="389463"/>
          </a:xfrm>
        </p:grpSpPr>
        <p:sp>
          <p:nvSpPr>
            <p:cNvPr id="87" name="Овал 86"/>
            <p:cNvSpPr/>
            <p:nvPr>
              <p:custDataLst>
                <p:tags r:id="rId49"/>
              </p:custDataLst>
            </p:nvPr>
          </p:nvSpPr>
          <p:spPr>
            <a:xfrm>
              <a:off x="1658760" y="6005984"/>
              <a:ext cx="839356" cy="118552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TextBox 87"/>
            <p:cNvSpPr txBox="1"/>
            <p:nvPr>
              <p:custDataLst>
                <p:tags r:id="rId50"/>
              </p:custDataLst>
            </p:nvPr>
          </p:nvSpPr>
          <p:spPr>
            <a:xfrm>
              <a:off x="1155733" y="6178026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Группа 52"/>
          <p:cNvGrpSpPr/>
          <p:nvPr>
            <p:custDataLst>
              <p:tags r:id="rId43"/>
            </p:custDataLst>
          </p:nvPr>
        </p:nvGrpSpPr>
        <p:grpSpPr>
          <a:xfrm>
            <a:off x="4357694" y="5810256"/>
            <a:ext cx="654270" cy="768976"/>
            <a:chOff x="1121828" y="6005986"/>
            <a:chExt cx="2049056" cy="370380"/>
          </a:xfrm>
        </p:grpSpPr>
        <p:sp>
          <p:nvSpPr>
            <p:cNvPr id="90" name="Овал 89"/>
            <p:cNvSpPr/>
            <p:nvPr>
              <p:custDataLst>
                <p:tags r:id="rId47"/>
              </p:custDataLst>
            </p:nvPr>
          </p:nvSpPr>
          <p:spPr>
            <a:xfrm>
              <a:off x="1658760" y="6005986"/>
              <a:ext cx="1029185" cy="152961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1" name="TextBox 90"/>
            <p:cNvSpPr txBox="1"/>
            <p:nvPr>
              <p:custDataLst>
                <p:tags r:id="rId48"/>
              </p:custDataLst>
            </p:nvPr>
          </p:nvSpPr>
          <p:spPr>
            <a:xfrm>
              <a:off x="1121828" y="6158945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52"/>
          <p:cNvGrpSpPr/>
          <p:nvPr>
            <p:custDataLst>
              <p:tags r:id="rId44"/>
            </p:custDataLst>
          </p:nvPr>
        </p:nvGrpSpPr>
        <p:grpSpPr>
          <a:xfrm>
            <a:off x="6203730" y="5881694"/>
            <a:ext cx="654270" cy="737152"/>
            <a:chOff x="885789" y="6028627"/>
            <a:chExt cx="2049056" cy="355052"/>
          </a:xfrm>
        </p:grpSpPr>
        <p:sp>
          <p:nvSpPr>
            <p:cNvPr id="93" name="Овал 92"/>
            <p:cNvSpPr/>
            <p:nvPr>
              <p:custDataLst>
                <p:tags r:id="rId45"/>
              </p:custDataLst>
            </p:nvPr>
          </p:nvSpPr>
          <p:spPr>
            <a:xfrm>
              <a:off x="1333251" y="6028627"/>
              <a:ext cx="894924" cy="137634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TextBox 93"/>
            <p:cNvSpPr txBox="1"/>
            <p:nvPr>
              <p:custDataLst>
                <p:tags r:id="rId46"/>
              </p:custDataLst>
            </p:nvPr>
          </p:nvSpPr>
          <p:spPr>
            <a:xfrm>
              <a:off x="885789" y="6166258"/>
              <a:ext cx="2049056" cy="21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 algn="ctr">
                <a:lnSpc>
                  <a:spcPts val="1400"/>
                </a:lnSpc>
                <a:defRPr/>
              </a:pPr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3214686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3017909176"/>
              </p:ext>
            </p:extLst>
          </p:nvPr>
        </p:nvGraphicFramePr>
        <p:xfrm>
          <a:off x="0" y="595282"/>
          <a:ext cx="6858000" cy="931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object 41"/>
          <p:cNvSpPr/>
          <p:nvPr/>
        </p:nvSpPr>
        <p:spPr>
          <a:xfrm>
            <a:off x="3" y="1999550"/>
            <a:ext cx="2060639" cy="2908419"/>
          </a:xfrm>
          <a:custGeom>
            <a:avLst/>
            <a:gdLst/>
            <a:ahLst/>
            <a:cxnLst/>
            <a:rect l="l" t="t" r="r" b="b"/>
            <a:pathLst>
              <a:path w="826770" h="657225">
                <a:moveTo>
                  <a:pt x="281419" y="393776"/>
                </a:moveTo>
                <a:lnTo>
                  <a:pt x="279184" y="391490"/>
                </a:lnTo>
                <a:lnTo>
                  <a:pt x="279184" y="389204"/>
                </a:lnTo>
                <a:lnTo>
                  <a:pt x="274713" y="384619"/>
                </a:lnTo>
                <a:lnTo>
                  <a:pt x="272478" y="384619"/>
                </a:lnTo>
                <a:lnTo>
                  <a:pt x="272478" y="382333"/>
                </a:lnTo>
                <a:lnTo>
                  <a:pt x="268008" y="382333"/>
                </a:lnTo>
                <a:lnTo>
                  <a:pt x="265772" y="380047"/>
                </a:lnTo>
                <a:lnTo>
                  <a:pt x="263550" y="380047"/>
                </a:lnTo>
                <a:lnTo>
                  <a:pt x="261315" y="382333"/>
                </a:lnTo>
                <a:lnTo>
                  <a:pt x="256844" y="382333"/>
                </a:lnTo>
                <a:lnTo>
                  <a:pt x="254609" y="384619"/>
                </a:lnTo>
                <a:lnTo>
                  <a:pt x="252374" y="384619"/>
                </a:lnTo>
                <a:lnTo>
                  <a:pt x="252374" y="386905"/>
                </a:lnTo>
                <a:lnTo>
                  <a:pt x="250151" y="389204"/>
                </a:lnTo>
                <a:lnTo>
                  <a:pt x="250151" y="391490"/>
                </a:lnTo>
                <a:lnTo>
                  <a:pt x="247916" y="391490"/>
                </a:lnTo>
                <a:lnTo>
                  <a:pt x="247916" y="402945"/>
                </a:lnTo>
                <a:lnTo>
                  <a:pt x="250151" y="405231"/>
                </a:lnTo>
                <a:lnTo>
                  <a:pt x="250151" y="407517"/>
                </a:lnTo>
                <a:lnTo>
                  <a:pt x="252374" y="407517"/>
                </a:lnTo>
                <a:lnTo>
                  <a:pt x="252374" y="409803"/>
                </a:lnTo>
                <a:lnTo>
                  <a:pt x="254609" y="412089"/>
                </a:lnTo>
                <a:lnTo>
                  <a:pt x="256844" y="412089"/>
                </a:lnTo>
                <a:lnTo>
                  <a:pt x="259080" y="414388"/>
                </a:lnTo>
                <a:lnTo>
                  <a:pt x="270243" y="414388"/>
                </a:lnTo>
                <a:lnTo>
                  <a:pt x="272478" y="412089"/>
                </a:lnTo>
                <a:lnTo>
                  <a:pt x="274713" y="412089"/>
                </a:lnTo>
                <a:lnTo>
                  <a:pt x="274713" y="409803"/>
                </a:lnTo>
                <a:lnTo>
                  <a:pt x="276948" y="409803"/>
                </a:lnTo>
                <a:lnTo>
                  <a:pt x="276948" y="407517"/>
                </a:lnTo>
                <a:lnTo>
                  <a:pt x="279184" y="407517"/>
                </a:lnTo>
                <a:lnTo>
                  <a:pt x="279184" y="402945"/>
                </a:lnTo>
                <a:lnTo>
                  <a:pt x="281419" y="402945"/>
                </a:lnTo>
                <a:lnTo>
                  <a:pt x="281419" y="393776"/>
                </a:lnTo>
                <a:close/>
              </a:path>
              <a:path w="826770" h="657225">
                <a:moveTo>
                  <a:pt x="540486" y="611276"/>
                </a:moveTo>
                <a:lnTo>
                  <a:pt x="513181" y="566839"/>
                </a:lnTo>
                <a:lnTo>
                  <a:pt x="506996" y="565543"/>
                </a:lnTo>
                <a:lnTo>
                  <a:pt x="506996" y="604405"/>
                </a:lnTo>
                <a:lnTo>
                  <a:pt x="506996" y="625005"/>
                </a:lnTo>
                <a:lnTo>
                  <a:pt x="31267" y="625005"/>
                </a:lnTo>
                <a:lnTo>
                  <a:pt x="31267" y="604405"/>
                </a:lnTo>
                <a:lnTo>
                  <a:pt x="37960" y="597535"/>
                </a:lnTo>
                <a:lnTo>
                  <a:pt x="502526" y="597535"/>
                </a:lnTo>
                <a:lnTo>
                  <a:pt x="506996" y="604405"/>
                </a:lnTo>
                <a:lnTo>
                  <a:pt x="506996" y="565543"/>
                </a:lnTo>
                <a:lnTo>
                  <a:pt x="495833" y="563194"/>
                </a:lnTo>
                <a:lnTo>
                  <a:pt x="475729" y="563194"/>
                </a:lnTo>
                <a:lnTo>
                  <a:pt x="442226" y="456488"/>
                </a:lnTo>
                <a:lnTo>
                  <a:pt x="442226" y="563194"/>
                </a:lnTo>
                <a:lnTo>
                  <a:pt x="98272" y="563194"/>
                </a:lnTo>
                <a:lnTo>
                  <a:pt x="136232" y="444144"/>
                </a:lnTo>
                <a:lnTo>
                  <a:pt x="207187" y="426542"/>
                </a:lnTo>
                <a:lnTo>
                  <a:pt x="211899" y="422402"/>
                </a:lnTo>
                <a:lnTo>
                  <a:pt x="214515" y="416534"/>
                </a:lnTo>
                <a:lnTo>
                  <a:pt x="214414" y="409803"/>
                </a:lnTo>
                <a:lnTo>
                  <a:pt x="213385" y="407517"/>
                </a:lnTo>
                <a:lnTo>
                  <a:pt x="211582" y="403479"/>
                </a:lnTo>
                <a:lnTo>
                  <a:pt x="206870" y="398640"/>
                </a:lnTo>
                <a:lnTo>
                  <a:pt x="200901" y="395960"/>
                </a:lnTo>
                <a:lnTo>
                  <a:pt x="194310" y="396074"/>
                </a:lnTo>
                <a:lnTo>
                  <a:pt x="147408" y="407517"/>
                </a:lnTo>
                <a:lnTo>
                  <a:pt x="160807" y="364020"/>
                </a:lnTo>
                <a:lnTo>
                  <a:pt x="176441" y="309092"/>
                </a:lnTo>
                <a:lnTo>
                  <a:pt x="340461" y="272427"/>
                </a:lnTo>
                <a:lnTo>
                  <a:pt x="350659" y="270154"/>
                </a:lnTo>
                <a:lnTo>
                  <a:pt x="377469" y="354863"/>
                </a:lnTo>
                <a:lnTo>
                  <a:pt x="317677" y="370179"/>
                </a:lnTo>
                <a:lnTo>
                  <a:pt x="312966" y="374319"/>
                </a:lnTo>
                <a:lnTo>
                  <a:pt x="310337" y="380187"/>
                </a:lnTo>
                <a:lnTo>
                  <a:pt x="310451" y="386905"/>
                </a:lnTo>
                <a:lnTo>
                  <a:pt x="313270" y="393242"/>
                </a:lnTo>
                <a:lnTo>
                  <a:pt x="317995" y="398068"/>
                </a:lnTo>
                <a:lnTo>
                  <a:pt x="323964" y="400761"/>
                </a:lnTo>
                <a:lnTo>
                  <a:pt x="330555" y="400646"/>
                </a:lnTo>
                <a:lnTo>
                  <a:pt x="386397" y="389204"/>
                </a:lnTo>
                <a:lnTo>
                  <a:pt x="442226" y="563194"/>
                </a:lnTo>
                <a:lnTo>
                  <a:pt x="442226" y="456488"/>
                </a:lnTo>
                <a:lnTo>
                  <a:pt x="421106" y="389204"/>
                </a:lnTo>
                <a:lnTo>
                  <a:pt x="413194" y="364020"/>
                </a:lnTo>
                <a:lnTo>
                  <a:pt x="386143" y="270154"/>
                </a:lnTo>
                <a:lnTo>
                  <a:pt x="384162" y="263283"/>
                </a:lnTo>
                <a:lnTo>
                  <a:pt x="339483" y="120396"/>
                </a:lnTo>
                <a:lnTo>
                  <a:pt x="339483" y="238086"/>
                </a:lnTo>
                <a:lnTo>
                  <a:pt x="187604" y="272427"/>
                </a:lnTo>
                <a:lnTo>
                  <a:pt x="243446" y="96151"/>
                </a:lnTo>
                <a:lnTo>
                  <a:pt x="245681" y="91592"/>
                </a:lnTo>
                <a:lnTo>
                  <a:pt x="250151" y="89281"/>
                </a:lnTo>
                <a:lnTo>
                  <a:pt x="290347" y="89281"/>
                </a:lnTo>
                <a:lnTo>
                  <a:pt x="294817" y="91592"/>
                </a:lnTo>
                <a:lnTo>
                  <a:pt x="297053" y="96151"/>
                </a:lnTo>
                <a:lnTo>
                  <a:pt x="339483" y="238086"/>
                </a:lnTo>
                <a:lnTo>
                  <a:pt x="339483" y="120396"/>
                </a:lnTo>
                <a:lnTo>
                  <a:pt x="321386" y="72339"/>
                </a:lnTo>
                <a:lnTo>
                  <a:pt x="285877" y="54965"/>
                </a:lnTo>
                <a:lnTo>
                  <a:pt x="254609" y="54965"/>
                </a:lnTo>
                <a:lnTo>
                  <a:pt x="218808" y="72339"/>
                </a:lnTo>
                <a:lnTo>
                  <a:pt x="127304" y="359435"/>
                </a:lnTo>
                <a:lnTo>
                  <a:pt x="107200" y="423545"/>
                </a:lnTo>
                <a:lnTo>
                  <a:pt x="62534" y="563194"/>
                </a:lnTo>
                <a:lnTo>
                  <a:pt x="44665" y="563194"/>
                </a:lnTo>
                <a:lnTo>
                  <a:pt x="27317" y="566839"/>
                </a:lnTo>
                <a:lnTo>
                  <a:pt x="13119" y="576935"/>
                </a:lnTo>
                <a:lnTo>
                  <a:pt x="3517" y="592162"/>
                </a:lnTo>
                <a:lnTo>
                  <a:pt x="0" y="611276"/>
                </a:lnTo>
                <a:lnTo>
                  <a:pt x="0" y="650189"/>
                </a:lnTo>
                <a:lnTo>
                  <a:pt x="6692" y="657059"/>
                </a:lnTo>
                <a:lnTo>
                  <a:pt x="533793" y="657059"/>
                </a:lnTo>
                <a:lnTo>
                  <a:pt x="540486" y="650189"/>
                </a:lnTo>
                <a:lnTo>
                  <a:pt x="540486" y="625005"/>
                </a:lnTo>
                <a:lnTo>
                  <a:pt x="540486" y="611276"/>
                </a:lnTo>
                <a:close/>
              </a:path>
              <a:path w="826770" h="657225">
                <a:moveTo>
                  <a:pt x="558647" y="99593"/>
                </a:moveTo>
                <a:lnTo>
                  <a:pt x="527100" y="52654"/>
                </a:lnTo>
                <a:lnTo>
                  <a:pt x="514819" y="47244"/>
                </a:lnTo>
                <a:lnTo>
                  <a:pt x="508254" y="47840"/>
                </a:lnTo>
                <a:lnTo>
                  <a:pt x="502526" y="50380"/>
                </a:lnTo>
                <a:lnTo>
                  <a:pt x="498729" y="55918"/>
                </a:lnTo>
                <a:lnTo>
                  <a:pt x="497230" y="62115"/>
                </a:lnTo>
                <a:lnTo>
                  <a:pt x="497827" y="68732"/>
                </a:lnTo>
                <a:lnTo>
                  <a:pt x="500303" y="75565"/>
                </a:lnTo>
                <a:lnTo>
                  <a:pt x="529336" y="109905"/>
                </a:lnTo>
                <a:lnTo>
                  <a:pt x="531558" y="114465"/>
                </a:lnTo>
                <a:lnTo>
                  <a:pt x="549440" y="114465"/>
                </a:lnTo>
                <a:lnTo>
                  <a:pt x="551675" y="112191"/>
                </a:lnTo>
                <a:lnTo>
                  <a:pt x="556729" y="106324"/>
                </a:lnTo>
                <a:lnTo>
                  <a:pt x="558647" y="99593"/>
                </a:lnTo>
                <a:close/>
              </a:path>
              <a:path w="826770" h="657225">
                <a:moveTo>
                  <a:pt x="678967" y="4597"/>
                </a:moveTo>
                <a:lnTo>
                  <a:pt x="670039" y="0"/>
                </a:lnTo>
                <a:lnTo>
                  <a:pt x="661123" y="0"/>
                </a:lnTo>
                <a:lnTo>
                  <a:pt x="652157" y="0"/>
                </a:lnTo>
                <a:lnTo>
                  <a:pt x="645464" y="4597"/>
                </a:lnTo>
                <a:lnTo>
                  <a:pt x="645464" y="77838"/>
                </a:lnTo>
                <a:lnTo>
                  <a:pt x="652157" y="86995"/>
                </a:lnTo>
                <a:lnTo>
                  <a:pt x="661123" y="86995"/>
                </a:lnTo>
                <a:lnTo>
                  <a:pt x="667677" y="85432"/>
                </a:lnTo>
                <a:lnTo>
                  <a:pt x="673392" y="81280"/>
                </a:lnTo>
                <a:lnTo>
                  <a:pt x="677430" y="75412"/>
                </a:lnTo>
                <a:lnTo>
                  <a:pt x="678967" y="68694"/>
                </a:lnTo>
                <a:lnTo>
                  <a:pt x="678967" y="4597"/>
                </a:lnTo>
                <a:close/>
              </a:path>
              <a:path w="826770" h="657225">
                <a:moveTo>
                  <a:pt x="766102" y="187744"/>
                </a:moveTo>
                <a:lnTo>
                  <a:pt x="763841" y="185432"/>
                </a:lnTo>
                <a:lnTo>
                  <a:pt x="763841" y="183159"/>
                </a:lnTo>
                <a:lnTo>
                  <a:pt x="761606" y="180873"/>
                </a:lnTo>
                <a:lnTo>
                  <a:pt x="761606" y="178587"/>
                </a:lnTo>
                <a:lnTo>
                  <a:pt x="757148" y="174002"/>
                </a:lnTo>
                <a:lnTo>
                  <a:pt x="743762" y="174002"/>
                </a:lnTo>
                <a:lnTo>
                  <a:pt x="741527" y="176276"/>
                </a:lnTo>
                <a:lnTo>
                  <a:pt x="739292" y="176276"/>
                </a:lnTo>
                <a:lnTo>
                  <a:pt x="734809" y="180873"/>
                </a:lnTo>
                <a:lnTo>
                  <a:pt x="734809" y="183159"/>
                </a:lnTo>
                <a:lnTo>
                  <a:pt x="732574" y="185432"/>
                </a:lnTo>
                <a:lnTo>
                  <a:pt x="732574" y="196900"/>
                </a:lnTo>
                <a:lnTo>
                  <a:pt x="734809" y="196900"/>
                </a:lnTo>
                <a:lnTo>
                  <a:pt x="734809" y="201460"/>
                </a:lnTo>
                <a:lnTo>
                  <a:pt x="737031" y="201460"/>
                </a:lnTo>
                <a:lnTo>
                  <a:pt x="737031" y="203784"/>
                </a:lnTo>
                <a:lnTo>
                  <a:pt x="739292" y="203784"/>
                </a:lnTo>
                <a:lnTo>
                  <a:pt x="741527" y="206057"/>
                </a:lnTo>
                <a:lnTo>
                  <a:pt x="745985" y="206057"/>
                </a:lnTo>
                <a:lnTo>
                  <a:pt x="745985" y="208343"/>
                </a:lnTo>
                <a:lnTo>
                  <a:pt x="752678" y="208343"/>
                </a:lnTo>
                <a:lnTo>
                  <a:pt x="757148" y="206057"/>
                </a:lnTo>
                <a:lnTo>
                  <a:pt x="761606" y="201460"/>
                </a:lnTo>
                <a:lnTo>
                  <a:pt x="761606" y="199186"/>
                </a:lnTo>
                <a:lnTo>
                  <a:pt x="763841" y="199186"/>
                </a:lnTo>
                <a:lnTo>
                  <a:pt x="763841" y="194589"/>
                </a:lnTo>
                <a:lnTo>
                  <a:pt x="766102" y="194589"/>
                </a:lnTo>
                <a:lnTo>
                  <a:pt x="766102" y="187744"/>
                </a:lnTo>
                <a:close/>
              </a:path>
              <a:path w="826770" h="657225">
                <a:moveTo>
                  <a:pt x="826668" y="62115"/>
                </a:moveTo>
                <a:lnTo>
                  <a:pt x="824750" y="55918"/>
                </a:lnTo>
                <a:lnTo>
                  <a:pt x="819670" y="50380"/>
                </a:lnTo>
                <a:lnTo>
                  <a:pt x="812977" y="45808"/>
                </a:lnTo>
                <a:lnTo>
                  <a:pt x="804062" y="45808"/>
                </a:lnTo>
                <a:lnTo>
                  <a:pt x="797369" y="52654"/>
                </a:lnTo>
                <a:lnTo>
                  <a:pt x="768324" y="86995"/>
                </a:lnTo>
                <a:lnTo>
                  <a:pt x="765835" y="92875"/>
                </a:lnTo>
                <a:lnTo>
                  <a:pt x="765238" y="99593"/>
                </a:lnTo>
                <a:lnTo>
                  <a:pt x="766749" y="106324"/>
                </a:lnTo>
                <a:lnTo>
                  <a:pt x="770559" y="112191"/>
                </a:lnTo>
                <a:lnTo>
                  <a:pt x="775030" y="114465"/>
                </a:lnTo>
                <a:lnTo>
                  <a:pt x="790638" y="114465"/>
                </a:lnTo>
                <a:lnTo>
                  <a:pt x="795134" y="109905"/>
                </a:lnTo>
                <a:lnTo>
                  <a:pt x="821931" y="75565"/>
                </a:lnTo>
                <a:lnTo>
                  <a:pt x="825665" y="68732"/>
                </a:lnTo>
                <a:lnTo>
                  <a:pt x="826668" y="62115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4"/>
              </a:solidFill>
            </a:endParaRPr>
          </a:p>
        </p:txBody>
      </p:sp>
      <p:sp>
        <p:nvSpPr>
          <p:cNvPr id="40" name="object 48"/>
          <p:cNvSpPr/>
          <p:nvPr/>
        </p:nvSpPr>
        <p:spPr>
          <a:xfrm>
            <a:off x="1515237" y="6567310"/>
            <a:ext cx="1694688" cy="2865990"/>
          </a:xfrm>
          <a:custGeom>
            <a:avLst/>
            <a:gdLst/>
            <a:ahLst/>
            <a:cxnLst/>
            <a:rect l="l" t="t" r="r" b="b"/>
            <a:pathLst>
              <a:path w="727075" h="727075">
                <a:moveTo>
                  <a:pt x="85458" y="351764"/>
                </a:moveTo>
                <a:lnTo>
                  <a:pt x="79641" y="345948"/>
                </a:lnTo>
                <a:lnTo>
                  <a:pt x="71869" y="345948"/>
                </a:lnTo>
                <a:lnTo>
                  <a:pt x="54381" y="345948"/>
                </a:lnTo>
                <a:lnTo>
                  <a:pt x="48552" y="351764"/>
                </a:lnTo>
                <a:lnTo>
                  <a:pt x="48552" y="365353"/>
                </a:lnTo>
                <a:lnTo>
                  <a:pt x="54381" y="371208"/>
                </a:lnTo>
                <a:lnTo>
                  <a:pt x="79641" y="371208"/>
                </a:lnTo>
                <a:lnTo>
                  <a:pt x="85458" y="365353"/>
                </a:lnTo>
                <a:lnTo>
                  <a:pt x="85458" y="351764"/>
                </a:lnTo>
                <a:close/>
              </a:path>
              <a:path w="727075" h="727075">
                <a:moveTo>
                  <a:pt x="157340" y="351764"/>
                </a:moveTo>
                <a:lnTo>
                  <a:pt x="153454" y="345948"/>
                </a:lnTo>
                <a:lnTo>
                  <a:pt x="145681" y="345948"/>
                </a:lnTo>
                <a:lnTo>
                  <a:pt x="114604" y="345948"/>
                </a:lnTo>
                <a:lnTo>
                  <a:pt x="108775" y="351764"/>
                </a:lnTo>
                <a:lnTo>
                  <a:pt x="108775" y="365353"/>
                </a:lnTo>
                <a:lnTo>
                  <a:pt x="114604" y="371208"/>
                </a:lnTo>
                <a:lnTo>
                  <a:pt x="153454" y="371208"/>
                </a:lnTo>
                <a:lnTo>
                  <a:pt x="157340" y="365353"/>
                </a:lnTo>
                <a:lnTo>
                  <a:pt x="157340" y="351764"/>
                </a:lnTo>
                <a:close/>
              </a:path>
              <a:path w="727075" h="727075">
                <a:moveTo>
                  <a:pt x="225323" y="312889"/>
                </a:moveTo>
                <a:lnTo>
                  <a:pt x="221437" y="307060"/>
                </a:lnTo>
                <a:lnTo>
                  <a:pt x="209791" y="303174"/>
                </a:lnTo>
                <a:lnTo>
                  <a:pt x="202018" y="307060"/>
                </a:lnTo>
                <a:lnTo>
                  <a:pt x="197523" y="325374"/>
                </a:lnTo>
                <a:lnTo>
                  <a:pt x="195707" y="336461"/>
                </a:lnTo>
                <a:lnTo>
                  <a:pt x="194602" y="347903"/>
                </a:lnTo>
                <a:lnTo>
                  <a:pt x="194246" y="367322"/>
                </a:lnTo>
                <a:lnTo>
                  <a:pt x="196189" y="373151"/>
                </a:lnTo>
                <a:lnTo>
                  <a:pt x="200075" y="378968"/>
                </a:lnTo>
                <a:lnTo>
                  <a:pt x="207848" y="378968"/>
                </a:lnTo>
                <a:lnTo>
                  <a:pt x="213664" y="377024"/>
                </a:lnTo>
                <a:lnTo>
                  <a:pt x="219494" y="371208"/>
                </a:lnTo>
                <a:lnTo>
                  <a:pt x="219494" y="365353"/>
                </a:lnTo>
                <a:lnTo>
                  <a:pt x="219494" y="359537"/>
                </a:lnTo>
                <a:lnTo>
                  <a:pt x="219837" y="349364"/>
                </a:lnTo>
                <a:lnTo>
                  <a:pt x="220713" y="339382"/>
                </a:lnTo>
                <a:lnTo>
                  <a:pt x="221957" y="329755"/>
                </a:lnTo>
                <a:lnTo>
                  <a:pt x="223380" y="320675"/>
                </a:lnTo>
                <a:lnTo>
                  <a:pt x="225323" y="312889"/>
                </a:lnTo>
                <a:close/>
              </a:path>
              <a:path w="727075" h="727075">
                <a:moveTo>
                  <a:pt x="271932" y="478078"/>
                </a:moveTo>
                <a:lnTo>
                  <a:pt x="270002" y="470306"/>
                </a:lnTo>
                <a:lnTo>
                  <a:pt x="266115" y="466432"/>
                </a:lnTo>
                <a:lnTo>
                  <a:pt x="257771" y="457657"/>
                </a:lnTo>
                <a:lnTo>
                  <a:pt x="250329" y="448691"/>
                </a:lnTo>
                <a:lnTo>
                  <a:pt x="243992" y="439369"/>
                </a:lnTo>
                <a:lnTo>
                  <a:pt x="238925" y="429501"/>
                </a:lnTo>
                <a:lnTo>
                  <a:pt x="235038" y="423672"/>
                </a:lnTo>
                <a:lnTo>
                  <a:pt x="227266" y="421728"/>
                </a:lnTo>
                <a:lnTo>
                  <a:pt x="215607" y="429501"/>
                </a:lnTo>
                <a:lnTo>
                  <a:pt x="213664" y="437261"/>
                </a:lnTo>
                <a:lnTo>
                  <a:pt x="217551" y="443115"/>
                </a:lnTo>
                <a:lnTo>
                  <a:pt x="224053" y="454406"/>
                </a:lnTo>
                <a:lnTo>
                  <a:pt x="231635" y="464959"/>
                </a:lnTo>
                <a:lnTo>
                  <a:pt x="239953" y="474802"/>
                </a:lnTo>
                <a:lnTo>
                  <a:pt x="248640" y="483908"/>
                </a:lnTo>
                <a:lnTo>
                  <a:pt x="254457" y="487807"/>
                </a:lnTo>
                <a:lnTo>
                  <a:pt x="262242" y="487807"/>
                </a:lnTo>
                <a:lnTo>
                  <a:pt x="271932" y="478078"/>
                </a:lnTo>
                <a:close/>
              </a:path>
              <a:path w="727075" h="727075">
                <a:moveTo>
                  <a:pt x="299135" y="221538"/>
                </a:moveTo>
                <a:lnTo>
                  <a:pt x="291363" y="209892"/>
                </a:lnTo>
                <a:lnTo>
                  <a:pt x="285546" y="207949"/>
                </a:lnTo>
                <a:lnTo>
                  <a:pt x="279730" y="211836"/>
                </a:lnTo>
                <a:lnTo>
                  <a:pt x="268427" y="218363"/>
                </a:lnTo>
                <a:lnTo>
                  <a:pt x="257860" y="226161"/>
                </a:lnTo>
                <a:lnTo>
                  <a:pt x="248031" y="235064"/>
                </a:lnTo>
                <a:lnTo>
                  <a:pt x="238925" y="244868"/>
                </a:lnTo>
                <a:lnTo>
                  <a:pt x="233095" y="248767"/>
                </a:lnTo>
                <a:lnTo>
                  <a:pt x="235038" y="256540"/>
                </a:lnTo>
                <a:lnTo>
                  <a:pt x="238925" y="262356"/>
                </a:lnTo>
                <a:lnTo>
                  <a:pt x="244754" y="266242"/>
                </a:lnTo>
                <a:lnTo>
                  <a:pt x="252514" y="266242"/>
                </a:lnTo>
                <a:lnTo>
                  <a:pt x="256400" y="260413"/>
                </a:lnTo>
                <a:lnTo>
                  <a:pt x="264045" y="252044"/>
                </a:lnTo>
                <a:lnTo>
                  <a:pt x="272427" y="244386"/>
                </a:lnTo>
                <a:lnTo>
                  <a:pt x="281533" y="237464"/>
                </a:lnTo>
                <a:lnTo>
                  <a:pt x="291363" y="231279"/>
                </a:lnTo>
                <a:lnTo>
                  <a:pt x="297192" y="229336"/>
                </a:lnTo>
                <a:lnTo>
                  <a:pt x="299135" y="221538"/>
                </a:lnTo>
                <a:close/>
              </a:path>
              <a:path w="727075" h="727075">
                <a:moveTo>
                  <a:pt x="378790" y="645223"/>
                </a:moveTo>
                <a:lnTo>
                  <a:pt x="372948" y="639381"/>
                </a:lnTo>
                <a:lnTo>
                  <a:pt x="365188" y="639381"/>
                </a:lnTo>
                <a:lnTo>
                  <a:pt x="359359" y="639381"/>
                </a:lnTo>
                <a:lnTo>
                  <a:pt x="353542" y="645223"/>
                </a:lnTo>
                <a:lnTo>
                  <a:pt x="353542" y="670483"/>
                </a:lnTo>
                <a:lnTo>
                  <a:pt x="359359" y="676313"/>
                </a:lnTo>
                <a:lnTo>
                  <a:pt x="372948" y="676313"/>
                </a:lnTo>
                <a:lnTo>
                  <a:pt x="378790" y="670483"/>
                </a:lnTo>
                <a:lnTo>
                  <a:pt x="378790" y="645223"/>
                </a:lnTo>
                <a:close/>
              </a:path>
              <a:path w="727075" h="727075">
                <a:moveTo>
                  <a:pt x="378790" y="571373"/>
                </a:moveTo>
                <a:lnTo>
                  <a:pt x="372948" y="567486"/>
                </a:lnTo>
                <a:lnTo>
                  <a:pt x="365188" y="567486"/>
                </a:lnTo>
                <a:lnTo>
                  <a:pt x="359359" y="567486"/>
                </a:lnTo>
                <a:lnTo>
                  <a:pt x="353542" y="571373"/>
                </a:lnTo>
                <a:lnTo>
                  <a:pt x="353542" y="610235"/>
                </a:lnTo>
                <a:lnTo>
                  <a:pt x="359359" y="616064"/>
                </a:lnTo>
                <a:lnTo>
                  <a:pt x="372948" y="616064"/>
                </a:lnTo>
                <a:lnTo>
                  <a:pt x="378790" y="610235"/>
                </a:lnTo>
                <a:lnTo>
                  <a:pt x="378790" y="571373"/>
                </a:lnTo>
                <a:close/>
              </a:path>
              <a:path w="727075" h="727075">
                <a:moveTo>
                  <a:pt x="378790" y="106895"/>
                </a:moveTo>
                <a:lnTo>
                  <a:pt x="372948" y="101079"/>
                </a:lnTo>
                <a:lnTo>
                  <a:pt x="359359" y="101079"/>
                </a:lnTo>
                <a:lnTo>
                  <a:pt x="353542" y="106895"/>
                </a:lnTo>
                <a:lnTo>
                  <a:pt x="353542" y="145745"/>
                </a:lnTo>
                <a:lnTo>
                  <a:pt x="359359" y="149656"/>
                </a:lnTo>
                <a:lnTo>
                  <a:pt x="365188" y="149656"/>
                </a:lnTo>
                <a:lnTo>
                  <a:pt x="372948" y="149656"/>
                </a:lnTo>
                <a:lnTo>
                  <a:pt x="378790" y="145745"/>
                </a:lnTo>
                <a:lnTo>
                  <a:pt x="378790" y="106895"/>
                </a:lnTo>
                <a:close/>
              </a:path>
              <a:path w="727075" h="727075">
                <a:moveTo>
                  <a:pt x="378790" y="46634"/>
                </a:moveTo>
                <a:lnTo>
                  <a:pt x="372948" y="40817"/>
                </a:lnTo>
                <a:lnTo>
                  <a:pt x="359359" y="40817"/>
                </a:lnTo>
                <a:lnTo>
                  <a:pt x="353542" y="46634"/>
                </a:lnTo>
                <a:lnTo>
                  <a:pt x="353542" y="71907"/>
                </a:lnTo>
                <a:lnTo>
                  <a:pt x="359359" y="77749"/>
                </a:lnTo>
                <a:lnTo>
                  <a:pt x="365188" y="77749"/>
                </a:lnTo>
                <a:lnTo>
                  <a:pt x="372948" y="77749"/>
                </a:lnTo>
                <a:lnTo>
                  <a:pt x="378790" y="71907"/>
                </a:lnTo>
                <a:lnTo>
                  <a:pt x="378790" y="46634"/>
                </a:lnTo>
                <a:close/>
              </a:path>
              <a:path w="727075" h="727075">
                <a:moveTo>
                  <a:pt x="382676" y="511124"/>
                </a:moveTo>
                <a:lnTo>
                  <a:pt x="376847" y="505294"/>
                </a:lnTo>
                <a:lnTo>
                  <a:pt x="367118" y="505294"/>
                </a:lnTo>
                <a:lnTo>
                  <a:pt x="355815" y="504926"/>
                </a:lnTo>
                <a:lnTo>
                  <a:pt x="345033" y="503834"/>
                </a:lnTo>
                <a:lnTo>
                  <a:pt x="334619" y="502018"/>
                </a:lnTo>
                <a:lnTo>
                  <a:pt x="324383" y="499465"/>
                </a:lnTo>
                <a:lnTo>
                  <a:pt x="318566" y="497522"/>
                </a:lnTo>
                <a:lnTo>
                  <a:pt x="310794" y="501408"/>
                </a:lnTo>
                <a:lnTo>
                  <a:pt x="308864" y="507238"/>
                </a:lnTo>
                <a:lnTo>
                  <a:pt x="306920" y="515010"/>
                </a:lnTo>
                <a:lnTo>
                  <a:pt x="310794" y="520839"/>
                </a:lnTo>
                <a:lnTo>
                  <a:pt x="318566" y="522782"/>
                </a:lnTo>
                <a:lnTo>
                  <a:pt x="330250" y="526453"/>
                </a:lnTo>
                <a:lnTo>
                  <a:pt x="342112" y="528853"/>
                </a:lnTo>
                <a:lnTo>
                  <a:pt x="354342" y="530161"/>
                </a:lnTo>
                <a:lnTo>
                  <a:pt x="367118" y="530555"/>
                </a:lnTo>
                <a:lnTo>
                  <a:pt x="376847" y="530555"/>
                </a:lnTo>
                <a:lnTo>
                  <a:pt x="382676" y="524725"/>
                </a:lnTo>
                <a:lnTo>
                  <a:pt x="382676" y="511124"/>
                </a:lnTo>
                <a:close/>
              </a:path>
              <a:path w="727075" h="727075">
                <a:moveTo>
                  <a:pt x="417626" y="200190"/>
                </a:moveTo>
                <a:lnTo>
                  <a:pt x="376504" y="186931"/>
                </a:lnTo>
                <a:lnTo>
                  <a:pt x="365188" y="186575"/>
                </a:lnTo>
                <a:lnTo>
                  <a:pt x="357416" y="186575"/>
                </a:lnTo>
                <a:lnTo>
                  <a:pt x="353542" y="188506"/>
                </a:lnTo>
                <a:lnTo>
                  <a:pt x="347687" y="188506"/>
                </a:lnTo>
                <a:lnTo>
                  <a:pt x="341871" y="194335"/>
                </a:lnTo>
                <a:lnTo>
                  <a:pt x="343814" y="200190"/>
                </a:lnTo>
                <a:lnTo>
                  <a:pt x="343814" y="207949"/>
                </a:lnTo>
                <a:lnTo>
                  <a:pt x="349631" y="211836"/>
                </a:lnTo>
                <a:lnTo>
                  <a:pt x="355485" y="211836"/>
                </a:lnTo>
                <a:lnTo>
                  <a:pt x="365188" y="211836"/>
                </a:lnTo>
                <a:lnTo>
                  <a:pt x="407924" y="217652"/>
                </a:lnTo>
                <a:lnTo>
                  <a:pt x="413740" y="213779"/>
                </a:lnTo>
                <a:lnTo>
                  <a:pt x="415683" y="206006"/>
                </a:lnTo>
                <a:lnTo>
                  <a:pt x="417626" y="200190"/>
                </a:lnTo>
                <a:close/>
              </a:path>
              <a:path w="727075" h="727075">
                <a:moveTo>
                  <a:pt x="493382" y="466432"/>
                </a:moveTo>
                <a:lnTo>
                  <a:pt x="483679" y="456704"/>
                </a:lnTo>
                <a:lnTo>
                  <a:pt x="475919" y="456704"/>
                </a:lnTo>
                <a:lnTo>
                  <a:pt x="472008" y="460578"/>
                </a:lnTo>
                <a:lnTo>
                  <a:pt x="463245" y="468934"/>
                </a:lnTo>
                <a:lnTo>
                  <a:pt x="454304" y="476377"/>
                </a:lnTo>
                <a:lnTo>
                  <a:pt x="444982" y="482727"/>
                </a:lnTo>
                <a:lnTo>
                  <a:pt x="435114" y="487807"/>
                </a:lnTo>
                <a:lnTo>
                  <a:pt x="429298" y="491693"/>
                </a:lnTo>
                <a:lnTo>
                  <a:pt x="427355" y="499465"/>
                </a:lnTo>
                <a:lnTo>
                  <a:pt x="429298" y="505294"/>
                </a:lnTo>
                <a:lnTo>
                  <a:pt x="433171" y="511124"/>
                </a:lnTo>
                <a:lnTo>
                  <a:pt x="440931" y="513067"/>
                </a:lnTo>
                <a:lnTo>
                  <a:pt x="446760" y="509181"/>
                </a:lnTo>
                <a:lnTo>
                  <a:pt x="458089" y="502958"/>
                </a:lnTo>
                <a:lnTo>
                  <a:pt x="468871" y="495820"/>
                </a:lnTo>
                <a:lnTo>
                  <a:pt x="479272" y="487591"/>
                </a:lnTo>
                <a:lnTo>
                  <a:pt x="489496" y="478078"/>
                </a:lnTo>
                <a:lnTo>
                  <a:pt x="493382" y="474192"/>
                </a:lnTo>
                <a:lnTo>
                  <a:pt x="493382" y="466432"/>
                </a:lnTo>
                <a:close/>
              </a:path>
              <a:path w="727075" h="727075">
                <a:moveTo>
                  <a:pt x="514756" y="274040"/>
                </a:moveTo>
                <a:lnTo>
                  <a:pt x="510870" y="268185"/>
                </a:lnTo>
                <a:lnTo>
                  <a:pt x="504342" y="256895"/>
                </a:lnTo>
                <a:lnTo>
                  <a:pt x="496544" y="246329"/>
                </a:lnTo>
                <a:lnTo>
                  <a:pt x="487654" y="236499"/>
                </a:lnTo>
                <a:lnTo>
                  <a:pt x="477862" y="227393"/>
                </a:lnTo>
                <a:lnTo>
                  <a:pt x="472008" y="223507"/>
                </a:lnTo>
                <a:lnTo>
                  <a:pt x="464248" y="223507"/>
                </a:lnTo>
                <a:lnTo>
                  <a:pt x="456488" y="235153"/>
                </a:lnTo>
                <a:lnTo>
                  <a:pt x="456488" y="242925"/>
                </a:lnTo>
                <a:lnTo>
                  <a:pt x="460362" y="246824"/>
                </a:lnTo>
                <a:lnTo>
                  <a:pt x="469036" y="254469"/>
                </a:lnTo>
                <a:lnTo>
                  <a:pt x="477354" y="262851"/>
                </a:lnTo>
                <a:lnTo>
                  <a:pt x="484949" y="271957"/>
                </a:lnTo>
                <a:lnTo>
                  <a:pt x="495325" y="287629"/>
                </a:lnTo>
                <a:lnTo>
                  <a:pt x="501167" y="287629"/>
                </a:lnTo>
                <a:lnTo>
                  <a:pt x="506984" y="285686"/>
                </a:lnTo>
                <a:lnTo>
                  <a:pt x="512813" y="281800"/>
                </a:lnTo>
                <a:lnTo>
                  <a:pt x="514756" y="274040"/>
                </a:lnTo>
                <a:close/>
              </a:path>
              <a:path w="727075" h="727075">
                <a:moveTo>
                  <a:pt x="538060" y="347878"/>
                </a:moveTo>
                <a:lnTo>
                  <a:pt x="536117" y="342036"/>
                </a:lnTo>
                <a:lnTo>
                  <a:pt x="536117" y="336207"/>
                </a:lnTo>
                <a:lnTo>
                  <a:pt x="530301" y="330390"/>
                </a:lnTo>
                <a:lnTo>
                  <a:pt x="522541" y="332320"/>
                </a:lnTo>
                <a:lnTo>
                  <a:pt x="516686" y="332320"/>
                </a:lnTo>
                <a:lnTo>
                  <a:pt x="510870" y="338150"/>
                </a:lnTo>
                <a:lnTo>
                  <a:pt x="512813" y="345948"/>
                </a:lnTo>
                <a:lnTo>
                  <a:pt x="512813" y="359537"/>
                </a:lnTo>
                <a:lnTo>
                  <a:pt x="506984" y="404228"/>
                </a:lnTo>
                <a:lnTo>
                  <a:pt x="503110" y="410057"/>
                </a:lnTo>
                <a:lnTo>
                  <a:pt x="506984" y="415912"/>
                </a:lnTo>
                <a:lnTo>
                  <a:pt x="514756" y="417855"/>
                </a:lnTo>
                <a:lnTo>
                  <a:pt x="520573" y="419785"/>
                </a:lnTo>
                <a:lnTo>
                  <a:pt x="526415" y="417855"/>
                </a:lnTo>
                <a:lnTo>
                  <a:pt x="537400" y="372618"/>
                </a:lnTo>
                <a:lnTo>
                  <a:pt x="538060" y="359537"/>
                </a:lnTo>
                <a:lnTo>
                  <a:pt x="538060" y="347878"/>
                </a:lnTo>
                <a:close/>
              </a:path>
              <a:path w="727075" h="727075">
                <a:moveTo>
                  <a:pt x="623544" y="351764"/>
                </a:moveTo>
                <a:lnTo>
                  <a:pt x="617728" y="345948"/>
                </a:lnTo>
                <a:lnTo>
                  <a:pt x="578866" y="345948"/>
                </a:lnTo>
                <a:lnTo>
                  <a:pt x="574979" y="351764"/>
                </a:lnTo>
                <a:lnTo>
                  <a:pt x="574979" y="365353"/>
                </a:lnTo>
                <a:lnTo>
                  <a:pt x="578866" y="371208"/>
                </a:lnTo>
                <a:lnTo>
                  <a:pt x="586625" y="371208"/>
                </a:lnTo>
                <a:lnTo>
                  <a:pt x="617728" y="371208"/>
                </a:lnTo>
                <a:lnTo>
                  <a:pt x="623544" y="365353"/>
                </a:lnTo>
                <a:lnTo>
                  <a:pt x="623544" y="351764"/>
                </a:lnTo>
                <a:close/>
              </a:path>
              <a:path w="727075" h="727075">
                <a:moveTo>
                  <a:pt x="683755" y="351764"/>
                </a:moveTo>
                <a:lnTo>
                  <a:pt x="677926" y="345948"/>
                </a:lnTo>
                <a:lnTo>
                  <a:pt x="652678" y="345948"/>
                </a:lnTo>
                <a:lnTo>
                  <a:pt x="646861" y="351764"/>
                </a:lnTo>
                <a:lnTo>
                  <a:pt x="646861" y="365353"/>
                </a:lnTo>
                <a:lnTo>
                  <a:pt x="652678" y="371208"/>
                </a:lnTo>
                <a:lnTo>
                  <a:pt x="660438" y="371208"/>
                </a:lnTo>
                <a:lnTo>
                  <a:pt x="677926" y="371208"/>
                </a:lnTo>
                <a:lnTo>
                  <a:pt x="683755" y="365353"/>
                </a:lnTo>
                <a:lnTo>
                  <a:pt x="683755" y="351764"/>
                </a:lnTo>
                <a:close/>
              </a:path>
              <a:path w="727075" h="727075">
                <a:moveTo>
                  <a:pt x="726541" y="260413"/>
                </a:moveTo>
                <a:lnTo>
                  <a:pt x="709002" y="260413"/>
                </a:lnTo>
                <a:lnTo>
                  <a:pt x="709002" y="285686"/>
                </a:lnTo>
                <a:lnTo>
                  <a:pt x="709002" y="431444"/>
                </a:lnTo>
                <a:lnTo>
                  <a:pt x="561378" y="431444"/>
                </a:lnTo>
                <a:lnTo>
                  <a:pt x="557491" y="439204"/>
                </a:lnTo>
                <a:lnTo>
                  <a:pt x="538276" y="474827"/>
                </a:lnTo>
                <a:lnTo>
                  <a:pt x="513054" y="505536"/>
                </a:lnTo>
                <a:lnTo>
                  <a:pt x="482371" y="530771"/>
                </a:lnTo>
                <a:lnTo>
                  <a:pt x="446760" y="549986"/>
                </a:lnTo>
                <a:lnTo>
                  <a:pt x="439000" y="553872"/>
                </a:lnTo>
                <a:lnTo>
                  <a:pt x="439000" y="701573"/>
                </a:lnTo>
                <a:lnTo>
                  <a:pt x="293306" y="701573"/>
                </a:lnTo>
                <a:lnTo>
                  <a:pt x="293306" y="553872"/>
                </a:lnTo>
                <a:lnTo>
                  <a:pt x="285546" y="549986"/>
                </a:lnTo>
                <a:lnTo>
                  <a:pt x="249936" y="530771"/>
                </a:lnTo>
                <a:lnTo>
                  <a:pt x="219252" y="505536"/>
                </a:lnTo>
                <a:lnTo>
                  <a:pt x="194030" y="474827"/>
                </a:lnTo>
                <a:lnTo>
                  <a:pt x="174815" y="439204"/>
                </a:lnTo>
                <a:lnTo>
                  <a:pt x="170929" y="431444"/>
                </a:lnTo>
                <a:lnTo>
                  <a:pt x="23304" y="431444"/>
                </a:lnTo>
                <a:lnTo>
                  <a:pt x="23304" y="285686"/>
                </a:lnTo>
                <a:lnTo>
                  <a:pt x="170929" y="285686"/>
                </a:lnTo>
                <a:lnTo>
                  <a:pt x="174815" y="277914"/>
                </a:lnTo>
                <a:lnTo>
                  <a:pt x="194030" y="242303"/>
                </a:lnTo>
                <a:lnTo>
                  <a:pt x="219252" y="211594"/>
                </a:lnTo>
                <a:lnTo>
                  <a:pt x="249936" y="186359"/>
                </a:lnTo>
                <a:lnTo>
                  <a:pt x="285546" y="167132"/>
                </a:lnTo>
                <a:lnTo>
                  <a:pt x="293306" y="163245"/>
                </a:lnTo>
                <a:lnTo>
                  <a:pt x="293306" y="15557"/>
                </a:lnTo>
                <a:lnTo>
                  <a:pt x="439000" y="15557"/>
                </a:lnTo>
                <a:lnTo>
                  <a:pt x="439000" y="163245"/>
                </a:lnTo>
                <a:lnTo>
                  <a:pt x="446760" y="167132"/>
                </a:lnTo>
                <a:lnTo>
                  <a:pt x="482371" y="186359"/>
                </a:lnTo>
                <a:lnTo>
                  <a:pt x="513054" y="211594"/>
                </a:lnTo>
                <a:lnTo>
                  <a:pt x="538276" y="242303"/>
                </a:lnTo>
                <a:lnTo>
                  <a:pt x="557491" y="277914"/>
                </a:lnTo>
                <a:lnTo>
                  <a:pt x="561378" y="285686"/>
                </a:lnTo>
                <a:lnTo>
                  <a:pt x="709002" y="285686"/>
                </a:lnTo>
                <a:lnTo>
                  <a:pt x="709002" y="260413"/>
                </a:lnTo>
                <a:lnTo>
                  <a:pt x="576922" y="260413"/>
                </a:lnTo>
                <a:lnTo>
                  <a:pt x="556310" y="225590"/>
                </a:lnTo>
                <a:lnTo>
                  <a:pt x="530059" y="194576"/>
                </a:lnTo>
                <a:lnTo>
                  <a:pt x="499059" y="168313"/>
                </a:lnTo>
                <a:lnTo>
                  <a:pt x="464248" y="147688"/>
                </a:lnTo>
                <a:lnTo>
                  <a:pt x="464248" y="15557"/>
                </a:lnTo>
                <a:lnTo>
                  <a:pt x="464248" y="0"/>
                </a:lnTo>
                <a:lnTo>
                  <a:pt x="268058" y="0"/>
                </a:lnTo>
                <a:lnTo>
                  <a:pt x="268058" y="147688"/>
                </a:lnTo>
                <a:lnTo>
                  <a:pt x="232422" y="168313"/>
                </a:lnTo>
                <a:lnTo>
                  <a:pt x="201523" y="194576"/>
                </a:lnTo>
                <a:lnTo>
                  <a:pt x="175729" y="225590"/>
                </a:lnTo>
                <a:lnTo>
                  <a:pt x="155397" y="260413"/>
                </a:lnTo>
                <a:lnTo>
                  <a:pt x="0" y="260413"/>
                </a:lnTo>
                <a:lnTo>
                  <a:pt x="0" y="456704"/>
                </a:lnTo>
                <a:lnTo>
                  <a:pt x="155397" y="456704"/>
                </a:lnTo>
                <a:lnTo>
                  <a:pt x="175729" y="492353"/>
                </a:lnTo>
                <a:lnTo>
                  <a:pt x="201523" y="523265"/>
                </a:lnTo>
                <a:lnTo>
                  <a:pt x="232422" y="549084"/>
                </a:lnTo>
                <a:lnTo>
                  <a:pt x="268058" y="569429"/>
                </a:lnTo>
                <a:lnTo>
                  <a:pt x="268058" y="726554"/>
                </a:lnTo>
                <a:lnTo>
                  <a:pt x="464248" y="726554"/>
                </a:lnTo>
                <a:lnTo>
                  <a:pt x="464248" y="701573"/>
                </a:lnTo>
                <a:lnTo>
                  <a:pt x="464248" y="569429"/>
                </a:lnTo>
                <a:lnTo>
                  <a:pt x="499059" y="549084"/>
                </a:lnTo>
                <a:lnTo>
                  <a:pt x="530059" y="523265"/>
                </a:lnTo>
                <a:lnTo>
                  <a:pt x="556310" y="492353"/>
                </a:lnTo>
                <a:lnTo>
                  <a:pt x="576922" y="456704"/>
                </a:lnTo>
                <a:lnTo>
                  <a:pt x="726541" y="456704"/>
                </a:lnTo>
                <a:lnTo>
                  <a:pt x="726541" y="260413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/>
          <a:lstStyle/>
          <a:p>
            <a:endParaRPr>
              <a:solidFill>
                <a:srgbClr val="4F9B4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5799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Объем дорожного фонда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на 2020 – 2025 гг.</a:t>
            </a:r>
            <a:endParaRPr lang="ru-RU" altLang="ru-RU" sz="1500" b="1" dirty="0">
              <a:latin typeface="Arial Black" pitchFamily="34" charset="0"/>
            </a:endParaRPr>
          </a:p>
        </p:txBody>
      </p:sp>
      <p:pic>
        <p:nvPicPr>
          <p:cNvPr id="36" name="object 37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1526" y="2104327"/>
            <a:ext cx="1661522" cy="283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SuNA\Pictures\i (2)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2" y="1779413"/>
            <a:ext cx="6858002" cy="7117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412776" y="700608"/>
            <a:ext cx="4608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Использование дорожного фонда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500" b="1" dirty="0" smtClean="0">
                <a:latin typeface="Arial Black" pitchFamily="34" charset="0"/>
              </a:rPr>
              <a:t> на 2023 год</a:t>
            </a:r>
            <a:endParaRPr lang="ru-RU" altLang="ru-RU" sz="1500" b="1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759905" y="5503335"/>
            <a:ext cx="697095" cy="33020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797050" y="5063066"/>
            <a:ext cx="666750" cy="1027290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>
            <p:custDataLst>
              <p:tags r:id="rId1"/>
            </p:custDataLst>
          </p:nvPr>
        </p:nvSpPr>
        <p:spPr>
          <a:xfrm>
            <a:off x="268850" y="2070954"/>
            <a:ext cx="1502803" cy="1531986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>
            <p:custDataLst>
              <p:tags r:id="rId2"/>
            </p:custDataLst>
          </p:nvPr>
        </p:nvSpPr>
        <p:spPr>
          <a:xfrm>
            <a:off x="306946" y="2028208"/>
            <a:ext cx="1421372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за счет средств краевого бюджета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395908" y="2835842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2504095" y="3607741"/>
            <a:ext cx="2143140" cy="1583079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>
            <p:custDataLst>
              <p:tags r:id="rId5"/>
            </p:custDataLst>
          </p:nvPr>
        </p:nvSpPr>
        <p:spPr>
          <a:xfrm>
            <a:off x="2184400" y="3806425"/>
            <a:ext cx="2825750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за счет средств  бюджета города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>
            <p:custDataLst>
              <p:tags r:id="rId6"/>
            </p:custDataLst>
          </p:nvPr>
        </p:nvSpPr>
        <p:spPr>
          <a:xfrm>
            <a:off x="2949786" y="4254374"/>
            <a:ext cx="1262534" cy="4784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19,8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469" y="6249094"/>
            <a:ext cx="1620180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6426" y="6153048"/>
            <a:ext cx="1458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механизированная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и ручная уборка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4459" y="7058376"/>
            <a:ext cx="126253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6,8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2870383" y="2009803"/>
            <a:ext cx="1423226" cy="936104"/>
            <a:chOff x="3280593" y="1837348"/>
            <a:chExt cx="2577739" cy="13929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grp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19,8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1905000" y="2555992"/>
            <a:ext cx="882650" cy="25682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23259" y="3172217"/>
            <a:ext cx="0" cy="416046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>
            <p:custDataLst>
              <p:tags r:id="rId7"/>
            </p:custDataLst>
          </p:nvPr>
        </p:nvSpPr>
        <p:spPr>
          <a:xfrm>
            <a:off x="3508171" y="6147820"/>
            <a:ext cx="1529384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>
            <p:custDataLst>
              <p:tags r:id="rId8"/>
            </p:custDataLst>
          </p:nvPr>
        </p:nvSpPr>
        <p:spPr>
          <a:xfrm>
            <a:off x="3625309" y="7108575"/>
            <a:ext cx="1262534" cy="40069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9"/>
            </p:custDataLst>
          </p:nvPr>
        </p:nvSpPr>
        <p:spPr>
          <a:xfrm>
            <a:off x="3471493" y="6074644"/>
            <a:ext cx="154950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содержание светофоров и дорожных знаков</a:t>
            </a:r>
            <a:endParaRPr lang="ru-RU" sz="1400" b="1" dirty="0"/>
          </a:p>
        </p:txBody>
      </p:sp>
      <p:sp>
        <p:nvSpPr>
          <p:cNvPr id="31" name="Скругленный прямоугольник 30"/>
          <p:cNvSpPr/>
          <p:nvPr>
            <p:custDataLst>
              <p:tags r:id="rId10"/>
            </p:custDataLst>
          </p:nvPr>
        </p:nvSpPr>
        <p:spPr>
          <a:xfrm>
            <a:off x="1803116" y="6188471"/>
            <a:ext cx="1515133" cy="1499338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>
            <p:custDataLst>
              <p:tags r:id="rId11"/>
            </p:custDataLst>
          </p:nvPr>
        </p:nvSpPr>
        <p:spPr>
          <a:xfrm>
            <a:off x="1872468" y="6051500"/>
            <a:ext cx="143324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400" b="1" dirty="0" smtClean="0"/>
              <a:t>дорожная разметка с применением термопластика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>
            <p:custDataLst>
              <p:tags r:id="rId12"/>
            </p:custDataLst>
          </p:nvPr>
        </p:nvSpPr>
        <p:spPr>
          <a:xfrm>
            <a:off x="1898230" y="7022641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2571753" y="5577421"/>
            <a:ext cx="660397" cy="292097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>
            <p:custDataLst>
              <p:tags r:id="rId13"/>
            </p:custDataLst>
          </p:nvPr>
        </p:nvSpPr>
        <p:spPr>
          <a:xfrm>
            <a:off x="5211994" y="6153043"/>
            <a:ext cx="1502762" cy="1456162"/>
          </a:xfrm>
          <a:prstGeom prst="roundRect">
            <a:avLst>
              <a:gd name="adj" fmla="val 22669"/>
            </a:avLst>
          </a:prstGeom>
          <a:noFill/>
          <a:ln w="73025">
            <a:solidFill>
              <a:srgbClr val="83A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>
            <p:custDataLst>
              <p:tags r:id="rId14"/>
            </p:custDataLst>
          </p:nvPr>
        </p:nvSpPr>
        <p:spPr>
          <a:xfrm>
            <a:off x="5211198" y="6315870"/>
            <a:ext cx="164680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текущий ремонт </a:t>
            </a:r>
          </a:p>
          <a:p>
            <a:pPr lvl="0" algn="ctr">
              <a:lnSpc>
                <a:spcPts val="1800"/>
              </a:lnSpc>
            </a:pPr>
            <a:r>
              <a:rPr lang="ru-RU" sz="1400" b="1" dirty="0" smtClean="0"/>
              <a:t>дорог</a:t>
            </a:r>
            <a:endParaRPr lang="ru-RU" sz="1400" b="1" dirty="0"/>
          </a:p>
        </p:txBody>
      </p:sp>
      <p:sp>
        <p:nvSpPr>
          <p:cNvPr id="40" name="Скругленный прямоугольник 39"/>
          <p:cNvSpPr/>
          <p:nvPr>
            <p:custDataLst>
              <p:tags r:id="rId15"/>
            </p:custDataLst>
          </p:nvPr>
        </p:nvSpPr>
        <p:spPr>
          <a:xfrm>
            <a:off x="5260643" y="7089432"/>
            <a:ext cx="1296144" cy="41604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7,5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730754" y="5063071"/>
            <a:ext cx="685799" cy="1015054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-142899" y="-476287"/>
            <a:ext cx="7429552" cy="109300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на 2023 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714356" y="1523981"/>
          <a:ext cx="5857916" cy="685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5" descr="C:\Users\ZhSuNA\Pictures\df5ecdc60bd7a08064f92772d9bdd1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1666852"/>
            <a:ext cx="1333500" cy="1333500"/>
          </a:xfrm>
          <a:prstGeom prst="rect">
            <a:avLst/>
          </a:prstGeom>
          <a:noFill/>
          <a:ln w="127000">
            <a:solidFill>
              <a:srgbClr val="4F9B43"/>
            </a:solidFill>
          </a:ln>
        </p:spPr>
      </p:pic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-214338" y="-547726"/>
            <a:ext cx="7286652" cy="108109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города-курорта Железноводска в разрезе муниципальных программ 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357826" y="1738289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214423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2023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42900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2024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572141" y="2166918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2025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785794" y="2809861"/>
            <a:ext cx="1571636" cy="2160590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1 950,5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3071811" y="3167050"/>
            <a:ext cx="1428760" cy="171451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1 565,2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5143512" y="3238488"/>
            <a:ext cx="1439862" cy="1577982"/>
          </a:xfrm>
          <a:prstGeom prst="cube">
            <a:avLst>
              <a:gd name="adj" fmla="val 25000"/>
            </a:avLst>
          </a:prstGeom>
          <a:ln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1 550,9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714356" y="5167316"/>
            <a:ext cx="1428759" cy="71438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002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106,3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>
            <a:off x="3000372" y="5310189"/>
            <a:ext cx="1357322" cy="571506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104,4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>
            <a:off x="5286389" y="5167314"/>
            <a:ext cx="1214446" cy="64770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104,6</a:t>
            </a:r>
            <a:endParaRPr lang="ru-RU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" name="AutoShape 15"/>
          <p:cNvSpPr>
            <a:spLocks/>
          </p:cNvSpPr>
          <p:nvPr/>
        </p:nvSpPr>
        <p:spPr bwMode="auto">
          <a:xfrm>
            <a:off x="571481" y="3881430"/>
            <a:ext cx="71437" cy="465892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" y="3738555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94,8%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9155" y="5303847"/>
            <a:ext cx="430887" cy="792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5,2%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428868" y="3738555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91,9%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5993" y="5453067"/>
            <a:ext cx="430887" cy="5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532477" y="3881431"/>
            <a:ext cx="430887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4500572" y="5238757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6,7%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58" name="AutoShape 24"/>
          <p:cNvSpPr>
            <a:spLocks/>
          </p:cNvSpPr>
          <p:nvPr/>
        </p:nvSpPr>
        <p:spPr bwMode="auto">
          <a:xfrm>
            <a:off x="500042" y="5381629"/>
            <a:ext cx="142875" cy="434935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9" name="AutoShape 25"/>
          <p:cNvSpPr>
            <a:spLocks/>
          </p:cNvSpPr>
          <p:nvPr/>
        </p:nvSpPr>
        <p:spPr bwMode="auto">
          <a:xfrm>
            <a:off x="5000637" y="4024306"/>
            <a:ext cx="71437" cy="46589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" name="AutoShape 26"/>
          <p:cNvSpPr>
            <a:spLocks/>
          </p:cNvSpPr>
          <p:nvPr/>
        </p:nvSpPr>
        <p:spPr bwMode="auto">
          <a:xfrm>
            <a:off x="2786058" y="5453068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" name="AutoShape 28"/>
          <p:cNvSpPr>
            <a:spLocks noChangeArrowheads="1"/>
          </p:cNvSpPr>
          <p:nvPr/>
        </p:nvSpPr>
        <p:spPr bwMode="auto">
          <a:xfrm>
            <a:off x="500076" y="7453336"/>
            <a:ext cx="719137" cy="5032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3" name="Содержимое 5"/>
          <p:cNvSpPr>
            <a:spLocks/>
          </p:cNvSpPr>
          <p:nvPr/>
        </p:nvSpPr>
        <p:spPr bwMode="auto">
          <a:xfrm>
            <a:off x="1357301" y="7524768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64" name="AutoShape 30"/>
          <p:cNvSpPr>
            <a:spLocks noChangeArrowheads="1"/>
          </p:cNvSpPr>
          <p:nvPr/>
        </p:nvSpPr>
        <p:spPr bwMode="auto">
          <a:xfrm>
            <a:off x="500045" y="8239147"/>
            <a:ext cx="720725" cy="500067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>
            <a:noFil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65" name="AutoShape 31"/>
          <p:cNvSpPr>
            <a:spLocks/>
          </p:cNvSpPr>
          <p:nvPr/>
        </p:nvSpPr>
        <p:spPr bwMode="auto">
          <a:xfrm>
            <a:off x="2857496" y="3881430"/>
            <a:ext cx="144462" cy="465892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" name="AutoShape 32"/>
          <p:cNvSpPr>
            <a:spLocks/>
          </p:cNvSpPr>
          <p:nvPr/>
        </p:nvSpPr>
        <p:spPr bwMode="auto">
          <a:xfrm>
            <a:off x="5000636" y="5310192"/>
            <a:ext cx="144462" cy="431066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7" name="Содержимое 5"/>
          <p:cNvSpPr>
            <a:spLocks/>
          </p:cNvSpPr>
          <p:nvPr/>
        </p:nvSpPr>
        <p:spPr bwMode="auto">
          <a:xfrm>
            <a:off x="1357298" y="8310586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071810" y="6310323"/>
            <a:ext cx="1214446" cy="42862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21,5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2285993" y="6238885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5357827" y="6096010"/>
            <a:ext cx="1143008" cy="642941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</a:rPr>
              <a:t>45,1</a:t>
            </a:r>
            <a:endParaRPr lang="ru-RU" sz="18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" name="AutoShape 26"/>
          <p:cNvSpPr>
            <a:spLocks/>
          </p:cNvSpPr>
          <p:nvPr/>
        </p:nvSpPr>
        <p:spPr bwMode="auto">
          <a:xfrm>
            <a:off x="2928934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2" name="AutoShape 26"/>
          <p:cNvSpPr>
            <a:spLocks/>
          </p:cNvSpPr>
          <p:nvPr/>
        </p:nvSpPr>
        <p:spPr bwMode="auto">
          <a:xfrm>
            <a:off x="5143513" y="6310322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500571" y="6167448"/>
            <a:ext cx="430887" cy="571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2,9%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74" name="AutoShape 28"/>
          <p:cNvSpPr>
            <a:spLocks noChangeArrowheads="1"/>
          </p:cNvSpPr>
          <p:nvPr/>
        </p:nvSpPr>
        <p:spPr bwMode="auto">
          <a:xfrm>
            <a:off x="500045" y="8953527"/>
            <a:ext cx="719137" cy="500067"/>
          </a:xfrm>
          <a:prstGeom prst="cube">
            <a:avLst>
              <a:gd name="adj" fmla="val 25000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75" name="Содержимое 5"/>
          <p:cNvSpPr>
            <a:spLocks/>
          </p:cNvSpPr>
          <p:nvPr/>
        </p:nvSpPr>
        <p:spPr bwMode="auto">
          <a:xfrm>
            <a:off x="1428737" y="9024967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2391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>
              <a:lnSpc>
                <a:spcPct val="20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2023 год</a:t>
            </a: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023911"/>
          <a:ext cx="6858000" cy="888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1"/>
            <a:ext cx="6858000" cy="100250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разрезе муниципальных программ на 2023 год и плановый период 2024 и 2025 годов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9" y="1666852"/>
          <a:ext cx="6286545" cy="787438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8825"/>
                <a:gridCol w="642942"/>
                <a:gridCol w="644549"/>
                <a:gridCol w="655128"/>
                <a:gridCol w="552023"/>
                <a:gridCol w="498531"/>
                <a:gridCol w="682273"/>
                <a:gridCol w="682274"/>
              </a:tblGrid>
              <a:tr h="1640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Наименование муниципальной программы 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Отклонение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(+/-)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-92,4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-11,91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680,7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5493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имуществом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«Культура города-курорта Железноводска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экономики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603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-343,7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-94,0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13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377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города-курорта Железноводска Ставропольского края»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"Формирование современной городской среды"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409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 в городе-курорте Железноводске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710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endParaRPr lang="ru-RU" sz="100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06" marR="4206" marT="4206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1439,2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-511,3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-38,0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57826" y="1095348"/>
            <a:ext cx="124335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млн.рублей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10453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</a:t>
            </a:r>
          </a:p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Ставропольского края»</a:t>
            </a:r>
          </a:p>
          <a:p>
            <a:pPr algn="just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образования в городе-курорте Железноводске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предоставление доступного и качественного образования в общеобразовательных учреждениях, дошкольных образовательных учреждениях.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города-курорта Железноводска Ставропольского края</a:t>
            </a:r>
          </a:p>
          <a:p>
            <a:pPr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3667113"/>
          <a:ext cx="6572295" cy="5572167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{08FB837D-C827-4EFA-A057-4D05807E0F7C}</a:tableStyleId>
              </a:tblPr>
              <a:tblGrid>
                <a:gridCol w="4257057"/>
                <a:gridCol w="448109"/>
                <a:gridCol w="522796"/>
                <a:gridCol w="448111"/>
                <a:gridCol w="448111"/>
                <a:gridCol w="448111"/>
              </a:tblGrid>
              <a:tr h="3017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63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81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 в рамках формирования развития дошкольного, общего и дополнительного образования в городе Железноводске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05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1,28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45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"/>
            <a:ext cx="6858000" cy="107394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бюджета– это выплачиваемые из бюджета денежные средства, которые направляются на финансовое обеспечение задач и функций государственной власти и органов местного самоуправления. </a:t>
            </a:r>
          </a:p>
          <a:p>
            <a:pPr indent="450850"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Железноводска могут быть детализированы: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отраслям;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 и непрограммным направлениям;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главным распорядителям бюджетных средств;</a:t>
            </a:r>
          </a:p>
          <a:p>
            <a:pPr indent="450850" algn="just">
              <a:buFont typeface="Arial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расходов.</a:t>
            </a: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Дефицит бюджета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превышения расходов бюджета над его доходами;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долг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algn="just">
              <a:buFont typeface="Arial" charset="0"/>
              <a:buChar char="•"/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ED520D"/>
              </a:buClr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8" y="3595678"/>
            <a:ext cx="3643338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32" y="4238620"/>
            <a:ext cx="5357829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32" y="5738818"/>
            <a:ext cx="5357849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64" y="6524636"/>
            <a:ext cx="3643337" cy="50006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3820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«Социальная поддержка населения в городе-курорте Железноводске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труда и социальной защиты населения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5" y="4167181"/>
          <a:ext cx="6357984" cy="50720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3258537"/>
                <a:gridCol w="765503"/>
                <a:gridCol w="563366"/>
                <a:gridCol w="643846"/>
                <a:gridCol w="563366"/>
                <a:gridCol w="563366"/>
              </a:tblGrid>
              <a:tr h="37449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539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0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нуждающихся семей , получивших ежемесячные выплаты в связи с рождением  (усыновлением) первого ребенка</a:t>
                      </a: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92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3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реконструированных учреждений культуры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1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воспитывающихся в замещающих семьях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28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детей, нуждающихся в определении в семью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«Управление имуществом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устойчивого роста уровня и качества жизни населения города-курорта Железноводска Ставропольского края;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доступной среды жизнедеятельности для инвалидов и других маломобильных групп населения;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 в сфере развития социальной защиты населения города-курорта Железноводска Ставропольского края;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материальная поддержка детей-сирот и детей, оставшихся без попечения родителей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 администрации города-курорта Железноводска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90" y="4095744"/>
          <a:ext cx="6500858" cy="56602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946951"/>
                <a:gridCol w="464345"/>
                <a:gridCol w="541739"/>
                <a:gridCol w="464347"/>
                <a:gridCol w="464347"/>
                <a:gridCol w="619129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7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земельных участков, являющихся объектами налогообложения земельным налогом, в общей площади территории городского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плановых назначений по площади земельных участков, предоставленных для строительства в расчете на 10 тыс. человек населения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земельных участков, предоставляемых для жилищного строительства, индивидуального строительства и комплексного освоения в целях жилищного  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разработанных и утвержденных нормативных правовых актов в соответствие с планом работы управления имущественных отношений администрации 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физической культуры и спорта города-курорта Железноводска Ставропольского края»</a:t>
            </a:r>
          </a:p>
          <a:p>
            <a:pPr algn="ctr">
              <a:lnSpc>
                <a:spcPts val="2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4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занятий физической культурой и спортом и приобщения всех слоев населения города-курорта Железноводска Ставропольского края к систематическим занятиям физической культурой и спортом, в том числе и профессиональным спортом.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>
              <a:buFontTx/>
              <a:buChar char="-"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комитет по физической культуре, спорту и туризму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3667116"/>
          <a:ext cx="6000792" cy="578047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3071834"/>
                <a:gridCol w="714380"/>
                <a:gridCol w="500066"/>
                <a:gridCol w="571504"/>
                <a:gridCol w="571504"/>
                <a:gridCol w="571504"/>
              </a:tblGrid>
              <a:tr h="172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69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спортивного резерва и команд в городе-курорте Железноводске Ставропольского края, в том числе среди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82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на 10тыс. населения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79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спортивно-массовых мероприятий, участие в краевых и всероссийских меро­приятиях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90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спортсменов, получивших спор­тивный разряд на ко­личество населения, занимающихся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173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подготовки и проведения спортивно-массовых мероприятий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городских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586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всероссийских и краевых мероприятий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участников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7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общего числа инвалидов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5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развития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организационных и нормативно-правовых механизмов в сфере градостроительства.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архитектуры и градостроительства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3309926"/>
          <a:ext cx="6143668" cy="597779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57454"/>
                <a:gridCol w="785818"/>
                <a:gridCol w="785818"/>
                <a:gridCol w="714380"/>
                <a:gridCol w="714380"/>
                <a:gridCol w="785818"/>
              </a:tblGrid>
              <a:tr h="277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измере-ния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7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427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Количество разработанной градостроительной документации на территории муниципального образования города-курорта Железноводска Ставропольского края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9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Общая площадь жилых помещений, веденных в эксплуатацию за 1 год, на 1 жителя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кв.м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0,60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генерального плана городского округа города-курорта Железноводска Ставропольского края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и утвержденных проектов планировки территории, схем планировочной организации земельных участков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7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разработанных и утвержденных нормативных правовых актов в сфере градостроительной деятельности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928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сотрудников управления архитектуры и градостроительства администрации города-курорта Железноводска Ставропольского края, повысивших квалификацию в области градостроительной деятельности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3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оцифрованных архивных топографических материалов (планшетов М 1:500)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2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Процент исполнения плана проверок при реализации внутриведомственного контроля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9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 своевременно представленной отраслевыми (функциональными) органами администрации </a:t>
                      </a:r>
                      <a:r>
                        <a:rPr lang="ru-RU" sz="900">
                          <a:latin typeface="Times New Roman"/>
                          <a:ea typeface="Arial Unicode MS"/>
                          <a:cs typeface="Times New Roman"/>
                        </a:rPr>
                        <a:t>города-курорта Железноводска Ставропольского края отчетности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«Культура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сохранение и развитие культуры города-курорта Железноводска Ставропольского края;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создание условий для обеспечения свободного доступа населения города-курорта Железноводска Ставропольского края к информации и культурным ценностям;</a:t>
            </a:r>
          </a:p>
          <a:p>
            <a:pPr algn="just"/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smtClean="0">
                <a:solidFill>
                  <a:schemeClr val="tx1"/>
                </a:solidFill>
              </a:rPr>
              <a:t>обеспечение безопасных и благоприятных условий для проведения общегородских мероприятий. 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города-курорта Железноводска Ставропольского края</a:t>
            </a: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90" y="3952868"/>
          <a:ext cx="6429420" cy="42148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{69C7853C-536D-4A76-A0AE-DD22124D55A5}</a:tableStyleId>
              </a:tblPr>
              <a:tblGrid>
                <a:gridCol w="2691386"/>
                <a:gridCol w="971890"/>
                <a:gridCol w="747606"/>
                <a:gridCol w="672846"/>
                <a:gridCol w="672846"/>
                <a:gridCol w="672846"/>
              </a:tblGrid>
              <a:tr h="2005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</a:t>
                      </a: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8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76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принявших участие в культурно-массовых мероприятиях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423,42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427,3</a:t>
                      </a: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экземпляров библиотечного фонда в централизованной библиотечной системе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экземпляров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29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77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новых поступлений в библиотечный фонд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6" y="873921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благоприятных условий для развития малого и среднего  предпринимательства в городе-курорте Железноводске 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устойчивое развитие конкурентоспособной санаторно-курортной и туристско-рекреационной сферы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труда.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города–курорта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4024306"/>
          <a:ext cx="6357983" cy="571507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43339"/>
                <a:gridCol w="642942"/>
                <a:gridCol w="500066"/>
                <a:gridCol w="500066"/>
                <a:gridCol w="571504"/>
                <a:gridCol w="500066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105,30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105,80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7 971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8 272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8 689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8 789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3 842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3 921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3 957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4 023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9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555,10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555,70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556,20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557,20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7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23,90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24,20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799,50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801,10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802,05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68579" marB="68579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оборота общественного питания к предыдущему году в действующих ценах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101,40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101,50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102,10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 оборота розничной торговли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105,90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106,40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133,20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136,00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141,00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0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койко-мест в коллективных средствах размещения               города-курорта Железноводска Ставропольского края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7 050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7 100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7 110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7 110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30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4 129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4 340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4 470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4 470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специалистов, прошедших обучение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417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142852" y="0"/>
            <a:ext cx="6715148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комплексного благоустройства территории города-курорта Железноводска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в городе-курорте Железноводске Ставропольского края условий для повышения эффективности использования энергетических ресурсов;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осуществления управления городским хозяйством и нормативно-правового регулирования в сфере жилищно-коммунального хозяйства;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использования, охраны, защиты и воспроизводства лесов, расположенных на землях лесного фонда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городского хозяйства администрации города-курорта Железноводска Ставропольского края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51" y="3667116"/>
          <a:ext cx="6715150" cy="56548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79882"/>
                <a:gridCol w="408671"/>
                <a:gridCol w="525434"/>
                <a:gridCol w="467061"/>
                <a:gridCol w="467051"/>
                <a:gridCol w="467051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благоустроенной территории муниципального образования, на которой проводятся мероприятия по благоустройству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сетей водоотведения на территории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сетей водоотведения на территории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137,43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Курортного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148,10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благоустроенной территории городского парка имени Станислава Говорухина, на которой проводятся мероприятия по благоустройству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8 758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8 762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8 758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024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благоустроенных территорий муниципального образования, на которых проводятся мероприятия по благоустройству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96 268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571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обращений граждан по вопросам благоустройства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1148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Площадь улиц и проездов, находящихся на территории муниципального образования, обеспеченных освещением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1, 90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9402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Общая площадь улиц и проездов, находящихся на территории муниципального образования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,12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Сокращение потребления электрической энергии на 1 кв. метр освещаемой территории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кВт/ч/кв.м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5876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143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на улицах и проездах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энергоэффективных светильников в административных зданиях города-курорта Железноводска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65054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потребляемой электрической энергии на освещаемой территории улиц и проездов, находящихся на территории муниципального образования, в год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кВт/ч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-119098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и обеспечение безопасности дорожного движения в городе-курорте Железноводске Ставропольского края;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обеспечение санитарно-эпидемиологического благополучия на территории города-курорта Железноводска Ставропольского края.</a:t>
            </a:r>
          </a:p>
          <a:p>
            <a:pPr algn="just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180000" algn="just">
              <a:lnSpc>
                <a:spcPts val="15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indent="360363" algn="ctr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0" y="3095612"/>
          <a:ext cx="6500858" cy="56996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4781"/>
                <a:gridCol w="375990"/>
                <a:gridCol w="543216"/>
                <a:gridCol w="429698"/>
                <a:gridCol w="430919"/>
                <a:gridCol w="43625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61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137,3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143,0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автомобильных дорог общего пользования местного значения соответствующих нормативным требованиям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82,00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83,00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65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дорожно-транспортных происшествий, зарегистрированных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068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пострадавших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46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671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83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2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548" marR="4454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безопасности населения, защита жизни и здоровья граждан, их прав и свобод;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профилактика правонарушений и преступлений на территории города-курорта Железноводска Ставропольского края;</a:t>
            </a:r>
          </a:p>
          <a:p>
            <a:pPr algn="just">
              <a:lnSpc>
                <a:spcPts val="12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- обеспечение условий для привлечения казаков Железноводского городского казачьего общества Ставропольского окружного казачьего общества (далее - ЖГКО СОКО ТВКО) к несению государственной и иной службы.</a:t>
            </a:r>
          </a:p>
          <a:p>
            <a:pPr algn="just">
              <a:lnSpc>
                <a:spcPts val="1200"/>
              </a:lnSpc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профилактика террористических и экстремистских проявлений на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территории города-курорта Железноводска Ставропольского края противодействия терроризму и экстремизму, совершенствования системы муниципального  управления в кризисных ситуациях в городе курорте Железноводске Ставропольского края, совершенствование системы обеспечения безопасности населения города-курорта Железноводска Ставропольского края.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200"/>
              </a:lnSpc>
              <a:buFont typeface="Arial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Администрация города-курорта Железноводска Ставропольского края - отдел по мобилизационной подготовке и чрезвычайным ситуациям администрации города-курорта Железноводска Ставропольского края</a:t>
            </a:r>
          </a:p>
          <a:p>
            <a:pPr indent="360363" algn="just">
              <a:lnSpc>
                <a:spcPts val="1500"/>
              </a:lnSpc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42" y="4381499"/>
          <a:ext cx="6143646" cy="50720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9090"/>
                <a:gridCol w="642942"/>
                <a:gridCol w="428628"/>
                <a:gridCol w="357190"/>
                <a:gridCol w="382932"/>
                <a:gridCol w="402864"/>
              </a:tblGrid>
              <a:tr h="2021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35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города-курорта Железноводска Ставропольского края в рамках мероприятий по обеспечению безопасности города-курорта Железноводска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986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взаимодействия экстренных оперативных служб города через единый номер 112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332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участию  в деятельности патриотических объединений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казаков муниципальной казачьей дружины, привлекаемых для участия в оказании содействия правоохранительным органам по охране общественного порядка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8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26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проведению мероприятий, направленных на пропаганду казачьей истории (конкурс рисунков, конкурс на лучший реферат, конкурс на лучшее стихотворение)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617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в средствах массовой информации материалов посвященных казачеству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пред. году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высококвалифицированного кадрового состава муниципальной службы, обеспечивающего эффективность муниципального управления;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реализация антикоррупционной политики, внедрение в практику администрации, ее отраслевых (функциональных) органов профилактических мер, направленных на недопущение создания условий, порождающих коррупцию;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оптимизация и повышение качества предоставления государственных и муниципальных услуг в городе-курорте Железноводске Ставропольского края;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права жителей города на доступ к средствам массовой информации.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города-курорта Железноводска Ставропольского края, соисполнителями Программы являются: управление культуры администрации города-курорта Железноводска Ставропольского края.</a:t>
            </a:r>
          </a:p>
          <a:p>
            <a:pPr indent="360363"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92" y="4238622"/>
          <a:ext cx="6357991" cy="539346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533979"/>
                <a:gridCol w="499168"/>
                <a:gridCol w="331211"/>
                <a:gridCol w="331211"/>
                <a:gridCol w="331211"/>
                <a:gridCol w="331211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     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изм-ерения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83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разработка, изготовление и распространение печатной продукции антикоррупционного содержания;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75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004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выпущенных в эфир теле- радиопрограмм;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использования;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ED520D"/>
              </a:buCl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порядке.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85" y="6453198"/>
            <a:ext cx="1428760" cy="2714644"/>
          </a:xfrm>
          <a:prstGeom prst="roundRect">
            <a:avLst>
              <a:gd name="adj" fmla="val 10513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anchor="ctr"/>
          <a:lstStyle/>
          <a:p>
            <a:pPr marL="0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2" y="6738953"/>
            <a:ext cx="2571768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52" y="7524772"/>
            <a:ext cx="2571792" cy="571505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52" y="8310598"/>
            <a:ext cx="2571768" cy="5714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714620" y="6810392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714620" y="7596210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0" y="8382028"/>
            <a:ext cx="857256" cy="3571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создание условий для поддержки и развития молодежных инициатив, гражданского, патриотического и духовно-нравственного воспитания молодежи;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- профилактика безнадзорности, беспризорности и предупреждение правонарушений, совершаемых несовершеннолетними;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</a:r>
          </a:p>
          <a:p>
            <a:pPr algn="just">
              <a:buFontTx/>
              <a:buChar char="-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управление культуры администрация города-курорта Железноводска Ставропольского края</a:t>
            </a:r>
          </a:p>
          <a:p>
            <a:pPr algn="just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4452934"/>
          <a:ext cx="6357983" cy="44091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43337"/>
                <a:gridCol w="642942"/>
                <a:gridCol w="500066"/>
                <a:gridCol w="500066"/>
                <a:gridCol w="571504"/>
                <a:gridCol w="500068"/>
              </a:tblGrid>
              <a:tr h="262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      измерения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мероприя-тий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добровольческом (волонтерском) движении от общей численности молодежи города-курорта 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13,33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13,66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13,99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38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стоящих на учете в комиссии по делам несовершеннолетних и защите их прав администрации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14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оказавшихся в трудной жизненной ситуации для предоставления адресной материальной помощи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711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профилактических 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мер-ий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706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3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b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10180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416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повышение уровня благоустройства нуждающихся в благоустройстве территорий города-курорта Железноводска Ставропольского края.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algn="ctr">
              <a:lnSpc>
                <a:spcPts val="1000"/>
              </a:lnSpc>
            </a:pPr>
            <a:endParaRPr lang="ru-RU" sz="1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Управление городского хозяйства администрации города-курорта Железноводска Ставропольского края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50" y="3452806"/>
          <a:ext cx="6572310" cy="52306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4288"/>
                <a:gridCol w="495715"/>
                <a:gridCol w="557679"/>
                <a:gridCol w="557679"/>
                <a:gridCol w="495715"/>
                <a:gridCol w="495715"/>
                <a:gridCol w="495715"/>
                <a:gridCol w="499804"/>
              </a:tblGrid>
              <a:tr h="2201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Еди-ница изме-рения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66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91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вовлеченных в реализацию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3 940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5 250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6 550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8 750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10 920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13 110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854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финансирования средств бюджета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18,96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Железноводске Ставропольского края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+3 620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+4 950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+5 350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+7 350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+10 320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12 410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общественных территорий в городе-курорте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Железноводске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общественных территорий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+200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+800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46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благоустроенных дворовых территорий в городе-курорте Железноводске Ставропольского края 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+14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467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Увеличение числа граждан, вовлеченных в реализацию мероприятий по благоустройству дворовых территорий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+120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+300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+400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+500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+600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+700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lnSpc>
                <a:spcPts val="1400"/>
              </a:lnSpc>
              <a:defRPr/>
            </a:pPr>
            <a:r>
              <a:rPr lang="ru-RU" dirty="0" smtClean="0">
                <a:solidFill>
                  <a:schemeClr val="tx1"/>
                </a:solidFill>
              </a:rPr>
              <a:t>Муниципальная программа города-курорта Железноводска Ставропольского края «Управление финансами в городе-курорте Железноводске Ставропольского края»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</a:rPr>
              <a:t>обеспечение долгосрочной сбалансированности и устойчивости бюджета города, </a:t>
            </a:r>
            <a:r>
              <a:rPr lang="ru-RU" sz="1200" dirty="0" smtClean="0">
                <a:solidFill>
                  <a:schemeClr val="tx1"/>
                </a:solidFill>
              </a:rPr>
              <a:t>повышение качества управления финансами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осуществление управленческой деятельности в сфере управления финансами в городе-курорте Железноводске Ставропольского края.</a:t>
            </a:r>
          </a:p>
          <a:p>
            <a:pPr algn="ctr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</a:t>
            </a:r>
          </a:p>
          <a:p>
            <a:pPr indent="360363" algn="just">
              <a:lnSpc>
                <a:spcPts val="1500"/>
              </a:lnSpc>
              <a:buFont typeface="Arial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Финансовое управление администрации города-курорта Железноводска Ставропольского края </a:t>
            </a:r>
          </a:p>
          <a:p>
            <a:pPr indent="360363" algn="just">
              <a:lnSpc>
                <a:spcPts val="1500"/>
              </a:lnSpc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ctr">
              <a:lnSpc>
                <a:spcPts val="15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целевые индикаторы программы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6" y="3952868"/>
          <a:ext cx="6215105" cy="69318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1672"/>
                <a:gridCol w="939492"/>
                <a:gridCol w="722687"/>
                <a:gridCol w="650418"/>
                <a:gridCol w="650418"/>
                <a:gridCol w="650418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налоговых и неналоговых доходов бюджета города (в сопоставимых условиях) к предыдущему году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103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 покрытия расходов бюджета города собственными средствами без привлечения заемных средств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коэффициент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0,85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ниже 0,90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объема недоимки по налогам и сборам, зачисляемым в бюджет  города-курорта Железноводска Ставропольского края 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Рейтинг города-курорта Железноводска Ставропольского края по качеству управления муниципальными финансами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оценка качества финансового менеджмента, осуществляемого главными  распорядителями бюджетных средств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баллов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показателей утвержденного бюджета города на очередной финансовый год от показателей бюджетного прогноза, сформированного в предшествующем периоде: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налоговым и неналоговым доходам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7,00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расходам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9,00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8,00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785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фактического объема доходов бюджета города без учета безвозмездных поступлений от параметров первоначально утвержденного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13,00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недоимки по налогам, зачисляемым в бюджет города, к сумме налоговых доходов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092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налоговых и неналоговых доходов бюджета города (за исключением поступлений налоговых доходов по дополнительным нормативам отчислений) в общем объеме собственных доходов бюджета города (без учета субвенций)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расходов бюджета города, формируемых в рамках муниципальных программ, в общем объеме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361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объема просроченной кредиторской задолженности, сложившейся по расходам бюджета города, к общему объему расходов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67" y="809595"/>
          <a:ext cx="6286543" cy="102271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29024"/>
                <a:gridCol w="714380"/>
                <a:gridCol w="500066"/>
                <a:gridCol w="571504"/>
                <a:gridCol w="571504"/>
                <a:gridCol w="500065"/>
              </a:tblGrid>
              <a:tr h="183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Ед-ца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индикатора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057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достижения целевых значений показателей, предусмотренных в дорожной карте города-курорта Железноводска Ставропольского края, по соотношению средней заработной платы работников учреждений культуры и педагогических работников муниципальных учреждений дополнительного образования детей к средней заработной плате в Ставропольском крае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города на содержание работников органов местного самоуправления в расчете на одного жителя муниципального образования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рублей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1194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1196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1192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Приведение параметров бюджетного прогноза города-курорта Железноводска  Ставропольского края на долгосрочный период в соответствие с решением о бюджете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934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муниципальных учреждений города, функции которых по ведению  бюджетного (бухгалтерского) учета и составлению бюджетной (бухгалтерской)  отчетности передаются муниципальному бюджетному учреждению «Учетный центр»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сумм взысканных административных штрафов и общей суммы наложенных административных  штрафов за нарушение бюджетного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3057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муниципального долга города-курорта Железноводска  Ставропольского края (далее - муниципальный долг) к общему объему доходов бюджета города без учета безвозмездных поступлений (безвозмездных поступлений и (или) поступлений налоговых доходов по дополнительным нормативам отчислений от налога на доходы физических лиц)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11,00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расходов на обслуживание муниципального долга в общем объеме расходов бюджета города,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6,00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5,50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1048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Годовая сумма платежей по погашению и обслуживанию муниципального долга, возникшего по состоянию на  1 января очередного финансового года, без учета платежей, направляемых на досрочное погашение долговых обязательств со сроками погашения после       1 января года, следующего за очередным финансовым годом, к общему объему налоговых и неналоговых доходов бюджета города и дотаций из бюджетов бюджетной системы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10,80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10,60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10,30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более 10,00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Сохранение города-курорта Железноводска  Ставропольского края в группе муниципальных образований с высокой долговой устойчивостью по результатам оценки долговой устойчивости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количества проверок, по результатам которых приняты меры, и количества проверок, по результатам которых выявлены нарушения законодательства Российской Федерации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56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Ежемесячное размещение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информации об исполнении бюджета города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3792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отражения показателей, отраженных в информационном отчете «Бюджет для граждан», размещенном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Интернет, в составе показателей, определенных методическими рекомендациями по представлению бюджетов субъектов Российской Федерации и местных бюджетов и отчетов об их исполнении в доступной для граждан форме, утвержденными приказом Министерства финансов Российской Федерации от      22 сентября 2015 г. № 145н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да/нет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собираемости по земельному налогу (отношение объема поступившего земельного налога к объему начисленного земельного налога)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90,00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92,00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94,00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95,00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процентное своевременное предоставление отраслевыми (функциональными) органами администрации города-курорта Железноводска Ставропольского края отчетности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процентов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реестра расходных обязательств города-курорта Железноводска Ставропольского края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4190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Своевременность предоставления обоснований бюджетных ассигнований на очередной финансовый год и плановый период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своевременно/несвоевременно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своевременно</a:t>
                      </a:r>
                    </a:p>
                  </a:txBody>
                  <a:tcPr marL="7620" marR="7620" marT="7619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103108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66" y="1023910"/>
          <a:ext cx="6194148" cy="82547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036"/>
                <a:gridCol w="1303600"/>
                <a:gridCol w="1170655"/>
                <a:gridCol w="615295"/>
                <a:gridCol w="522608"/>
                <a:gridCol w="518949"/>
                <a:gridCol w="474343"/>
                <a:gridCol w="602660"/>
                <a:gridCol w="718002"/>
              </a:tblGrid>
              <a:tr h="5456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24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961">
                <a:tc gridSpan="9">
                  <a:txBody>
                    <a:bodyPr/>
                    <a:lstStyle/>
                    <a:p>
                      <a:pPr algn="ctr"/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первая. Программная </a:t>
                      </a: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города-курорта </a:t>
                      </a: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45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 (ответственный исполнитель – управление образования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37934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отсутствуют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образования администрации города-курорта Железноводска Ставропольского края – код 606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58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8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Ставропольского края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9" y="952472"/>
          <a:ext cx="6500859" cy="86869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2022"/>
                <a:gridCol w="1371626"/>
                <a:gridCol w="1231744"/>
                <a:gridCol w="647404"/>
                <a:gridCol w="450995"/>
                <a:gridCol w="628392"/>
                <a:gridCol w="499097"/>
                <a:gridCol w="634109"/>
                <a:gridCol w="755470"/>
              </a:tblGrid>
              <a:tr h="500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финансирова-ния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69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 gridSpan="9">
                  <a:txBody>
                    <a:bodyPr/>
                    <a:lstStyle/>
                    <a:p>
                      <a:pPr algn="ctr"/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89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Приобретение благоустроен-ного жилого помещения в муниципальную собственность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города-курорта     Железновод-ска Ставропольского края - код 601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квартира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год – 2025 год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98726">
                <a:tc gridSpan="2"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подразделу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3029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 (ответственный исполнитель – Управление городского хозяйства администрации города-курорта Железноводска Ставропольского края)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201537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Мероприятия отсутствуют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городского хозяйства - код 620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 остановоч-ных пункта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56822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68266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Итого по части первой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43295">
                <a:tc gridSpan="2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3644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0467">
                <a:tc gridSpan="2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бюджет Ставрополь-ского 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5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</a:p>
          <a:p>
            <a:pPr algn="ctr">
              <a:lnSpc>
                <a:spcPts val="1500"/>
              </a:lnSpc>
            </a:pP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90" y="1568626"/>
          <a:ext cx="6491718" cy="60287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2011"/>
                <a:gridCol w="1311335"/>
                <a:gridCol w="204989"/>
                <a:gridCol w="972612"/>
                <a:gridCol w="618946"/>
                <a:gridCol w="525151"/>
                <a:gridCol w="521018"/>
                <a:gridCol w="477158"/>
                <a:gridCol w="606236"/>
                <a:gridCol w="722262"/>
              </a:tblGrid>
              <a:tr h="6119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(млн. рублей)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691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267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вторая.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Непрограммная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909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   отсутствуют</a:t>
                      </a: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4551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 по части второй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219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по городской адресной инвестиционной программе:</a:t>
                      </a:r>
                    </a:p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30355">
                <a:tc gridSpan="3"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города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1,60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876752">
                <a:tc gridSpan="3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36821" marR="36821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бюджет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Ставропольского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2" y="8453462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7625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Муниципальный внутренний долг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800" b="1" dirty="0" smtClean="0">
                <a:latin typeface="Arial Black" pitchFamily="34" charset="0"/>
              </a:rPr>
              <a:t>города-курорта Железноводска Ставропольского края</a:t>
            </a:r>
            <a:endParaRPr lang="ru-RU" altLang="ru-RU" sz="1800" b="1" dirty="0"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0" y="523844"/>
          <a:ext cx="6858000" cy="864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7" name="Picture 5" descr="C:\Users\ZhSuNA\Pictures\klipartz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6833806"/>
            <a:ext cx="5214974" cy="307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0" y="0"/>
            <a:ext cx="6858000" cy="990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Распоряжением администрации города-курорта Железноводска Ставропольского края от 18 ноября 2022 года № 232-р              «О публичных слушаниях по проекту решения Думы города-курорта Железноводска Ставропольского края «О бюджете города-курорта Железноводска Ставропольского края на 2023 год и плановый период 2024 и 2025 годов» на 06 декабря 2022 года назначены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решения Думы города-курорта Железноводска Ставропольского края    «О бюджете города-курорта Железноводска Ставропольского края на 2023 год и плановый период 2024 и 2025 годов». 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решения опубликован в приложении к общественно-политическому еженедельнику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Железноводские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ведомости» от 23 ноября 2022 года № 47 (1190) и размещен на официальном сайте Думы и администрации города-курорта Железноводска Ставропольского края в сети Интернет (раздел «Бюджет» подраздел «Публичные слушания»).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проводятся с использованием федеральной государственной информационной системы «Единый портал государственных и муниципальных услуг (функций)» на платформе обратной связи (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https://pos.gosuslugi.ru/lkp/public-discussions/10549/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52" y="2"/>
            <a:ext cx="6572296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города-курорта Железноводска Ставропольского края основывается на:</a:t>
            </a:r>
          </a:p>
          <a:p>
            <a:pPr algn="ctr" eaLnBrk="1" hangingPunct="1"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в Российской федерации;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города-курорта Железноводска Ставропольского края;</a:t>
            </a:r>
          </a:p>
          <a:p>
            <a:pPr indent="444500" algn="just" eaLnBrk="1" hangingPunct="1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города-курорта Железноводска Ставропольского края.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4" y="7881958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2250281" y="4024318"/>
            <a:ext cx="4857750" cy="27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"/>
            <a:ext cx="6858000" cy="99059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52" y="2666984"/>
          <a:ext cx="6572296" cy="66745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6317"/>
                <a:gridCol w="895235"/>
                <a:gridCol w="813851"/>
                <a:gridCol w="813851"/>
                <a:gridCol w="732466"/>
                <a:gridCol w="913320"/>
                <a:gridCol w="857256"/>
              </a:tblGrid>
              <a:tr h="517861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17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53,92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54,28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54,75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55,15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3498,98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3571,02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3715,29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3903,28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4181,20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95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100,06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105,06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млн. 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3447,20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3561,60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3562,00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3647,00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3751,00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3944,00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38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77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32053,00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33116,89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33857,21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35782,01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37879,02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39800,00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03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33,72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35,84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21,48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21,50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21,53</a:t>
                      </a:r>
                    </a:p>
                  </a:txBody>
                  <a:tcPr marL="60158" marR="60158" marT="0" marB="0" anchor="ctr" horzOverflow="overflow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DIkm1Yk.UtmfRFq8I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jBCpxYYUmsj5qq0vfq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32554</TotalTime>
  <Words>10706</Words>
  <Application>Microsoft Office PowerPoint</Application>
  <PresentationFormat>Лист A4 (210x297 мм)</PresentationFormat>
  <Paragraphs>3269</Paragraphs>
  <Slides>78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0" baseType="lpstr">
      <vt:lpstr>Поток</vt:lpstr>
      <vt:lpstr>Worksheet</vt:lpstr>
      <vt:lpstr>БЮДЖЕТ ДЛЯ ГРАЖДАН   по проекту решения Думы города-курорта Железноводска Ставропольского края  «О бюджете города-курорта Железноводска Ставропольского края  на 2023 год и плановый период 2024-2025 годов»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User1</cp:lastModifiedBy>
  <cp:revision>4571</cp:revision>
  <dcterms:created xsi:type="dcterms:W3CDTF">2014-11-25T07:29:51Z</dcterms:created>
  <dcterms:modified xsi:type="dcterms:W3CDTF">2022-12-05T08:54:26Z</dcterms:modified>
</cp:coreProperties>
</file>