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00" r:id="rId2"/>
    <p:sldId id="301" r:id="rId3"/>
    <p:sldId id="295" r:id="rId4"/>
    <p:sldId id="271" r:id="rId5"/>
    <p:sldId id="279" r:id="rId6"/>
    <p:sldId id="302" r:id="rId7"/>
    <p:sldId id="303" r:id="rId8"/>
    <p:sldId id="304" r:id="rId9"/>
    <p:sldId id="299" r:id="rId10"/>
  </p:sldIdLst>
  <p:sldSz cx="16256000" cy="9144000"/>
  <p:notesSz cx="9939338" cy="6807200"/>
  <p:embeddedFontLst>
    <p:embeddedFont>
      <p:font typeface="Rosatom" panose="020B0604020202020204" charset="-52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sterama" panose="020B060402020202020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9104">
          <p15:clr>
            <a:srgbClr val="A4A3A4"/>
          </p15:clr>
        </p15:guide>
        <p15:guide id="3" orient="horz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8"/>
    <a:srgbClr val="06D938"/>
    <a:srgbClr val="00C864"/>
    <a:srgbClr val="00FF00"/>
    <a:srgbClr val="02D050"/>
    <a:srgbClr val="00AB45"/>
    <a:srgbClr val="00D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648"/>
  </p:normalViewPr>
  <p:slideViewPr>
    <p:cSldViewPr>
      <p:cViewPr varScale="1">
        <p:scale>
          <a:sx n="63" d="100"/>
          <a:sy n="63" d="100"/>
        </p:scale>
        <p:origin x="108" y="492"/>
      </p:cViewPr>
      <p:guideLst>
        <p:guide orient="horz" pos="230"/>
        <p:guide pos="9104"/>
        <p:guide orient="horz"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Бюджет города-курорта Железноводска</a:t>
            </a:r>
          </a:p>
        </c:rich>
      </c:tx>
      <c:layout>
        <c:manualLayout>
          <c:xMode val="edge"/>
          <c:yMode val="edge"/>
          <c:x val="0.24099094495009532"/>
          <c:y val="3.2868023424659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(млн.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1905.9</c:v>
                </c:pt>
                <c:pt idx="1">
                  <c:v>1878.1</c:v>
                </c:pt>
                <c:pt idx="2">
                  <c:v>2264.4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6-4139-B8BE-A5D00AF902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(млн. руб.)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1836.9</c:v>
                </c:pt>
                <c:pt idx="2">
                  <c:v>2330.6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6-4139-B8BE-A5D00AF902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63.6</c:v>
                </c:pt>
                <c:pt idx="1">
                  <c:v>41.1</c:v>
                </c:pt>
                <c:pt idx="2">
                  <c:v>-66.2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6-4139-B8BE-A5D00AF90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9688600"/>
        <c:axId val="149688960"/>
      </c:barChart>
      <c:catAx>
        <c:axId val="14968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88960"/>
        <c:crosses val="autoZero"/>
        <c:auto val="1"/>
        <c:lblAlgn val="ctr"/>
        <c:lblOffset val="100"/>
        <c:noMultiLvlLbl val="0"/>
      </c:catAx>
      <c:valAx>
        <c:axId val="1496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8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12015652498186"/>
          <c:y val="0.86509099802514589"/>
          <c:w val="0.44264160528321056"/>
          <c:h val="4.4177268659266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30495509178602E-2"/>
          <c:y val="1.4831194330466072E-2"/>
          <c:w val="0.94451168828029775"/>
          <c:h val="0.8731575909116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площадь жилья введенного в эксплуатацию (кв. м)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7-49FD-8C1F-6122CDC9AF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площадь жилья введенного в эксплуатацию (кв. м)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7-49FD-8C1F-6122CDC9AF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площадь жилья введенного в эксплуатацию (кв. м)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7-49FD-8C1F-6122CDC9AF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полугодие 2023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Общая площадь жилья введенного в эксплуатацию (кв. м)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7-49FD-8C1F-6122CDC9AF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25655224"/>
        <c:axId val="825651264"/>
      </c:barChart>
      <c:catAx>
        <c:axId val="825655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5651264"/>
        <c:crosses val="autoZero"/>
        <c:auto val="1"/>
        <c:lblAlgn val="ctr"/>
        <c:lblOffset val="100"/>
        <c:noMultiLvlLbl val="0"/>
      </c:catAx>
      <c:valAx>
        <c:axId val="82565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56552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Объём инвестиций в основной капитал (млн. руб.)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B-4567-BC16-2AFCCCCB6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Объём инвестиций в основной капитал (млн. руб.)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B-4567-BC16-2AFCCCCB6F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полугодие 2023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Объём инвестиций в основной капитал (млн. руб.)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B-4567-BC16-2AFCCCCB6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26970016"/>
        <c:axId val="526968216"/>
        <c:axId val="651679328"/>
      </c:bar3DChart>
      <c:catAx>
        <c:axId val="5269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8216"/>
        <c:crosses val="autoZero"/>
        <c:auto val="1"/>
        <c:lblAlgn val="ctr"/>
        <c:lblOffset val="100"/>
        <c:noMultiLvlLbl val="0"/>
      </c:catAx>
      <c:valAx>
        <c:axId val="5269682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6970016"/>
        <c:crosses val="autoZero"/>
        <c:crossBetween val="between"/>
      </c:valAx>
      <c:serAx>
        <c:axId val="6516793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9682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Единицы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CE4-4789-9483-75F2E6CBB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CE4-4789-9483-75F2E6CBBEC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CE4-4789-9483-75F2E6CBBE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3421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E4-4789-9483-75F2E6CBBEC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4218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E4-4789-9483-75F2E6CBBEC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5006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E4-4789-9483-75F2E6CBB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1 полугодие 2023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3421</c:v>
                </c:pt>
                <c:pt idx="1">
                  <c:v>4218</c:v>
                </c:pt>
                <c:pt idx="2">
                  <c:v>5006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4-4789-9483-75F2E6CBBE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заработной платы (руб.)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959B-4B08-BE31-EF94C39451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59B-4B08-BE31-EF94C394511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59B-4B08-BE31-EF94C394511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34 611,3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9B-4B08-BE31-EF94C39451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40 0023,4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9B-4B08-BE31-EF94C394511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47 423,8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9B-4B08-BE31-EF94C3945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1 полугодие 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34611.300000000003</c:v>
                </c:pt>
                <c:pt idx="1">
                  <c:v>40023.4</c:v>
                </c:pt>
                <c:pt idx="2">
                  <c:v>47423.8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B-4B08-BE31-EF94C394511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723" cy="341542"/>
          </a:xfrm>
          <a:prstGeom prst="rect">
            <a:avLst/>
          </a:prstGeom>
        </p:spPr>
        <p:txBody>
          <a:bodyPr vert="horz" lIns="60286" tIns="30143" rIns="60286" bIns="3014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03" y="0"/>
            <a:ext cx="4307694" cy="341542"/>
          </a:xfrm>
          <a:prstGeom prst="rect">
            <a:avLst/>
          </a:prstGeom>
        </p:spPr>
        <p:txBody>
          <a:bodyPr vert="horz" lIns="60286" tIns="30143" rIns="60286" bIns="30143" rtlCol="0"/>
          <a:lstStyle>
            <a:lvl1pPr algn="r">
              <a:defRPr sz="800"/>
            </a:lvl1pPr>
          </a:lstStyle>
          <a:p>
            <a:fld id="{4FFDC02A-391B-47C3-83D4-4FDDB90A590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86" tIns="30143" rIns="60286" bIns="301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60286" tIns="30143" rIns="60286" bIns="301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6723" cy="341541"/>
          </a:xfrm>
          <a:prstGeom prst="rect">
            <a:avLst/>
          </a:prstGeom>
        </p:spPr>
        <p:txBody>
          <a:bodyPr vert="horz" lIns="60286" tIns="30143" rIns="60286" bIns="3014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03" y="6465659"/>
            <a:ext cx="4307694" cy="341541"/>
          </a:xfrm>
          <a:prstGeom prst="rect">
            <a:avLst/>
          </a:prstGeom>
        </p:spPr>
        <p:txBody>
          <a:bodyPr vert="horz" lIns="60286" tIns="30143" rIns="60286" bIns="30143" rtlCol="0" anchor="b"/>
          <a:lstStyle>
            <a:lvl1pPr algn="r">
              <a:defRPr sz="800"/>
            </a:lvl1pPr>
          </a:lstStyle>
          <a:p>
            <a:fld id="{F960B511-E790-4937-B06F-BF82A7E1C5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B511-E790-4937-B06F-BF82A7E1C52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48203"/>
            <a:ext cx="16256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301" y="958946"/>
            <a:ext cx="3681728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4388-F698-44E4-A6F1-A3D58C852BD1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1" y="958947"/>
            <a:ext cx="3681728" cy="784830"/>
          </a:xfrm>
        </p:spPr>
        <p:txBody>
          <a:bodyPr lIns="0" tIns="0" rIns="0" bIns="0"/>
          <a:lstStyle>
            <a:lvl1pPr>
              <a:defRPr sz="51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892" y="4180320"/>
            <a:ext cx="15222219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666666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BE4C-D21B-4985-99B3-64A2FFAE4811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1" y="958947"/>
            <a:ext cx="3681728" cy="784830"/>
          </a:xfrm>
        </p:spPr>
        <p:txBody>
          <a:bodyPr lIns="0" tIns="0" rIns="0" bIns="0"/>
          <a:lstStyle>
            <a:lvl1pPr>
              <a:defRPr sz="51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9302" y="2759188"/>
            <a:ext cx="5105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1"/>
            <a:ext cx="70713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4EB8-63F5-49C6-89BF-4FC70E192F61}" type="datetime1">
              <a:rPr lang="en-US" smtClean="0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1" y="958947"/>
            <a:ext cx="3681728" cy="784830"/>
          </a:xfrm>
        </p:spPr>
        <p:txBody>
          <a:bodyPr lIns="0" tIns="0" rIns="0" bIns="0"/>
          <a:lstStyle>
            <a:lvl1pPr>
              <a:defRPr sz="51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87FCB-3185-4367-98C7-ADA179D32A6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BF1A-4A57-41C4-ADBC-D38274D568D0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1" y="958948"/>
            <a:ext cx="3681728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892" y="4180319"/>
            <a:ext cx="152222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66666"/>
                </a:solidFill>
                <a:latin typeface="Rosatom" panose="020B0503040504020204"/>
                <a:cs typeface="Rosatom" panose="020B0503040504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2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2" y="8503922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37F7-FA31-4770-8088-48A4BF14D98F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2" y="8503922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5365">
        <a:defRPr>
          <a:latin typeface="+mn-lt"/>
          <a:ea typeface="+mn-ea"/>
          <a:cs typeface="+mn-cs"/>
        </a:defRPr>
      </a:lvl6pPr>
      <a:lvl7pPr marL="2742565">
        <a:defRPr>
          <a:latin typeface="+mn-lt"/>
          <a:ea typeface="+mn-ea"/>
          <a:cs typeface="+mn-cs"/>
        </a:defRPr>
      </a:lvl7pPr>
      <a:lvl8pPr marL="3199765">
        <a:defRPr>
          <a:latin typeface="+mn-lt"/>
          <a:ea typeface="+mn-ea"/>
          <a:cs typeface="+mn-cs"/>
        </a:defRPr>
      </a:lvl8pPr>
      <a:lvl9pPr marL="36569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5365">
        <a:defRPr>
          <a:latin typeface="+mn-lt"/>
          <a:ea typeface="+mn-ea"/>
          <a:cs typeface="+mn-cs"/>
        </a:defRPr>
      </a:lvl6pPr>
      <a:lvl7pPr marL="2742565">
        <a:defRPr>
          <a:latin typeface="+mn-lt"/>
          <a:ea typeface="+mn-ea"/>
          <a:cs typeface="+mn-cs"/>
        </a:defRPr>
      </a:lvl7pPr>
      <a:lvl8pPr marL="3199765">
        <a:defRPr>
          <a:latin typeface="+mn-lt"/>
          <a:ea typeface="+mn-ea"/>
          <a:cs typeface="+mn-cs"/>
        </a:defRPr>
      </a:lvl8pPr>
      <a:lvl9pPr marL="365696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508000" y="365760"/>
            <a:ext cx="13944600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307493"/>
            <a:ext cx="14107153" cy="1769299"/>
          </a:xfrm>
          <a:prstGeom prst="rect">
            <a:avLst/>
          </a:prstGeom>
        </p:spPr>
        <p:txBody>
          <a:bodyPr vert="horz" wrap="square" lIns="0" tIns="272320" rIns="0" bIns="0" rtlCol="0">
            <a:spAutoFit/>
          </a:bodyPr>
          <a:lstStyle/>
          <a:p>
            <a:pPr marL="12700" algn="ctr">
              <a:spcBef>
                <a:spcPts val="2145"/>
              </a:spcBef>
            </a:pPr>
            <a:r>
              <a:rPr spc="4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ЖЕЛЕЗНОВОДСК</a:t>
            </a:r>
          </a:p>
          <a:p>
            <a:pPr marL="12700" algn="ctr">
              <a:lnSpc>
                <a:spcPct val="150000"/>
              </a:lnSpc>
              <a:spcBef>
                <a:spcPts val="825"/>
              </a:spcBef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образование -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городской</a:t>
            </a:r>
            <a:r>
              <a:rPr sz="30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D90D4A1-017C-3113-7505-70F85B513CF2}"/>
              </a:ext>
            </a:extLst>
          </p:cNvPr>
          <p:cNvSpPr/>
          <p:nvPr/>
        </p:nvSpPr>
        <p:spPr>
          <a:xfrm>
            <a:off x="11938000" y="2177752"/>
            <a:ext cx="3962400" cy="6670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17500" indent="-304800">
              <a:spcBef>
                <a:spcPts val="2035"/>
              </a:spcBef>
              <a:buChar char="•"/>
              <a:tabLst>
                <a:tab pos="316230" algn="l"/>
                <a:tab pos="316865" algn="l"/>
              </a:tabLst>
            </a:pP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indent="-304800">
              <a:spcBef>
                <a:spcPts val="2035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50,1 тыс.</a:t>
            </a:r>
            <a:r>
              <a:rPr lang="ru-RU" sz="2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жителей,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215265" indent="-304800">
              <a:lnSpc>
                <a:spcPct val="111000"/>
              </a:lnSpc>
              <a:spcBef>
                <a:spcPts val="1200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тыс. субъектов</a:t>
            </a:r>
            <a:r>
              <a:rPr lang="ru-RU" sz="2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</a:t>
            </a:r>
            <a:r>
              <a:rPr lang="ru-RU" sz="2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indent="-304800">
              <a:spcBef>
                <a:spcPts val="1440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санаториев;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indent="-304800">
              <a:spcBef>
                <a:spcPts val="1440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400" b="1" spc="-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гостиниц;</a:t>
            </a:r>
          </a:p>
          <a:p>
            <a:pPr marL="317500" indent="-304800">
              <a:spcBef>
                <a:spcPts val="1440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источников минеральной воды;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447040" indent="-304800">
              <a:lnSpc>
                <a:spcPct val="111000"/>
              </a:lnSpc>
              <a:spcBef>
                <a:spcPts val="1200"/>
              </a:spcBef>
              <a:buChar char="•"/>
              <a:tabLst>
                <a:tab pos="316230" algn="l"/>
                <a:tab pos="316865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156 тыс. гостей  за 2022 </a:t>
            </a:r>
            <a:r>
              <a:rPr lang="ru-RU" sz="2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год,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</a:t>
            </a:r>
            <a:r>
              <a:rPr lang="ru-RU" sz="2400" b="1" spc="-8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3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</a:t>
            </a:r>
            <a:r>
              <a:rPr lang="ru-RU" sz="2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8FF61-9347-CCCC-3198-32D466505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" y="2135058"/>
            <a:ext cx="11045092" cy="67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4E2965B4-A0B4-BB4F-00E7-905EB1B6DCC9}"/>
              </a:ext>
            </a:extLst>
          </p:cNvPr>
          <p:cNvSpPr/>
          <p:nvPr/>
        </p:nvSpPr>
        <p:spPr>
          <a:xfrm>
            <a:off x="1048950" y="8552200"/>
            <a:ext cx="131064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"/>
          <p:cNvSpPr/>
          <p:nvPr/>
        </p:nvSpPr>
        <p:spPr>
          <a:xfrm>
            <a:off x="1048950" y="151899"/>
            <a:ext cx="13098849" cy="1676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048950" y="2057400"/>
            <a:ext cx="13106400" cy="6310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46200" y="583562"/>
            <a:ext cx="11430000" cy="813019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47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ИСПОЛНЕНИЕ БЮДЖЕТА ГОРОДА</a:t>
            </a:r>
            <a:endParaRPr sz="47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230" y="8560438"/>
            <a:ext cx="13686120" cy="259043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600" b="0" spc="15" dirty="0">
                <a:solidFill>
                  <a:srgbClr val="FF0000"/>
                </a:solidFill>
              </a:rPr>
              <a:t>*Дефицит будет покрыт в полном объёме за счёт остатков средств, сложившихся по итогам исполнения бюджета за предшествующие годы</a:t>
            </a:r>
            <a:endParaRPr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3D97DB7-2992-B935-0ED3-62EF59506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789422"/>
              </p:ext>
            </p:extLst>
          </p:nvPr>
        </p:nvGraphicFramePr>
        <p:xfrm>
          <a:off x="1574800" y="2294560"/>
          <a:ext cx="11811000" cy="588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809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1117600" y="384606"/>
            <a:ext cx="13334999" cy="109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4584" y="744850"/>
            <a:ext cx="13097889" cy="559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4080"/>
              </a:lnSpc>
              <a:spcBef>
                <a:spcPts val="100"/>
              </a:spcBef>
            </a:pPr>
            <a:r>
              <a:rPr lang="ru-RU" sz="4400" spc="-15" dirty="0">
                <a:solidFill>
                  <a:schemeClr val="bg1"/>
                </a:solidFill>
              </a:rPr>
              <a:t>БЛАГОУСТРОЙСТВО КУРОРТНОГО ПАРКА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3212" y="1508430"/>
            <a:ext cx="332097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>
                <a:latin typeface="Rosatom" panose="020B0503040504020204"/>
                <a:cs typeface="Rosatom" panose="020B0503040504020204"/>
              </a:rPr>
              <a:t>Пушкинский терренкур</a:t>
            </a:r>
            <a:endParaRPr sz="2100" dirty="0">
              <a:latin typeface="Rosatom" panose="020B0503040504020204"/>
              <a:cs typeface="Rosatom" panose="020B0503040504020204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14DA5B4-CAAB-7EEE-72F3-3432F4522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54" y="1860273"/>
            <a:ext cx="6064176" cy="333367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BC948E-F159-BD8A-464B-B13CEA293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4" y="1888043"/>
            <a:ext cx="6054444" cy="33438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D2F5BC-7094-C43E-77AD-7338AB25F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5597353"/>
            <a:ext cx="6021428" cy="3343836"/>
          </a:xfrm>
          <a:prstGeom prst="rect">
            <a:avLst/>
          </a:prstGeom>
        </p:spPr>
      </p:pic>
      <p:sp>
        <p:nvSpPr>
          <p:cNvPr id="33" name="object 6">
            <a:extLst>
              <a:ext uri="{FF2B5EF4-FFF2-40B4-BE49-F238E27FC236}">
                <a16:creationId xmlns:a16="http://schemas.microsoft.com/office/drawing/2014/main" id="{858D4458-E545-8502-5255-21047F4E43E0}"/>
              </a:ext>
            </a:extLst>
          </p:cNvPr>
          <p:cNvSpPr txBox="1"/>
          <p:nvPr/>
        </p:nvSpPr>
        <p:spPr>
          <a:xfrm>
            <a:off x="2641600" y="5246621"/>
            <a:ext cx="332097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>
                <a:latin typeface="Rosatom" panose="020B0503040504020204"/>
                <a:cs typeface="Rosatom" panose="020B0503040504020204"/>
              </a:rPr>
              <a:t>Пушкинская галерея</a:t>
            </a:r>
            <a:endParaRPr sz="2100" dirty="0">
              <a:latin typeface="Rosatom" panose="020B0503040504020204"/>
              <a:cs typeface="Rosatom" panose="020B0503040504020204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C2DA10-4E43-3ADC-3C85-F16F390C2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92" y="5597353"/>
            <a:ext cx="6064176" cy="3372105"/>
          </a:xfrm>
          <a:prstGeom prst="rect">
            <a:avLst/>
          </a:prstGeom>
        </p:spPr>
      </p:pic>
      <p:sp>
        <p:nvSpPr>
          <p:cNvPr id="36" name="object 6">
            <a:extLst>
              <a:ext uri="{FF2B5EF4-FFF2-40B4-BE49-F238E27FC236}">
                <a16:creationId xmlns:a16="http://schemas.microsoft.com/office/drawing/2014/main" id="{8257BC67-B19C-81B8-1012-FC089C12A008}"/>
              </a:ext>
            </a:extLst>
          </p:cNvPr>
          <p:cNvSpPr txBox="1"/>
          <p:nvPr/>
        </p:nvSpPr>
        <p:spPr>
          <a:xfrm>
            <a:off x="10185400" y="1515518"/>
            <a:ext cx="332097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>
                <a:latin typeface="Rosatom" panose="020B0503040504020204"/>
                <a:cs typeface="Rosatom" panose="020B0503040504020204"/>
              </a:rPr>
              <a:t>Фонтан «Кружка»</a:t>
            </a:r>
            <a:endParaRPr sz="2100" dirty="0">
              <a:latin typeface="Rosatom" panose="020B0503040504020204"/>
              <a:cs typeface="Rosatom" panose="020B0503040504020204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94C91C87-378B-1D53-7748-EF7A30D8FC0D}"/>
              </a:ext>
            </a:extLst>
          </p:cNvPr>
          <p:cNvSpPr txBox="1"/>
          <p:nvPr/>
        </p:nvSpPr>
        <p:spPr>
          <a:xfrm>
            <a:off x="10185400" y="5227655"/>
            <a:ext cx="3733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100" b="1" dirty="0">
                <a:latin typeface="Rosatom" panose="020B0503040504020204"/>
                <a:cs typeface="Rosatom" panose="020B0503040504020204"/>
              </a:rPr>
              <a:t>Каскадная лестница</a:t>
            </a:r>
            <a:endParaRPr sz="2100" dirty="0">
              <a:latin typeface="Rosatom" panose="020B0503040504020204"/>
              <a:cs typeface="Rosatom" panose="020B0503040504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96335" y="154781"/>
            <a:ext cx="14180065" cy="1354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0296" y="184891"/>
            <a:ext cx="12672142" cy="1254165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spcBef>
                <a:spcPts val="1140"/>
              </a:spcBef>
            </a:pPr>
            <a:r>
              <a:rPr lang="ru-RU" sz="3600" spc="40" dirty="0">
                <a:solidFill>
                  <a:schemeClr val="bg1"/>
                </a:solidFill>
              </a:rPr>
              <a:t>ИНВЕСТИЦИОННЫЕ ПЛОЩАДКИ </a:t>
            </a:r>
            <a:br>
              <a:rPr lang="ru-RU" sz="3600" spc="40" dirty="0">
                <a:solidFill>
                  <a:schemeClr val="bg1"/>
                </a:solidFill>
              </a:rPr>
            </a:br>
            <a:r>
              <a:rPr lang="ru-RU" sz="3600" spc="40" dirty="0">
                <a:solidFill>
                  <a:schemeClr val="bg1"/>
                </a:solidFill>
              </a:rPr>
              <a:t>ГОРОДА-КУРОРТА ЖЕЛЕЗНОВОДСКА</a:t>
            </a:r>
            <a:endParaRPr sz="3600" spc="5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393" y="4303429"/>
            <a:ext cx="2857500" cy="28982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6" dirty="0">
                <a:solidFill>
                  <a:srgbClr val="FFFFFF"/>
                </a:solidFill>
                <a:latin typeface="Rosatom" panose="020B0503040504020204"/>
                <a:cs typeface="Rosatom" panose="020B0503040504020204"/>
              </a:rPr>
              <a:t>отопительной </a:t>
            </a:r>
            <a:r>
              <a:rPr b="1" dirty="0">
                <a:solidFill>
                  <a:srgbClr val="FFFFFF"/>
                </a:solidFill>
                <a:latin typeface="Rosatom" panose="020B0503040504020204"/>
                <a:cs typeface="Rosatom" panose="020B0503040504020204"/>
              </a:rPr>
              <a:t>нагрузки</a:t>
            </a:r>
            <a:r>
              <a:rPr b="1" spc="-35" dirty="0">
                <a:solidFill>
                  <a:srgbClr val="FFFFFF"/>
                </a:solidFill>
                <a:latin typeface="Rosatom" panose="020B0503040504020204"/>
                <a:cs typeface="Rosatom" panose="020B0503040504020204"/>
              </a:rPr>
              <a:t> </a:t>
            </a:r>
            <a:r>
              <a:rPr b="1" dirty="0">
                <a:solidFill>
                  <a:srgbClr val="FFFFFF"/>
                </a:solidFill>
                <a:latin typeface="Rosatom" panose="020B0503040504020204"/>
                <a:cs typeface="Rosatom" panose="020B0503040504020204"/>
              </a:rPr>
              <a:t>–</a:t>
            </a:r>
            <a:endParaRPr dirty="0">
              <a:latin typeface="Rosatom" panose="020B0503040504020204"/>
              <a:cs typeface="Rosatom" panose="020B0503040504020204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>
          <a:xfrm>
            <a:off x="15590520" y="8505694"/>
            <a:ext cx="3738880" cy="276999"/>
          </a:xfrm>
        </p:spPr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5F7F10-F44A-FD7B-2EEF-3F840B63E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44785"/>
            <a:ext cx="11582399" cy="66006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D069D1D-156F-F2D1-4073-DE31CABE4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792" y="1926250"/>
            <a:ext cx="4025660" cy="6579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660400" y="210800"/>
            <a:ext cx="13487399" cy="1676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660400" y="2057400"/>
            <a:ext cx="13494950" cy="6310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0399" y="210800"/>
            <a:ext cx="13494949" cy="1620932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47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ОБЩАЯ ПЛОЩАДЬ ЖИЛЬЯ </a:t>
            </a:r>
          </a:p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47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ВВЕДЕННОГО В ЭКСПЛУАТАЦИЮ</a:t>
            </a:r>
            <a:endParaRPr sz="47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F4AE9028-98F7-EE8A-B1B0-BD960873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011044"/>
              </p:ext>
            </p:extLst>
          </p:nvPr>
        </p:nvGraphicFramePr>
        <p:xfrm>
          <a:off x="660399" y="2112814"/>
          <a:ext cx="13487399" cy="62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660400" y="210800"/>
            <a:ext cx="13487399" cy="123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0399" y="422790"/>
            <a:ext cx="13494949" cy="813019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47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ОБЪЁМ ИНВЕСТИЦИЙ В ОСНОВНОЙ КАПИТАЛ</a:t>
            </a:r>
            <a:endParaRPr sz="47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2475B8F-9BA6-A5F5-8AF8-7DE9C5421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2978"/>
              </p:ext>
            </p:extLst>
          </p:nvPr>
        </p:nvGraphicFramePr>
        <p:xfrm>
          <a:off x="660400" y="1951531"/>
          <a:ext cx="13487400" cy="704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498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660400" y="210800"/>
            <a:ext cx="13487399" cy="123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0399" y="422790"/>
            <a:ext cx="13494949" cy="813019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47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ЗАГРУЗКА КСР И КУРОРТНЫЙ СБОР</a:t>
            </a:r>
            <a:endParaRPr sz="47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DB4700C-D674-0C69-849D-49E6F8596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11109"/>
              </p:ext>
            </p:extLst>
          </p:nvPr>
        </p:nvGraphicFramePr>
        <p:xfrm>
          <a:off x="736599" y="1905000"/>
          <a:ext cx="13411200" cy="662940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98565245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4364791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38450629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680832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полугодие 2023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10028"/>
                  </a:ext>
                </a:extLst>
              </a:tr>
              <a:tr h="1450182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Количество санаторно-курортных учреждений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6081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Количество гостиниц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7446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Общая коечная ёмкость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7007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7124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7263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57656"/>
                  </a:ext>
                </a:extLst>
              </a:tr>
              <a:tr h="26931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Количество плательщиков курортного спора (тыс. чел.)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130,6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156,7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82,9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7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29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678248" y="393958"/>
            <a:ext cx="5715000" cy="253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4447" y="533400"/>
            <a:ext cx="5562601" cy="2090805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32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ЧИСЛО СУБЪЕКТОВ МАЛОГО И СРЕДНЕГО ПРЕДПРИНИМАТЕЛЬСТВА</a:t>
            </a:r>
            <a:endParaRPr sz="32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4B35CA7-7DBB-7197-366C-EEC587D36043}"/>
              </a:ext>
            </a:extLst>
          </p:cNvPr>
          <p:cNvSpPr/>
          <p:nvPr/>
        </p:nvSpPr>
        <p:spPr>
          <a:xfrm>
            <a:off x="8737600" y="393958"/>
            <a:ext cx="5715000" cy="253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B787BB6-7EC2-0F48-2B4D-6FABB4F97C3C}"/>
              </a:ext>
            </a:extLst>
          </p:cNvPr>
          <p:cNvSpPr txBox="1"/>
          <p:nvPr/>
        </p:nvSpPr>
        <p:spPr>
          <a:xfrm>
            <a:off x="8813799" y="614755"/>
            <a:ext cx="5562601" cy="2090805"/>
          </a:xfrm>
          <a:prstGeom prst="rect">
            <a:avLst/>
          </a:prstGeom>
        </p:spPr>
        <p:txBody>
          <a:bodyPr vert="horz" wrap="square" lIns="0" tIns="144756" rIns="0" bIns="0" rtlCol="0">
            <a:spAutoFit/>
          </a:bodyPr>
          <a:lstStyle/>
          <a:p>
            <a:pPr marL="12700" marR="5080" algn="ctr">
              <a:lnSpc>
                <a:spcPts val="5200"/>
              </a:lnSpc>
              <a:spcBef>
                <a:spcPts val="1140"/>
              </a:spcBef>
            </a:pPr>
            <a:r>
              <a:rPr lang="ru-RU" sz="3200" b="1" spc="-21" dirty="0">
                <a:solidFill>
                  <a:schemeClr val="bg1"/>
                </a:solidFill>
                <a:latin typeface="Rosatom" panose="020B0503040504020204"/>
                <a:cs typeface="Rosatom" panose="020B0503040504020204"/>
              </a:rPr>
              <a:t>ЗАРАБОТНАЯ ПЛАТА РАБОТНИКОВ СПИСОЧНОГО СОСТАВА</a:t>
            </a:r>
            <a:endParaRPr sz="3200" dirty="0">
              <a:solidFill>
                <a:schemeClr val="bg1"/>
              </a:solidFill>
              <a:latin typeface="Rosatom" panose="020B0503040504020204"/>
              <a:cs typeface="Rosatom" panose="020B0503040504020204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3E28707-A1EE-3F97-111C-D83E4F64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861927"/>
              </p:ext>
            </p:extLst>
          </p:nvPr>
        </p:nvGraphicFramePr>
        <p:xfrm>
          <a:off x="127000" y="3245556"/>
          <a:ext cx="7848599" cy="550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725FF18-1373-B4DA-3284-5E13C207A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082869"/>
              </p:ext>
            </p:extLst>
          </p:nvPr>
        </p:nvGraphicFramePr>
        <p:xfrm>
          <a:off x="8466666" y="3505200"/>
          <a:ext cx="6824134" cy="524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229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5867400"/>
            <a:ext cx="16255987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 descr="Изображение выглядит как дерево, небо, внешний, природ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4000"/>
                    </a14:imgEffect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" y="332395"/>
            <a:ext cx="12649200" cy="8424565"/>
          </a:xfrm>
          <a:prstGeom prst="rect">
            <a:avLst/>
          </a:prstGeom>
          <a:effectLst>
            <a:outerShdw blurRad="50800" dist="266700" dir="2700000" algn="tl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170</Words>
  <Application>Microsoft Office PowerPoint</Application>
  <PresentationFormat>Произвольный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Rosatom</vt:lpstr>
      <vt:lpstr>Calibri</vt:lpstr>
      <vt:lpstr>Posterama</vt:lpstr>
      <vt:lpstr>Office Theme</vt:lpstr>
      <vt:lpstr>ЖЕЛЕЗНОВОДСК Муниципальное образование - городской округ</vt:lpstr>
      <vt:lpstr>*Дефицит будет покрыт в полном объёме за счёт остатков средств, сложившихся по итогам исполнения бюджета за предшествующие годы</vt:lpstr>
      <vt:lpstr>БЛАГОУСТРОЙСТВО КУРОРТНОГО ПАРКА</vt:lpstr>
      <vt:lpstr>ИНВЕСТИЦИОННЫЕ ПЛОЩАДКИ  ГОРОДА-КУРОРТА ЖЕЛЕЗНОВОДСКА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194</cp:revision>
  <cp:lastPrinted>2023-10-10T13:35:11Z</cp:lastPrinted>
  <dcterms:created xsi:type="dcterms:W3CDTF">2020-07-20T15:55:00Z</dcterms:created>
  <dcterms:modified xsi:type="dcterms:W3CDTF">2023-10-24T06:36:48Z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2020-07-20T06:00:00Z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2020-07-20T06:00:00Z</vt:filetime>
  </property>
  <property fmtid="{D5CDD505-2E9C-101B-9397-08002B2CF9AE}" pid="5" name="ICV">
    <vt:lpwstr>3E1A8E062AFD46CE925DAEB6E31DA173</vt:lpwstr>
  </property>
  <property fmtid="{D5CDD505-2E9C-101B-9397-08002B2CF9AE}" pid="6" name="KSOProductBuildVer">
    <vt:lpwstr>1049-11.2.0.10463</vt:lpwstr>
  </property>
</Properties>
</file>