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6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0" userDrawn="1">
          <p15:clr>
            <a:srgbClr val="A4A3A4"/>
          </p15:clr>
        </p15:guide>
        <p15:guide id="2" pos="6766" userDrawn="1">
          <p15:clr>
            <a:srgbClr val="A4A3A4"/>
          </p15:clr>
        </p15:guide>
        <p15:guide id="3" pos="3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53A"/>
    <a:srgbClr val="17825A"/>
    <a:srgbClr val="3DA44E"/>
    <a:srgbClr val="3AA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2"/>
    <p:restoredTop sz="94648"/>
  </p:normalViewPr>
  <p:slideViewPr>
    <p:cSldViewPr snapToGrid="0" snapToObjects="1" showGuides="1">
      <p:cViewPr>
        <p:scale>
          <a:sx n="76" d="100"/>
          <a:sy n="76" d="100"/>
        </p:scale>
        <p:origin x="-102" y="-678"/>
      </p:cViewPr>
      <p:guideLst>
        <p:guide orient="horz" pos="300"/>
        <p:guide pos="6766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7C089A-8214-FC45-9057-A28192AC3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774B57D-88C7-AA45-9E79-6EA1719FD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55F30A-48F2-B142-A86B-B0E73640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D557D7-2885-164C-9916-941CB47B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DF49F8-C820-4A44-B59F-364B6634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87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02A470-1E97-FE4E-BB46-47895BD5E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AA429C5-30FE-2A4F-9953-DC2AE1416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77535E3-10C6-4E4C-8C78-E4075233A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3E03CC2-60ED-3047-B205-55892124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BB03BF8-8FD4-7841-95D0-AE5E28A1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47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B3B122A-17D9-8644-A3CB-B56A86CAD1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148594A-AB6F-A443-99BD-DA3713856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F471EA8-6B35-EB4A-B9D4-E7A4D89D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5455FE-30A0-B649-AB56-7CB651C5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516554-454E-154D-9C48-8633CBE2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49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2A0096-0FA0-E743-AFF9-49A7B6FDA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C1633B-C0C1-9949-9A34-A174583DA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067133-3C89-1242-A866-229FE09E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68788D-0D6B-7B40-966B-273748F1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2E9D8DA-AC3C-B34D-85DA-89BD0ABAA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89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8DECD1-5DD8-0649-916F-D9ACB7FB8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4D59341-2B18-6240-89A5-571DBCFE6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7231D34-9B07-C248-85E2-757C79B1E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1B79F2-E3B5-0A46-A70C-64D233A88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94AD34-B923-EE40-8B1F-2C8BF392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26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983411-4105-604E-8A24-6B3926853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BD6B24-9573-9E45-A5AB-94DFAAF3E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5F6F65A-42AC-8349-ADB9-0FEBB85A8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FF04E2B-5397-A241-BDB7-C6B9967D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0C2EBA7-19E6-504C-99D3-FF82C30DF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13C1136-6081-C74C-8517-B8E5BFD5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20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82F260-AE7D-4349-9DE8-84A2AE06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B74902F-F919-4548-AAB3-CCF01F89D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BE984BA-7CA6-F342-A459-CE998685C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E57FF1D-C98A-C545-B51E-D7DA29DDB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0D08510-32F8-8F4E-B256-C44D88D74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AB2E8CA-5157-DD49-801F-36D7F584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3E6E24F-F826-114F-9208-F13AD213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9CD5E7F-CC20-2E45-B6E4-3DE1EBA5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70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08C116-E7BA-D646-9727-D885AB9C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21C6146-612E-5F4B-BD98-07975FFC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0D40329-9299-F742-A4A7-B47B64A0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6A429DE-112A-8748-AEED-F7D5B89A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32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EC97777-D69F-0D4C-AB80-92B1F8DCF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7DA56E9-C9E6-B14B-A7BB-F289107F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A815FE1-FF9F-5945-B2CE-7ACA7BC0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95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4D2B61-4322-834B-8DA6-15A1C93C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477BBD-D1CD-7B45-A8F1-9E67E6E40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FF153E6-96BC-8845-9ACF-BF75F296A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4CFF43D-07ED-934F-B8E7-325C14C1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1836BF2-F47E-1644-8C42-914F0FD5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C5D2147-D897-0D4C-8785-64A88BF1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0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EB7791-1BFB-0B40-AC4B-3F94C892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BCC8AED-6BB9-AB4B-B114-48A7A4EFB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CD7B648-EEB9-EF48-8B26-9FCBD3AF1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295A6D-E5DF-B544-AB1E-4C0179630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EB342EB-4BE3-AD44-B0E5-9CD208AB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AB0D57A-03F9-FA47-885D-B9419743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11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496CDC-1E5E-C948-B6CF-831396896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134E54-0942-0343-9B01-6AF9343CA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C8E79A-1629-684C-9399-B64C8972E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5446F-0081-8E41-AFDC-D0752C05AFE6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49F7EF5-D8C8-D44A-B2E5-B91045ADF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7FDAED-1B5A-184A-9CF0-48D7943A5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16E07-DF44-D343-94F5-5C96408ED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38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E0D304-264B-3542-8CCC-14F2330E6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8096"/>
          <a:stretch/>
        </p:blipFill>
        <p:spPr>
          <a:xfrm>
            <a:off x="-7189" y="4039"/>
            <a:ext cx="12199189" cy="537152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D5FE0B5-6B6E-F247-A01B-6204EE449D95}"/>
              </a:ext>
            </a:extLst>
          </p:cNvPr>
          <p:cNvSpPr/>
          <p:nvPr/>
        </p:nvSpPr>
        <p:spPr>
          <a:xfrm>
            <a:off x="-783" y="5375564"/>
            <a:ext cx="12192783" cy="148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0836" y="5516616"/>
            <a:ext cx="109866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ДОКЛАД УПРАВЛЕНИЯ ГОРОДСКОГО ХОЗЯЙСТВА К ПРОЕКТУ БЮДЖЕТА ГОРОДА-КУРОРТА ЖЕЛЕЗНОВОДСКА НА 2022 ГОД И ПЛАНОВЫЙ ПЕРИОД 2023-2024 ГОДОВ</a:t>
            </a:r>
          </a:p>
        </p:txBody>
      </p:sp>
    </p:spTree>
    <p:extLst>
      <p:ext uri="{BB962C8B-B14F-4D97-AF65-F5344CB8AC3E}">
        <p14:creationId xmlns:p14="http://schemas.microsoft.com/office/powerpoint/2010/main" val="219687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1979697" y="1101687"/>
            <a:ext cx="88719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расходы по ручной уборке, в том числе: подметание территорий от мусора и  снега, обработка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пескосоляной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смесью пешеходных дорожек, ручная уборка тротуаров, остановочных пунктов, очистка урн – 4 671 080,86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МБУ «Курортный парк» 5 000 000,00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расходы по содержанию Вечных Огней (по улице Ленина в городе Железноводске и по улице Шоссейной в поселке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Иноземцево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), в том числе: поставка газа, техническое обслуживание газового оборудования, транспортировку газа – 279 000,00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расходы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 снос (демонтаж) самовольно построенных или установленных объектов – 100 000,00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территории «Комсомольского парка» – 1 450 000,00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территории, прилегающей к озеру в районе ЛПУ «Санаторий имени 30-летия Победы» –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510 920,00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территории Нижней каскадной лестницы, включая фонтаны – 4 559 400,00 рублей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содержание зеленых насаждений «Нижней каскадной лестницы» – 4 636 300,00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общественных туалетов – 3 985 190,00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«Школьного сквера» в поселке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Иноземцево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– 1 540 010,00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сквера от улицы Парковой к Пушкинской галереи и 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сквера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районе Грязелечебницы –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846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440,00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3-х детских и 3-х спортивных площадок 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289 520,00 рублей;</a:t>
            </a: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Из краевого бюджета на отлов и содержание безнадзорных 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животных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запланировано – 2 406 460,00 рублей.</a:t>
            </a:r>
          </a:p>
        </p:txBody>
      </p:sp>
      <p:pic>
        <p:nvPicPr>
          <p:cNvPr id="4" name="Picture 2" descr="C:\Users\2\Downloads\image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8485" b="5570"/>
          <a:stretch/>
        </p:blipFill>
        <p:spPr bwMode="auto">
          <a:xfrm>
            <a:off x="8149142" y="4032173"/>
            <a:ext cx="3709011" cy="25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70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711727C-DA07-C241-BC81-7D68922C9056}"/>
              </a:ext>
            </a:extLst>
          </p:cNvPr>
          <p:cNvSpPr/>
          <p:nvPr/>
        </p:nvSpPr>
        <p:spPr>
          <a:xfrm>
            <a:off x="2578860" y="241406"/>
            <a:ext cx="8046386" cy="1200329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60" y="379905"/>
            <a:ext cx="8046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программа «Развитие жилищно-коммунального хозяйства в городе-курорте Железноводске Ставропольского края»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60" y="2027104"/>
            <a:ext cx="8046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Для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финансового обеспечения мероприятий подпрограммы «Обеспечение реализации муниципальной программы «Развитие жилищно-коммунального хозяйства  в городе-курорте Железноводске Ставропольского края» 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общепрограммные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мероприятия» в 2022 году предлагается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направить 26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074 368,50 рублей. Указанные средства обеспечат деятельность (оказание услуг) централизованных бухгалтерий, групп хозяйственного обслуживания, сотрудников УГХА.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На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городских лесов 4247 га предлагается предусмотреть 7 000 000,00 рублей.</a:t>
            </a:r>
          </a:p>
        </p:txBody>
      </p:sp>
    </p:spTree>
    <p:extLst>
      <p:ext uri="{BB962C8B-B14F-4D97-AF65-F5344CB8AC3E}">
        <p14:creationId xmlns:p14="http://schemas.microsoft.com/office/powerpoint/2010/main" val="1006332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711727C-DA07-C241-BC81-7D68922C9056}"/>
              </a:ext>
            </a:extLst>
          </p:cNvPr>
          <p:cNvSpPr/>
          <p:nvPr/>
        </p:nvSpPr>
        <p:spPr>
          <a:xfrm>
            <a:off x="2578860" y="241406"/>
            <a:ext cx="8046386" cy="1200329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60" y="379905"/>
            <a:ext cx="7742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программа «Формирование современной городской среды в городе-курорте Железноводске Ставропольского края»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60" y="1632756"/>
            <a:ext cx="91329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«Формирование современной городской среды в городе-курорте Железноводске Ставропольского края» предусматривает в 2022 году на реализацию мероприятий 173 937 410,03 и включает в себя 2 подпрограммы:</a:t>
            </a:r>
          </a:p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Современная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городская среда в городе-курорте Железноводске Ставропольского края (общественные территории);</a:t>
            </a:r>
          </a:p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Развитие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курортной инфраструктуры в городе-курорте Железноводске Ставропольского края;</a:t>
            </a:r>
          </a:p>
        </p:txBody>
      </p:sp>
      <p:pic>
        <p:nvPicPr>
          <p:cNvPr id="8" name="Рисунок 7" descr="Изображение выглядит как текст, друг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0DCBFA7-EAC3-9641-A39A-05C2CFAA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410" y="2705394"/>
            <a:ext cx="7375285" cy="4152605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733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711727C-DA07-C241-BC81-7D68922C9056}"/>
              </a:ext>
            </a:extLst>
          </p:cNvPr>
          <p:cNvSpPr/>
          <p:nvPr/>
        </p:nvSpPr>
        <p:spPr>
          <a:xfrm>
            <a:off x="2578860" y="241406"/>
            <a:ext cx="8046386" cy="1200329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60" y="379905"/>
            <a:ext cx="8046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программа «Формирование современной городской среды в городе-курорте Железноводске Ставропольского края»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61" y="1632753"/>
            <a:ext cx="78678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На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реализацию мероприятий подпрограммы «Современная городская среда в городе-курорте Железноводске Ставропольского края (общественные территории)» на 2022 год предусмотрено 127 882 410,03 рублей, а именно: </a:t>
            </a:r>
          </a:p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выполнение работ по комплексному благоустройству  Аллеи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любви</a:t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очередь) –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софинансирование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из бюджета города-курорта Железноводска –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127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882,44 рублей;</a:t>
            </a:r>
          </a:p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выполнение работ по комплексному благоустройству Аллеи любви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2 очередь),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софинансирование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из бюджета Ставропольского края – 127 754 527,59 рублей.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t="32620" r="12851" b="33690"/>
          <a:stretch/>
        </p:blipFill>
        <p:spPr bwMode="auto">
          <a:xfrm>
            <a:off x="2680655" y="3742295"/>
            <a:ext cx="7944591" cy="29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293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711727C-DA07-C241-BC81-7D68922C9056}"/>
              </a:ext>
            </a:extLst>
          </p:cNvPr>
          <p:cNvSpPr/>
          <p:nvPr/>
        </p:nvSpPr>
        <p:spPr>
          <a:xfrm>
            <a:off x="2578860" y="241406"/>
            <a:ext cx="8046386" cy="1200329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60" y="379905"/>
            <a:ext cx="8046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программа «Формирование современной городской среды в городе-курорте Железноводске Ставропольского края»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59" y="1624594"/>
            <a:ext cx="8046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На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реализацию мероприятий подпрограммы «Развитие курортной инфраструктуры в городе-курорте Железноводске Ставропольского края» на 2022 год предусмотрено 46 055 000,00 рублей из средств курортного сбора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Изображение выглядит как текст, друг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BCA5E92-1D86-694E-B5CE-2DFE585D6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860" y="2505640"/>
            <a:ext cx="8046384" cy="4352360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8108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711727C-DA07-C241-BC81-7D68922C9056}"/>
              </a:ext>
            </a:extLst>
          </p:cNvPr>
          <p:cNvSpPr/>
          <p:nvPr/>
        </p:nvSpPr>
        <p:spPr>
          <a:xfrm>
            <a:off x="2578860" y="241406"/>
            <a:ext cx="8046386" cy="1200329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60" y="258056"/>
            <a:ext cx="804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того,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для реализации полномочий Управления городского хозяйства администрации города-курорта Железноводска в полном объеме дополнительно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требуется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294 553,67 рублей.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59" y="1894901"/>
            <a:ext cx="8046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том числе на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 обустройству остановки общественного транспорта в  районе ул. Пролетарской 47; ул. Первомайская 1/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ул.Шоссейная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п.Иноземцево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ул.Суворова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53А- 2 шт. на общую сумму 892 733,00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рублей.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На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 по ремонту автомобильных дорог общего пользования местного назначения и инженерных сооружений на них на общую сумму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947 388,47 рублей на следующие виды работ: выполнение работ по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грейдированию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ул. Силантьева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Иноземцево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города-курорта Железноводска Ставропольского края (сумма 1 771 781,00), выполнение работ по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грейдированию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ул.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Сухаревского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в пос.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Иноземцево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города-курорта Железноводска Ставропольского края (сумма 2 796 756,00), выполнение работ по ремонту тротуара от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ул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Косякина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ул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Ленина (сумма 3 638 523,6), выполнение работ по устройству тротуара к жилому району Капельница города-курорта Железноводска Ставропольского края (сумма 11 036 206,8), выполнение работ по устройству тротуара по ул. Крылова (сумма 3 627 333,00), выполнение работ уширению ул. Энгельса и устройство остановок (сумма 1 447 333,87), ремонт ливневой канализации по ул. Пролетарская 3А (сумма 3 336 919,20), устройство ИДН по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ул.Гагарина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(сумма 1 292 535,00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0425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59" y="903383"/>
            <a:ext cx="804638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Мероприятия по обустройству муниципального образования города-курорта Железноводска линиями наружного освещения на общую сумму 9 435 465,00 рублей: обустройство линиями наружного освещения в районе сан. Кавказ (сумма 225 520,80), обустройство линиями наружного освещения пер. Суворова (сумма 158 820,00), обустройство линиями наружного освещения улиц Белорусская, Украинская, Береговая, Набережная, Союзная (сумма 1 826 758,80), обустройство ЛНО по ул. Горького (сумма 877 495,20), обустройство ЛНО по ул. Шоссейная 92-27 на сумму (сумма 305 805,60), обустройство ЛНО по ул. Юбилейная и ул. Надежды (сумма 266 823,60), обустройство ЛНО по ул. Колхозная ТП-184 (сумма 149 410,00), обустройство ЛНО по ул.  Колхозная ТП-193 (сумма 496 755,00), обустройству ЛНО от ул. Советской до жилого района Капельница (сумма 5 128 076,00)</a:t>
            </a:r>
          </a:p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На мероприятия по сносу переселенных жилых домов по решению суда на общую сумму 8 085 015,00 рублей: жилого дома по ул. Ленина , III тупик (сумма 954 898,00), жилого дома по ул. Ленина, 42А (сумма 1 329 956,00), жилого дома по ул. Ленина, 42Б (сумма 662 173,00), жилого дома по ул. Ленина, 86 А (сумма 577 579,00), жилого дома по ул. Семашко, 19В (сумма 795 439,00), жилого дома по ул. Семашко,19Г (сумма 1 158 976,00), жилого дома по ул. Семашко,21Г (сумма 503 680,00), жилого дома по ул. Чапаева,68 (сумма 2 102 314,00). Мероприятия по капитальному ремонту кровли по адресу 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Бештаугорская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69 на общую сумму 906 789,20 рублей. Благоустройство кладбища за лентой в городе-курорте Железноводске на общую сумму 33 027 163,00 рублей.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34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1819660-8509-3D43-90B1-559D4B067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3313"/>
            <a:ext cx="12192001" cy="6864627"/>
          </a:xfrm>
        </p:spPr>
      </p:pic>
    </p:spTree>
    <p:extLst>
      <p:ext uri="{BB962C8B-B14F-4D97-AF65-F5344CB8AC3E}">
        <p14:creationId xmlns:p14="http://schemas.microsoft.com/office/powerpoint/2010/main" val="66636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D5FE0B5-6B6E-F247-A01B-6204EE449D95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910417-86B2-5945-9D8C-8313DED1C258}"/>
              </a:ext>
            </a:extLst>
          </p:cNvPr>
          <p:cNvSpPr txBox="1"/>
          <p:nvPr/>
        </p:nvSpPr>
        <p:spPr>
          <a:xfrm>
            <a:off x="2699785" y="255855"/>
            <a:ext cx="7145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     Управление </a:t>
            </a:r>
            <a:r>
              <a:rPr lang="ru-RU" b="1" dirty="0"/>
              <a:t>городского хозяйства администрации города-курорта Железноводска является ответственным исполнителем трех муниципальных программ, в которые входят восемь подпрограмм, а также соисполнителем двух подпрограмм. На реализацию программных мероприятий в 2022 году предлагается направить из бюджета – 543 428 871,07 рублей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027" name="Picture 3" descr="C:\Users\2\Desktop\PHOTO-2021-01-14-17-33-45 (7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/>
          <a:stretch/>
        </p:blipFill>
        <p:spPr bwMode="auto">
          <a:xfrm>
            <a:off x="2699783" y="2254683"/>
            <a:ext cx="7145673" cy="43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31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658689" y="2104371"/>
            <a:ext cx="52076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     На </a:t>
            </a:r>
            <a:r>
              <a:rPr lang="ru-RU" b="1" dirty="0"/>
              <a:t>муниципальную программу «Развитие транспортной системы и охрана окружающей среды в городе-курорте Железноводске Ставропольского края» </a:t>
            </a:r>
            <a:r>
              <a:rPr lang="ru-RU" b="1" dirty="0" smtClean="0"/>
              <a:t>предусмотрено </a:t>
            </a:r>
            <a:r>
              <a:rPr lang="ru-RU" b="1" dirty="0"/>
              <a:t>246 695 828,88 рублей, указанная программа включает в себя 2 подпрограммы:</a:t>
            </a:r>
          </a:p>
          <a:p>
            <a:pPr algn="just"/>
            <a:r>
              <a:rPr lang="ru-RU" b="1" dirty="0" smtClean="0"/>
              <a:t>     • «</a:t>
            </a:r>
            <a:r>
              <a:rPr lang="ru-RU" b="1" dirty="0"/>
              <a:t>Дорожное хозяйство и обеспечение безопасности дорожного движения в городе-курорте Железноводске Ставропольского края»;</a:t>
            </a:r>
          </a:p>
          <a:p>
            <a:pPr algn="just"/>
            <a:r>
              <a:rPr lang="ru-RU" b="1" dirty="0" smtClean="0"/>
              <a:t>     • «</a:t>
            </a:r>
            <a:r>
              <a:rPr lang="ru-RU" b="1" dirty="0"/>
              <a:t>Экологическая безопасность города-курорта Железноводска Ставропольского края».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711727C-DA07-C241-BC81-7D68922C9056}"/>
              </a:ext>
            </a:extLst>
          </p:cNvPr>
          <p:cNvSpPr/>
          <p:nvPr/>
        </p:nvSpPr>
        <p:spPr>
          <a:xfrm>
            <a:off x="2567836" y="241406"/>
            <a:ext cx="8057409" cy="1274243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B5454D-E29A-B147-AEBC-F7A7BB41B366}"/>
              </a:ext>
            </a:extLst>
          </p:cNvPr>
          <p:cNvSpPr txBox="1"/>
          <p:nvPr/>
        </p:nvSpPr>
        <p:spPr>
          <a:xfrm>
            <a:off x="2658691" y="241406"/>
            <a:ext cx="7966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Муниципальная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программа </a:t>
            </a:r>
            <a:r>
              <a:rPr lang="ru-RU" sz="2000" b="1" dirty="0">
                <a:solidFill>
                  <a:schemeClr val="bg1"/>
                </a:solidFill>
              </a:rPr>
              <a:t>«Развитие транспортной системы и охрана окружающей среды в городе-курорте Железноводске Ставропольского края» </a:t>
            </a:r>
          </a:p>
        </p:txBody>
      </p:sp>
      <p:pic>
        <p:nvPicPr>
          <p:cNvPr id="6" name="Рисунок 5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CAC5506-17B1-EA40-A2D7-C7DD36ACF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259" y="1807031"/>
            <a:ext cx="3310813" cy="3734000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2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963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711727C-DA07-C241-BC81-7D68922C9056}"/>
              </a:ext>
            </a:extLst>
          </p:cNvPr>
          <p:cNvSpPr/>
          <p:nvPr/>
        </p:nvSpPr>
        <p:spPr>
          <a:xfrm>
            <a:off x="2578860" y="241406"/>
            <a:ext cx="8046386" cy="1200329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100C89-A89E-1649-B408-30BFB0399A5D}"/>
              </a:ext>
            </a:extLst>
          </p:cNvPr>
          <p:cNvSpPr txBox="1"/>
          <p:nvPr/>
        </p:nvSpPr>
        <p:spPr>
          <a:xfrm>
            <a:off x="2658692" y="241405"/>
            <a:ext cx="7966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реализацию мероприятий подпрограммы «Дорожное хозяйство и обеспечение безопасности дорожного движения в городе-курорте Железноводске Ставропольского края» на 2022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предусмотрено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20 448 698,88 рублей, в том числе: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8859" y="2269845"/>
            <a:ext cx="81262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• уход </a:t>
            </a:r>
            <a:r>
              <a:rPr lang="ru-RU" b="1" dirty="0"/>
              <a:t>за дорожной разметкой, нанесение вновь и восстановление изношенной вертикальной и горизонтальной разметки на дорогах муниципального образования – 3 400 000,00  рублей; </a:t>
            </a:r>
          </a:p>
          <a:p>
            <a:pPr algn="just"/>
            <a:r>
              <a:rPr lang="ru-RU" b="1" dirty="0" smtClean="0"/>
              <a:t>     • паспортизация дорог – 86 </a:t>
            </a:r>
            <a:r>
              <a:rPr lang="ru-RU" b="1" dirty="0"/>
              <a:t>716,00 рублей;</a:t>
            </a:r>
          </a:p>
          <a:p>
            <a:pPr algn="just"/>
            <a:r>
              <a:rPr lang="ru-RU" b="1" dirty="0" smtClean="0"/>
              <a:t>     • на </a:t>
            </a:r>
            <a:r>
              <a:rPr lang="ru-RU" b="1" dirty="0"/>
              <a:t>содержание и ремонт светофорных объектов  и дорожных знаков </a:t>
            </a:r>
            <a:r>
              <a:rPr lang="ru-RU" b="1" dirty="0" smtClean="0"/>
              <a:t>–</a:t>
            </a:r>
            <a:br>
              <a:rPr lang="ru-RU" b="1" dirty="0" smtClean="0"/>
            </a:br>
            <a:r>
              <a:rPr lang="ru-RU" b="1" dirty="0" smtClean="0"/>
              <a:t>2 000 </a:t>
            </a:r>
            <a:r>
              <a:rPr lang="ru-RU" b="1" dirty="0"/>
              <a:t>000,00 рублей;</a:t>
            </a:r>
          </a:p>
          <a:p>
            <a:pPr algn="just"/>
            <a:r>
              <a:rPr lang="ru-RU" b="1" dirty="0" smtClean="0"/>
              <a:t>     • содержание  </a:t>
            </a:r>
            <a:r>
              <a:rPr lang="ru-RU" b="1" dirty="0"/>
              <a:t>городских дорог (механизированная уборка, обработка </a:t>
            </a:r>
            <a:r>
              <a:rPr lang="ru-RU" b="1" dirty="0" err="1"/>
              <a:t>противогололедными</a:t>
            </a:r>
            <a:r>
              <a:rPr lang="ru-RU" b="1" dirty="0"/>
              <a:t> материалами асфальтобетонного покрытия дорог) –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10 </a:t>
            </a:r>
            <a:r>
              <a:rPr lang="ru-RU" b="1" dirty="0"/>
              <a:t>000 000,00 рублей;</a:t>
            </a:r>
          </a:p>
          <a:p>
            <a:pPr algn="just"/>
            <a:r>
              <a:rPr lang="ru-RU" b="1" dirty="0" smtClean="0"/>
              <a:t>     • на </a:t>
            </a:r>
            <a:r>
              <a:rPr lang="ru-RU" b="1" dirty="0"/>
              <a:t>содержание дорог и инженерных сооружений на них в городском округе – 4 961 982,88 рублей, это работы по текущему ремонту дорог и ливневых канализаций;</a:t>
            </a:r>
          </a:p>
        </p:txBody>
      </p:sp>
    </p:spTree>
    <p:extLst>
      <p:ext uri="{BB962C8B-B14F-4D97-AF65-F5344CB8AC3E}">
        <p14:creationId xmlns:p14="http://schemas.microsoft.com/office/powerpoint/2010/main" val="367364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711727C-DA07-C241-BC81-7D68922C9056}"/>
              </a:ext>
            </a:extLst>
          </p:cNvPr>
          <p:cNvSpPr/>
          <p:nvPr/>
        </p:nvSpPr>
        <p:spPr>
          <a:xfrm>
            <a:off x="2578860" y="241406"/>
            <a:ext cx="8046386" cy="1200329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B5454D-E29A-B147-AEBC-F7A7BB41B366}"/>
              </a:ext>
            </a:extLst>
          </p:cNvPr>
          <p:cNvSpPr txBox="1"/>
          <p:nvPr/>
        </p:nvSpPr>
        <p:spPr>
          <a:xfrm>
            <a:off x="2578860" y="410775"/>
            <a:ext cx="791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Подпрограмма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«Экологическая безопасность города-курорта Железноводска Ставропольского края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78859" y="1741118"/>
            <a:ext cx="8243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2022 году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реализацию мероприятий подпрограммы из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бюджета направляется 225 547 130,00 рублей, в том числе за счет средств бюджета города-курорта Железноводска – 3 530 650,00, за счет средств бюджета Ставропольского края – 222 016 480,00 рублей:</a:t>
            </a:r>
          </a:p>
        </p:txBody>
      </p:sp>
      <p:pic>
        <p:nvPicPr>
          <p:cNvPr id="12" name="Picture 3" descr="C:\Users\2\Desktop\Картинки презентация\IMG_84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8" r="8324" b="5183"/>
          <a:stretch/>
        </p:blipFill>
        <p:spPr bwMode="auto">
          <a:xfrm>
            <a:off x="2617763" y="3143100"/>
            <a:ext cx="3263270" cy="305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2\Desktop\Картинки презентация\IMG_8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45" y="3143099"/>
            <a:ext cx="3294344" cy="30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714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711727C-DA07-C241-BC81-7D68922C9056}"/>
              </a:ext>
            </a:extLst>
          </p:cNvPr>
          <p:cNvSpPr/>
          <p:nvPr/>
        </p:nvSpPr>
        <p:spPr>
          <a:xfrm>
            <a:off x="2578860" y="241406"/>
            <a:ext cx="8046386" cy="1200329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8859" y="1997839"/>
            <a:ext cx="80463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• на </a:t>
            </a:r>
            <a:r>
              <a:rPr lang="ru-RU" b="1" dirty="0"/>
              <a:t>лесовосстановительные и противопожарные мероприятия в городских лесах – 400 000,00 рублей; </a:t>
            </a:r>
          </a:p>
          <a:p>
            <a:pPr algn="just"/>
            <a:r>
              <a:rPr lang="ru-RU" b="1" dirty="0" smtClean="0"/>
              <a:t>     • на </a:t>
            </a:r>
            <a:r>
              <a:rPr lang="ru-RU" b="1" dirty="0"/>
              <a:t>химический анализ проб из 4-х выпусков городской ливневой канализации в реки </a:t>
            </a:r>
            <a:r>
              <a:rPr lang="ru-RU" b="1" dirty="0" err="1"/>
              <a:t>Джемуха</a:t>
            </a:r>
            <a:r>
              <a:rPr lang="ru-RU" b="1" dirty="0"/>
              <a:t> и </a:t>
            </a:r>
            <a:r>
              <a:rPr lang="ru-RU" b="1" dirty="0" err="1"/>
              <a:t>Кучук</a:t>
            </a:r>
            <a:r>
              <a:rPr lang="ru-RU" b="1" dirty="0"/>
              <a:t> – 68 000,00 рублей;</a:t>
            </a:r>
          </a:p>
          <a:p>
            <a:pPr algn="just"/>
            <a:r>
              <a:rPr lang="ru-RU" b="1" dirty="0" smtClean="0"/>
              <a:t>     • на </a:t>
            </a:r>
            <a:r>
              <a:rPr lang="ru-RU" b="1" dirty="0"/>
              <a:t>оплату сбора за негативное воздействие на окружающую среду –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120 </a:t>
            </a:r>
            <a:r>
              <a:rPr lang="ru-RU" b="1" dirty="0"/>
              <a:t>000,00 рублей;</a:t>
            </a:r>
          </a:p>
          <a:p>
            <a:pPr algn="just"/>
            <a:r>
              <a:rPr lang="ru-RU" b="1" dirty="0" smtClean="0"/>
              <a:t>     • на </a:t>
            </a:r>
            <a:r>
              <a:rPr lang="ru-RU" b="1" dirty="0"/>
              <a:t>ликвидацию стихийных свалок на территории города-курорта Железноводска – 600 000,00 рублей;</a:t>
            </a:r>
          </a:p>
          <a:p>
            <a:pPr algn="just"/>
            <a:r>
              <a:rPr lang="ru-RU" b="1" dirty="0" smtClean="0"/>
              <a:t>     • на </a:t>
            </a:r>
            <a:r>
              <a:rPr lang="ru-RU" b="1" dirty="0"/>
              <a:t>возмещение затрат по удалению карантинной растительности (конопли, амброзии и т.д.) – 100 000,00 рублей</a:t>
            </a:r>
            <a:r>
              <a:rPr lang="ru-RU" b="1" dirty="0" smtClean="0"/>
              <a:t>;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78859" y="333738"/>
            <a:ext cx="7930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Подпрограммой «Экологическая безопасность города-курорта Железноводска Ставропольского </a:t>
            </a:r>
            <a:r>
              <a:rPr lang="ru-RU" sz="2000" b="1" dirty="0" smtClean="0">
                <a:solidFill>
                  <a:schemeClr val="bg1"/>
                </a:solidFill>
              </a:rPr>
              <a:t>края» предусмотрены следующие мероприятия: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54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2\Downloads\DJI_0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83" y="1993373"/>
            <a:ext cx="4808457" cy="270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2\Downloads\DJI_03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10" y="3934912"/>
            <a:ext cx="4695558" cy="26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5710" y="469879"/>
            <a:ext cx="46955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     В рамках подпрограммы </a:t>
            </a:r>
            <a:r>
              <a:rPr lang="ru-RU" sz="1600" b="1" dirty="0"/>
              <a:t>«Экологическая безопасность города-курорта Железноводска Ставропольского края» предусмотрены мероприятия по рекультивации закрытой городской свалки бытовых отходов по адресу: Ставропольский край, северная часть города-курорта Железноводска района горы «Развалка» - 224 259 130,00 рублей, в том числе за счет средств бюджета города-курорта Железноводска – </a:t>
            </a:r>
            <a:endParaRPr lang="ru-RU" sz="1600" b="1" dirty="0" smtClean="0"/>
          </a:p>
          <a:p>
            <a:pPr algn="just"/>
            <a:r>
              <a:rPr lang="ru-RU" sz="1600" b="1" dirty="0" smtClean="0"/>
              <a:t>2 </a:t>
            </a:r>
            <a:r>
              <a:rPr lang="ru-RU" sz="1600" b="1" dirty="0"/>
              <a:t>242 650,00 рублей, за счет средств бюджета Ставропольского края – 222 016 480,00 рублей.</a:t>
            </a:r>
          </a:p>
        </p:txBody>
      </p:sp>
    </p:spTree>
    <p:extLst>
      <p:ext uri="{BB962C8B-B14F-4D97-AF65-F5344CB8AC3E}">
        <p14:creationId xmlns:p14="http://schemas.microsoft.com/office/powerpoint/2010/main" val="628006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711727C-DA07-C241-BC81-7D68922C9056}"/>
              </a:ext>
            </a:extLst>
          </p:cNvPr>
          <p:cNvSpPr/>
          <p:nvPr/>
        </p:nvSpPr>
        <p:spPr>
          <a:xfrm>
            <a:off x="2578860" y="241406"/>
            <a:ext cx="8046386" cy="1200329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98312" y="1875743"/>
            <a:ext cx="916362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Муниципальная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«Развитие жилищно-коммунального хозяйства в городе-курорте Железноводске Ставропольского края» предусматривает в 2022 году на реализацию мероприятий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114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306 925,51 и включает в себя 4 подпрограммы:</a:t>
            </a: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«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территории города-курорта Железноводска Ставропольского края»;</a:t>
            </a: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«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Энергосбережение и повышение энергетической эффективности на территории города-курорта Железноводска Ставропольского края»;</a:t>
            </a: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«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реализации муниципальной программы  «Развитие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жилищно-коммунального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хозяйства  в городе-курорте Железноводске Ставропольского края»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общепрограммные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мероприятия»;</a:t>
            </a: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Развитие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лесного хозяйства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B5454D-E29A-B147-AEBC-F7A7BB41B366}"/>
              </a:ext>
            </a:extLst>
          </p:cNvPr>
          <p:cNvSpPr txBox="1"/>
          <p:nvPr/>
        </p:nvSpPr>
        <p:spPr>
          <a:xfrm>
            <a:off x="2617763" y="333738"/>
            <a:ext cx="8007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программа «Развитие жилищно-коммунального хозяйства в городе-курорте Железноводске Ставропольского края» </a:t>
            </a:r>
          </a:p>
        </p:txBody>
      </p:sp>
    </p:spTree>
    <p:extLst>
      <p:ext uri="{BB962C8B-B14F-4D97-AF65-F5344CB8AC3E}">
        <p14:creationId xmlns:p14="http://schemas.microsoft.com/office/powerpoint/2010/main" val="197518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E9D0A87-8940-4E40-A210-6CF9D3B97AD3}"/>
              </a:ext>
            </a:extLst>
          </p:cNvPr>
          <p:cNvSpPr/>
          <p:nvPr/>
        </p:nvSpPr>
        <p:spPr>
          <a:xfrm>
            <a:off x="-783" y="0"/>
            <a:ext cx="1500971" cy="6858000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711727C-DA07-C241-BC81-7D68922C9056}"/>
              </a:ext>
            </a:extLst>
          </p:cNvPr>
          <p:cNvSpPr/>
          <p:nvPr/>
        </p:nvSpPr>
        <p:spPr>
          <a:xfrm>
            <a:off x="2578860" y="241406"/>
            <a:ext cx="8046386" cy="1200329"/>
          </a:xfrm>
          <a:prstGeom prst="rect">
            <a:avLst/>
          </a:prstGeom>
          <a:gradFill flip="none" rotWithShape="1">
            <a:gsLst>
              <a:gs pos="0">
                <a:srgbClr val="17825A"/>
              </a:gs>
              <a:gs pos="100000">
                <a:srgbClr val="3DA44E"/>
              </a:gs>
              <a:gs pos="68000">
                <a:srgbClr val="3DA44E"/>
              </a:gs>
              <a:gs pos="49000">
                <a:srgbClr val="3AA5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60" y="379905"/>
            <a:ext cx="8046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реализацию мероприятий подпрограммы «Благоустройство территории города-курорта Железноводска Ставропольского края» запланировано на 2022 год  81 232 557,01 рублей, в том числе: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941610-D7A8-B14C-83E2-66AA75B1F0A0}"/>
              </a:ext>
            </a:extLst>
          </p:cNvPr>
          <p:cNvSpPr txBox="1"/>
          <p:nvPr/>
        </p:nvSpPr>
        <p:spPr>
          <a:xfrm>
            <a:off x="2578859" y="1632754"/>
            <a:ext cx="80463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питьевых бюветов в курортном парке 2 778 170,00 рублей, в том числе на оплату поставляемой к бюветам минеральной воды – 2 171 000,00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муниципального жилищного фонда – 100 000,00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поставку электрической энергии для освещения территорий города-курорта Железноводска – 35 129 386,15 рублей;</a:t>
            </a:r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ремонт и техническое обслуживание линий наружного освещения города-курорта Железноводска – 1 200 000,00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озеленение города, в том числе спил сухих, аварийных деревьев, обрезку деревьев, стрижку кустарников, а также устройство и содержание цветников и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акарицидную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обработку зеленых зон на территории города Железноводска – 3 850 000,00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курортной зоны, в том числе: спил сухих, аварийных деревьев, обрезку деревьев, стрижку кустарников, покос сорной растительности, устройство и содержание цветников, а также содержание фонтана, малых архитектурных форм, зимнее и летнее содержание территорий курортной зоны,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акарицидную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обработку и поставку воды на полив зеленых насаждений и для нужд общественных туалетов – 4 400 680,00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расходы по содержанию городского парка, в том числе: очистка урн, летнее и зимнее содержание парка, покос сорной растительности и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акарицидную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обработку – 1 100 000,00 рублей;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• на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мест захоронений, в том числе: вывоз мусора, завоз земли и инертных материалов, покос сорной растительности, подвоз воды в емкости на кладбищах, ограждение мест захоронений – 1 400 000,00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16234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1558</Words>
  <Application>Microsoft Office PowerPoint</Application>
  <PresentationFormat>Произвольный</PresentationFormat>
  <Paragraphs>72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Кузнецов</dc:creator>
  <cp:lastModifiedBy>2</cp:lastModifiedBy>
  <cp:revision>41</cp:revision>
  <dcterms:created xsi:type="dcterms:W3CDTF">2021-01-27T14:34:37Z</dcterms:created>
  <dcterms:modified xsi:type="dcterms:W3CDTF">2021-12-03T08:16:26Z</dcterms:modified>
</cp:coreProperties>
</file>