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charts/chart7.xml" ContentType="application/vnd.openxmlformats-officedocument.drawingml.chart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charts/chart9.xml" ContentType="application/vnd.openxmlformats-officedocument.drawingml.chart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charts/chart5.xml" ContentType="application/vnd.openxmlformats-officedocument.drawingml.chart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charts/chart6.xml" ContentType="application/vnd.openxmlformats-officedocument.drawingml.chart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sldIdLst>
    <p:sldId id="498" r:id="rId2"/>
    <p:sldId id="640" r:id="rId3"/>
    <p:sldId id="641" r:id="rId4"/>
    <p:sldId id="639" r:id="rId5"/>
    <p:sldId id="642" r:id="rId6"/>
    <p:sldId id="632" r:id="rId7"/>
    <p:sldId id="646" r:id="rId8"/>
    <p:sldId id="647" r:id="rId9"/>
    <p:sldId id="648" r:id="rId10"/>
    <p:sldId id="649" r:id="rId11"/>
    <p:sldId id="650" r:id="rId12"/>
    <p:sldId id="633" r:id="rId13"/>
    <p:sldId id="634" r:id="rId14"/>
    <p:sldId id="651" r:id="rId15"/>
    <p:sldId id="652" r:id="rId16"/>
    <p:sldId id="637" r:id="rId17"/>
    <p:sldId id="635" r:id="rId18"/>
    <p:sldId id="653" r:id="rId19"/>
    <p:sldId id="615" r:id="rId20"/>
    <p:sldId id="630" r:id="rId21"/>
    <p:sldId id="597" r:id="rId22"/>
  </p:sldIdLst>
  <p:sldSz cx="9144000" cy="6858000" type="screen4x3"/>
  <p:notesSz cx="6797675" cy="9928225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DG-111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DE9F7"/>
    <a:srgbClr val="E86E0A"/>
    <a:srgbClr val="EB9F2F"/>
    <a:srgbClr val="FFCCCC"/>
    <a:srgbClr val="FF9999"/>
    <a:srgbClr val="FF7C80"/>
    <a:srgbClr val="FF3399"/>
    <a:srgbClr val="FFFF66"/>
    <a:srgbClr val="66FFFF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60" autoAdjust="0"/>
    <p:restoredTop sz="94638" autoAdjust="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AngAx val="1"/>
    </c:view3D>
    <c:plotArea>
      <c:layout>
        <c:manualLayout>
          <c:layoutTarget val="inner"/>
          <c:xMode val="edge"/>
          <c:yMode val="edge"/>
          <c:x val="0"/>
          <c:y val="1.3633254464464745E-2"/>
          <c:w val="0.97210269028871454"/>
          <c:h val="0.709011600861655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solidFill>
              <a:srgbClr val="CCFF33"/>
            </a:solidFill>
          </c:spPr>
          <c:dLbls>
            <c:dLbl>
              <c:idx val="0"/>
              <c:layout>
                <c:manualLayout>
                  <c:x val="2.2325226873526338E-3"/>
                  <c:y val="-2.0450007514438456E-2"/>
                </c:manualLayout>
              </c:layout>
              <c:showVal val="1"/>
            </c:dLbl>
            <c:dLbl>
              <c:idx val="1"/>
              <c:layout>
                <c:manualLayout>
                  <c:x val="1.2278874780439345E-2"/>
                  <c:y val="-2.2722230571598296E-2"/>
                </c:manualLayout>
              </c:layout>
              <c:showVal val="1"/>
            </c:dLbl>
            <c:dLbl>
              <c:idx val="2"/>
              <c:layout>
                <c:manualLayout>
                  <c:x val="8.9300907494104034E-3"/>
                  <c:y val="-1.1361115285799467E-2"/>
                </c:manualLayout>
              </c:layout>
              <c:showVal val="1"/>
            </c:dLbl>
            <c:dLbl>
              <c:idx val="3"/>
              <c:layout>
                <c:manualLayout>
                  <c:x val="5.5813067183816721E-3"/>
                  <c:y val="-2.7266676685918218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 (оценка)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1885.3</c:v>
                </c:pt>
                <c:pt idx="1">
                  <c:v>1768.4</c:v>
                </c:pt>
                <c:pt idx="2">
                  <c:v>1660.6</c:v>
                </c:pt>
                <c:pt idx="3">
                  <c:v>1284.3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33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6.6975680620578034E-3"/>
                  <c:y val="-2.7266676685918218E-2"/>
                </c:manualLayout>
              </c:layout>
              <c:showVal val="1"/>
            </c:dLbl>
            <c:dLbl>
              <c:idx val="1"/>
              <c:layout>
                <c:manualLayout>
                  <c:x val="6.6975680620578433E-3"/>
                  <c:y val="-2.2722230571598296E-2"/>
                </c:manualLayout>
              </c:layout>
              <c:showVal val="1"/>
            </c:dLbl>
            <c:dLbl>
              <c:idx val="2"/>
              <c:layout>
                <c:manualLayout>
                  <c:x val="1.0046352093086703E-2"/>
                  <c:y val="-2.7266676685918218E-2"/>
                </c:manualLayout>
              </c:layout>
              <c:showVal val="1"/>
            </c:dLbl>
            <c:dLbl>
              <c:idx val="3"/>
              <c:layout>
                <c:manualLayout>
                  <c:x val="6.6975680620578034E-3"/>
                  <c:y val="-2.7266676685918218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 (оценка)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1527.6</c:v>
                </c:pt>
                <c:pt idx="1">
                  <c:v>1421.7</c:v>
                </c:pt>
                <c:pt idx="2">
                  <c:v>1312.8</c:v>
                </c:pt>
                <c:pt idx="3">
                  <c:v>932.2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33CCFF"/>
            </a:solidFill>
          </c:spPr>
          <c:dLbls>
            <c:dLbl>
              <c:idx val="0"/>
              <c:layout>
                <c:manualLayout>
                  <c:x val="5.5813067183816721E-3"/>
                  <c:y val="-3.4083345857397855E-2"/>
                </c:manualLayout>
              </c:layout>
              <c:showVal val="1"/>
            </c:dLbl>
            <c:dLbl>
              <c:idx val="1"/>
              <c:layout>
                <c:manualLayout>
                  <c:x val="2.2325226873526204E-3"/>
                  <c:y val="-3.4083345857397855E-2"/>
                </c:manualLayout>
              </c:layout>
              <c:showVal val="1"/>
            </c:dLbl>
            <c:dLbl>
              <c:idx val="2"/>
              <c:layout>
                <c:manualLayout>
                  <c:x val="4.4650453747052017E-3"/>
                  <c:y val="-3.4083345857397855E-2"/>
                </c:manualLayout>
              </c:layout>
              <c:showVal val="1"/>
            </c:dLbl>
            <c:dLbl>
              <c:idx val="3"/>
              <c:layout>
                <c:manualLayout>
                  <c:x val="7.8138294057343762E-3"/>
                  <c:y val="-2.045000751443845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 (оценка)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357.7</c:v>
                </c:pt>
                <c:pt idx="1">
                  <c:v>346.7</c:v>
                </c:pt>
                <c:pt idx="2">
                  <c:v>347.8</c:v>
                </c:pt>
                <c:pt idx="3">
                  <c:v>352.1</c:v>
                </c:pt>
              </c:numCache>
            </c:numRef>
          </c:val>
        </c:ser>
        <c:shape val="cylinder"/>
        <c:axId val="67172224"/>
        <c:axId val="67173760"/>
        <c:axId val="0"/>
      </c:bar3DChart>
      <c:catAx>
        <c:axId val="67172224"/>
        <c:scaling>
          <c:orientation val="minMax"/>
        </c:scaling>
        <c:axPos val="b"/>
        <c:tickLblPos val="nextTo"/>
        <c:crossAx val="67173760"/>
        <c:crosses val="autoZero"/>
        <c:auto val="1"/>
        <c:lblAlgn val="ctr"/>
        <c:lblOffset val="100"/>
      </c:catAx>
      <c:valAx>
        <c:axId val="67173760"/>
        <c:scaling>
          <c:orientation val="minMax"/>
        </c:scaling>
        <c:delete val="1"/>
        <c:axPos val="l"/>
        <c:numFmt formatCode="0.0" sourceLinked="1"/>
        <c:tickLblPos val="none"/>
        <c:crossAx val="6717222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6.8602133638267837E-2"/>
          <c:y val="0.79795888031559148"/>
          <c:w val="0.77846996666312163"/>
          <c:h val="0.20204106461701421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4.7041504210837304E-2"/>
          <c:y val="0"/>
          <c:w val="0.88143795830838312"/>
          <c:h val="0.93419802273131869"/>
        </c:manualLayout>
      </c:layout>
      <c:area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краевого бюджета</c:v>
                </c:pt>
              </c:strCache>
            </c:strRef>
          </c:tx>
          <c:spPr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contrasting" dir="t"/>
            </a:scene3d>
            <a:sp3d prstMaterial="flat">
              <a:bevelT w="203200" h="203200"/>
            </a:sp3d>
          </c:spPr>
          <c:dLbls>
            <c:dLbl>
              <c:idx val="0"/>
              <c:layout>
                <c:manualLayout>
                  <c:x val="5.5555555555555558E-3"/>
                  <c:y val="-0.16120484638934093"/>
                </c:manualLayout>
              </c:layout>
              <c:showVal val="1"/>
            </c:dLbl>
            <c:dLbl>
              <c:idx val="1"/>
              <c:layout>
                <c:manualLayout>
                  <c:x val="5.5555555555555558E-3"/>
                  <c:y val="-0.1214010626001359"/>
                </c:manualLayout>
              </c:layout>
              <c:showVal val="1"/>
            </c:dLbl>
            <c:dLbl>
              <c:idx val="2"/>
              <c:layout>
                <c:manualLayout>
                  <c:x val="9.7222222222222224E-3"/>
                  <c:y val="-4.7764352498414125E-2"/>
                </c:manualLayout>
              </c:layout>
              <c:showVal val="1"/>
            </c:dLbl>
            <c:dLbl>
              <c:idx val="3"/>
              <c:layout>
                <c:manualLayout>
                  <c:x val="1.1111111111111125E-2"/>
                  <c:y val="-4.3783989790212953E-2"/>
                </c:manualLayout>
              </c:layout>
              <c:showVal val="1"/>
            </c:dLbl>
            <c:dLbl>
              <c:idx val="4"/>
              <c:layout>
                <c:manualLayout>
                  <c:x val="9.7222222222222224E-3"/>
                  <c:y val="-4.179380843611236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на 01.01.2019 г.</c:v>
                </c:pt>
                <c:pt idx="1">
                  <c:v>на 01.01.2020 г.</c:v>
                </c:pt>
                <c:pt idx="2">
                  <c:v>на 01.01.2021 г. (оценка)</c:v>
                </c:pt>
                <c:pt idx="3">
                  <c:v>на 01.01.2022 г.</c:v>
                </c:pt>
                <c:pt idx="4">
                  <c:v>на 01.01.2023 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17.3</c:v>
                </c:pt>
                <c:pt idx="1">
                  <c:v>8.3000000000000007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104082432"/>
        <c:axId val="104084224"/>
        <c:axId val="102624768"/>
      </c:area3DChart>
      <c:catAx>
        <c:axId val="10408243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04084224"/>
        <c:crosses val="autoZero"/>
        <c:auto val="1"/>
        <c:lblAlgn val="ctr"/>
        <c:lblOffset val="100"/>
      </c:catAx>
      <c:valAx>
        <c:axId val="10408422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04082432"/>
        <c:crosses val="autoZero"/>
        <c:crossBetween val="midCat"/>
      </c:valAx>
      <c:serAx>
        <c:axId val="102624768"/>
        <c:scaling>
          <c:orientation val="minMax"/>
        </c:scaling>
        <c:delete val="1"/>
        <c:axPos val="b"/>
        <c:tickLblPos val="none"/>
        <c:crossAx val="104084224"/>
        <c:crosses val="autoZero"/>
      </c:ser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AngAx val="1"/>
    </c:view3D>
    <c:plotArea>
      <c:layout>
        <c:manualLayout>
          <c:layoutTarget val="inner"/>
          <c:xMode val="edge"/>
          <c:yMode val="edge"/>
          <c:x val="0"/>
          <c:y val="1.3633338342959041E-2"/>
          <c:w val="0.97210269028871465"/>
          <c:h val="0.709011600861655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CCFF33"/>
            </a:solidFill>
          </c:spPr>
          <c:dLbls>
            <c:dLbl>
              <c:idx val="0"/>
              <c:layout>
                <c:manualLayout>
                  <c:x val="2.2325226873526212E-3"/>
                  <c:y val="-2.0450007514438456E-2"/>
                </c:manualLayout>
              </c:layout>
              <c:showVal val="1"/>
            </c:dLbl>
            <c:dLbl>
              <c:idx val="1"/>
              <c:layout>
                <c:manualLayout>
                  <c:x val="1.2278874780439345E-2"/>
                  <c:y val="-2.2722230571598286E-2"/>
                </c:manualLayout>
              </c:layout>
              <c:showVal val="1"/>
            </c:dLbl>
            <c:dLbl>
              <c:idx val="2"/>
              <c:layout>
                <c:manualLayout>
                  <c:x val="8.9300907494104034E-3"/>
                  <c:y val="-1.1361115285799445E-2"/>
                </c:manualLayout>
              </c:layout>
              <c:showVal val="1"/>
            </c:dLbl>
            <c:dLbl>
              <c:idx val="3"/>
              <c:layout>
                <c:manualLayout>
                  <c:x val="5.5813067183816591E-3"/>
                  <c:y val="-2.726667668591805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670.6</c:v>
                </c:pt>
                <c:pt idx="1">
                  <c:v>637</c:v>
                </c:pt>
                <c:pt idx="2">
                  <c:v>639.6</c:v>
                </c:pt>
                <c:pt idx="3">
                  <c:v>650.29999999999995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и субсидия на финансовое обеспечение решения вопросов местного значения</c:v>
                </c:pt>
              </c:strCache>
            </c:strRef>
          </c:tx>
          <c:spPr>
            <a:solidFill>
              <a:srgbClr val="9933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6.6975680620578034E-3"/>
                  <c:y val="-2.7266676685918052E-2"/>
                </c:manualLayout>
              </c:layout>
              <c:showVal val="1"/>
            </c:dLbl>
            <c:dLbl>
              <c:idx val="1"/>
              <c:layout>
                <c:manualLayout>
                  <c:x val="6.6975680620578433E-3"/>
                  <c:y val="-2.2722230571598286E-2"/>
                </c:manualLayout>
              </c:layout>
              <c:showVal val="1"/>
            </c:dLbl>
            <c:dLbl>
              <c:idx val="2"/>
              <c:layout>
                <c:manualLayout>
                  <c:x val="1.0046352093086703E-2"/>
                  <c:y val="-2.7266676685918052E-2"/>
                </c:manualLayout>
              </c:layout>
              <c:showVal val="1"/>
            </c:dLbl>
            <c:dLbl>
              <c:idx val="3"/>
              <c:layout>
                <c:manualLayout>
                  <c:x val="6.6975680620578034E-3"/>
                  <c:y val="-2.726667668591805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409.2</c:v>
                </c:pt>
                <c:pt idx="1">
                  <c:v>301.10000000000002</c:v>
                </c:pt>
                <c:pt idx="2">
                  <c:v>245.3</c:v>
                </c:pt>
                <c:pt idx="3">
                  <c:v>238.6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rgbClr val="33CCFF"/>
            </a:solidFill>
          </c:spPr>
          <c:dLbls>
            <c:dLbl>
              <c:idx val="0"/>
              <c:layout>
                <c:manualLayout>
                  <c:x val="5.5813067183816591E-3"/>
                  <c:y val="-3.4083345857397612E-2"/>
                </c:manualLayout>
              </c:layout>
              <c:showVal val="1"/>
            </c:dLbl>
            <c:dLbl>
              <c:idx val="1"/>
              <c:layout>
                <c:manualLayout>
                  <c:x val="2.2325226873526052E-3"/>
                  <c:y val="-3.4083345857397612E-2"/>
                </c:manualLayout>
              </c:layout>
              <c:showVal val="1"/>
            </c:dLbl>
            <c:dLbl>
              <c:idx val="2"/>
              <c:layout>
                <c:manualLayout>
                  <c:x val="4.4650453747052017E-3"/>
                  <c:y val="-3.4083345857397612E-2"/>
                </c:manualLayout>
              </c:layout>
              <c:showVal val="1"/>
            </c:dLbl>
            <c:dLbl>
              <c:idx val="3"/>
              <c:layout>
                <c:manualLayout>
                  <c:x val="7.8138294057343606E-3"/>
                  <c:y val="-2.045000751443845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00FF00"/>
            </a:solidFill>
          </c:spPr>
          <c:dLbls>
            <c:dLbl>
              <c:idx val="0"/>
              <c:layout>
                <c:manualLayout>
                  <c:x val="1.0046352093086703E-2"/>
                  <c:y val="-4.0900015028876913E-2"/>
                </c:manualLayout>
              </c:layout>
              <c:showVal val="1"/>
            </c:dLbl>
            <c:dLbl>
              <c:idx val="1"/>
              <c:layout>
                <c:manualLayout>
                  <c:x val="7.8138294057343606E-3"/>
                  <c:y val="-3.4083345857397612E-2"/>
                </c:manualLayout>
              </c:layout>
              <c:showVal val="1"/>
            </c:dLbl>
            <c:dLbl>
              <c:idx val="2"/>
              <c:layout>
                <c:manualLayout>
                  <c:x val="4.4650453747052017E-3"/>
                  <c:y val="-2.7266676685918052E-2"/>
                </c:manualLayout>
              </c:layout>
              <c:showVal val="1"/>
            </c:dLbl>
            <c:dLbl>
              <c:idx val="3"/>
              <c:layout>
                <c:manualLayout>
                  <c:x val="2.2156397094714092E-2"/>
                  <c:y val="-3.7282205509436249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60.5</c:v>
                </c:pt>
                <c:pt idx="1">
                  <c:v>67.2</c:v>
                </c:pt>
                <c:pt idx="2">
                  <c:v>67.8</c:v>
                </c:pt>
                <c:pt idx="3">
                  <c:v>16.5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3399"/>
            </a:solidFill>
          </c:spPr>
          <c:dLbls>
            <c:dLbl>
              <c:idx val="3"/>
              <c:layout>
                <c:manualLayout>
                  <c:x val="4.9468252799326401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396.2</c:v>
                </c:pt>
                <c:pt idx="1">
                  <c:v>416.4</c:v>
                </c:pt>
                <c:pt idx="2">
                  <c:v>360.1</c:v>
                </c:pt>
                <c:pt idx="3">
                  <c:v>26.8</c:v>
                </c:pt>
              </c:numCache>
            </c:numRef>
          </c:val>
        </c:ser>
        <c:shape val="cylinder"/>
        <c:axId val="93458432"/>
        <c:axId val="93459968"/>
        <c:axId val="0"/>
      </c:bar3DChart>
      <c:catAx>
        <c:axId val="93458432"/>
        <c:scaling>
          <c:orientation val="minMax"/>
        </c:scaling>
        <c:axPos val="b"/>
        <c:tickLblPos val="nextTo"/>
        <c:crossAx val="93459968"/>
        <c:crosses val="autoZero"/>
        <c:auto val="1"/>
        <c:lblAlgn val="ctr"/>
        <c:lblOffset val="100"/>
      </c:catAx>
      <c:valAx>
        <c:axId val="93459968"/>
        <c:scaling>
          <c:orientation val="minMax"/>
        </c:scaling>
        <c:delete val="1"/>
        <c:axPos val="l"/>
        <c:numFmt formatCode="0.0" sourceLinked="1"/>
        <c:tickLblPos val="none"/>
        <c:crossAx val="9345843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3.3046837817408102E-2"/>
          <c:y val="0.79795888031559115"/>
          <c:w val="0.9482614903528388"/>
          <c:h val="0.2020410488914057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92659600025451E-2"/>
          <c:y val="7.3897481898447193E-2"/>
          <c:w val="0.95752561206403453"/>
          <c:h val="0.6414997099087872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Расходы, млн. рублей</c:v>
                </c:pt>
              </c:strCache>
            </c:strRef>
          </c:tx>
          <c:spPr>
            <a:ln w="76200">
              <a:solidFill>
                <a:srgbClr val="F37741"/>
              </a:solidFill>
            </a:ln>
          </c:spPr>
          <c:marker>
            <c:symbol val="circle"/>
            <c:size val="23"/>
            <c:spPr>
              <a:solidFill>
                <a:srgbClr val="F3774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ru-RU" smtClean="0"/>
                      <a:t>1 620,6</a:t>
                    </a:r>
                    <a:endParaRPr lang="en-US" dirty="0"/>
                  </a:p>
                </c:rich>
              </c:tx>
              <c:dLblPos val="t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ru-RU" smtClean="0"/>
                      <a:t>1 793,7</a:t>
                    </a:r>
                    <a:r>
                      <a:rPr lang="en-US" smtClean="0"/>
                      <a:t>   </a:t>
                    </a:r>
                    <a:endParaRPr lang="en-US" dirty="0"/>
                  </a:p>
                </c:rich>
              </c:tx>
              <c:dLblPos val="t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/>
                      <a:t>1 </a:t>
                    </a:r>
                    <a:r>
                      <a:rPr lang="ru-RU" smtClean="0"/>
                      <a:t>819,8</a:t>
                    </a:r>
                    <a:endParaRPr lang="en-US" dirty="0"/>
                  </a:p>
                </c:rich>
              </c:tx>
              <c:dLblPos val="t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ru-RU" smtClean="0"/>
                      <a:t>1 768,4</a:t>
                    </a:r>
                    <a:r>
                      <a:rPr lang="en-US" smtClean="0"/>
                      <a:t>   </a:t>
                    </a:r>
                    <a:endParaRPr lang="en-US" dirty="0"/>
                  </a:p>
                </c:rich>
              </c:tx>
              <c:dLblPos val="t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ru-RU" smtClean="0"/>
                      <a:t>1 660,6</a:t>
                    </a:r>
                    <a:endParaRPr lang="en-US" dirty="0"/>
                  </a:p>
                </c:rich>
              </c:tx>
              <c:dLblPos val="t"/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ru-RU" smtClean="0"/>
                      <a:t>1 284,3</a:t>
                    </a:r>
                    <a:endParaRPr lang="en-US" dirty="0"/>
                  </a:p>
                </c:rich>
              </c:tx>
              <c:dLblPos val="t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
(отчет)</c:v>
                </c:pt>
                <c:pt idx="1">
                  <c:v>2019 
(отчет)</c:v>
                </c:pt>
                <c:pt idx="2">
                  <c:v>2020 
(оценка)</c:v>
                </c:pt>
                <c:pt idx="3">
                  <c:v>2021 
(проект)</c:v>
                </c:pt>
                <c:pt idx="4">
                  <c:v>2022 
(проект)</c:v>
                </c:pt>
                <c:pt idx="5">
                  <c:v>2023 
(проект)</c:v>
                </c:pt>
              </c:strCache>
            </c:strRef>
          </c:cat>
          <c:val>
            <c:numRef>
              <c:f>Лист1!$B$2:$B$7</c:f>
              <c:numCache>
                <c:formatCode>_-* #,##0.0_р_._-;\-* #,##0.0_р_._-;_-* "-"?_р_._-;_-@_-</c:formatCode>
                <c:ptCount val="6"/>
                <c:pt idx="0">
                  <c:v>1620.6</c:v>
                </c:pt>
                <c:pt idx="1">
                  <c:v>1793.7</c:v>
                </c:pt>
                <c:pt idx="2">
                  <c:v>1819.8</c:v>
                </c:pt>
                <c:pt idx="3">
                  <c:v>1768.4</c:v>
                </c:pt>
                <c:pt idx="4">
                  <c:v>1660.6</c:v>
                </c:pt>
                <c:pt idx="5">
                  <c:v>1284.3</c:v>
                </c:pt>
              </c:numCache>
            </c:numRef>
          </c:val>
        </c:ser>
        <c:marker val="1"/>
        <c:axId val="93610752"/>
        <c:axId val="93612288"/>
      </c:lineChart>
      <c:catAx>
        <c:axId val="93610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lnSpc>
                <a:spcPts val="1600"/>
              </a:lnSpc>
              <a:defRPr sz="1800" b="1">
                <a:solidFill>
                  <a:srgbClr val="5C5C5C"/>
                </a:solidFill>
                <a:latin typeface="Calibri" pitchFamily="34" charset="0"/>
                <a:cs typeface="Times New Roman" pitchFamily="18" charset="0"/>
              </a:defRPr>
            </a:pPr>
            <a:endParaRPr lang="ru-RU"/>
          </a:p>
        </c:txPr>
        <c:crossAx val="93612288"/>
        <c:crosses val="autoZero"/>
        <c:auto val="1"/>
        <c:lblAlgn val="ctr"/>
        <c:lblOffset val="100"/>
      </c:catAx>
      <c:valAx>
        <c:axId val="93612288"/>
        <c:scaling>
          <c:orientation val="minMax"/>
        </c:scaling>
        <c:delete val="1"/>
        <c:axPos val="l"/>
        <c:numFmt formatCode="_-* #,##0.0_р_._-;\-* #,##0.0_р_._-;_-* &quot;-&quot;?_р_._-;_-@_-" sourceLinked="1"/>
        <c:tickLblPos val="none"/>
        <c:crossAx val="93610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223226179348934E-4"/>
          <c:y val="3.4013572088852001E-2"/>
          <c:w val="0.53125289941066556"/>
          <c:h val="0.8659625166558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4D4D4D"/>
              </a:solidFill>
            </a:ln>
            <a:scene3d>
              <a:camera prst="orthographicFront"/>
              <a:lightRig rig="contrasting" dir="t"/>
            </a:scene3d>
            <a:sp3d>
              <a:bevelT/>
            </a:sp3d>
          </c:spPr>
          <c:explosion val="25"/>
          <c:dPt>
            <c:idx val="2"/>
            <c:spPr>
              <a:gradFill>
                <a:gsLst>
                  <a:gs pos="50000">
                    <a:srgbClr val="CC00FF"/>
                  </a:gs>
                  <a:gs pos="100000">
                    <a:srgbClr val="FF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3"/>
            <c:spPr>
              <a:gradFill>
                <a:gsLst>
                  <a:gs pos="50000">
                    <a:srgbClr val="FF00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4"/>
            <c:spPr>
              <a:gradFill>
                <a:gsLst>
                  <a:gs pos="50000">
                    <a:srgbClr val="00CCFF"/>
                  </a:gs>
                  <a:gs pos="100000">
                    <a:srgbClr val="CCFF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5"/>
            <c:spPr>
              <a:gradFill>
                <a:gsLst>
                  <a:gs pos="50000">
                    <a:srgbClr val="FF33CC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6"/>
            <c:spPr>
              <a:gradFill>
                <a:gsLst>
                  <a:gs pos="50000">
                    <a:srgbClr val="3333FF"/>
                  </a:gs>
                  <a:gs pos="100000">
                    <a:srgbClr val="99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7"/>
            <c:spPr>
              <a:gradFill>
                <a:gsLst>
                  <a:gs pos="50000">
                    <a:srgbClr val="FF66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8"/>
            <c:spPr>
              <a:gradFill>
                <a:gsLst>
                  <a:gs pos="50000">
                    <a:schemeClr val="accent3">
                      <a:lumMod val="50000"/>
                    </a:schemeClr>
                  </a:gs>
                  <a:gs pos="100000">
                    <a:srgbClr val="16A085">
                      <a:lumMod val="60000"/>
                      <a:lumOff val="40000"/>
                    </a:srgbClr>
                  </a:gs>
                  <a:gs pos="100000">
                    <a:srgbClr val="16A085">
                      <a:lumMod val="20000"/>
                      <a:lumOff val="80000"/>
                    </a:srgbClr>
                  </a:gs>
                </a:gsLst>
                <a:lin ang="10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9"/>
            <c:spPr>
              <a:gradFill>
                <a:gsLst>
                  <a:gs pos="0">
                    <a:srgbClr val="666633"/>
                  </a:gs>
                  <a:gs pos="50000">
                    <a:srgbClr val="CCCC00"/>
                  </a:gs>
                  <a:gs pos="100000">
                    <a:srgbClr val="FFFF66"/>
                  </a:gs>
                </a:gsLst>
                <a:lin ang="126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0"/>
            <c:spPr>
              <a:gradFill>
                <a:gsLst>
                  <a:gs pos="0">
                    <a:srgbClr val="800000"/>
                  </a:gs>
                  <a:gs pos="50000">
                    <a:srgbClr val="A50021"/>
                  </a:gs>
                  <a:gs pos="100000">
                    <a:srgbClr val="FF9999"/>
                  </a:gs>
                </a:gsLst>
                <a:lin ang="13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1"/>
            <c:spPr>
              <a:gradFill>
                <a:gsLst>
                  <a:gs pos="50000">
                    <a:srgbClr val="3366CC"/>
                  </a:gs>
                  <a:gs pos="100000">
                    <a:srgbClr val="00FFFF"/>
                  </a:gs>
                  <a:gs pos="100000">
                    <a:srgbClr val="CCFFFF"/>
                  </a:gs>
                </a:gsLst>
                <a:lin ang="174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2"/>
            <c:spPr>
              <a:gradFill flip="none" rotWithShape="1">
                <a:gsLst>
                  <a:gs pos="0">
                    <a:srgbClr val="99FF33"/>
                  </a:gs>
                  <a:gs pos="50000">
                    <a:srgbClr val="FFFF66"/>
                  </a:gs>
                  <a:gs pos="100000">
                    <a:srgbClr val="EBF680">
                      <a:lumMod val="20000"/>
                      <a:lumOff val="80000"/>
                    </a:srgbClr>
                  </a:gs>
                </a:gsLst>
                <a:lin ang="1800000" scaled="0"/>
                <a:tileRect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cat>
            <c:strRef>
              <c:f>Лист1!$A$2:$A$14</c:f>
              <c:strCache>
                <c:ptCount val="13"/>
                <c:pt idx="0">
                  <c:v>Развитие экономики 0,01 %</c:v>
                </c:pt>
                <c:pt idx="1">
                  <c:v>Молодёжь 0,1 %</c:v>
                </c:pt>
                <c:pt idx="2">
                  <c:v>Создание условий безопасной жизни населения 0,6 %</c:v>
                </c:pt>
                <c:pt idx="3">
                  <c:v>Управление имуществом 0,7 %</c:v>
                </c:pt>
                <c:pt idx="4">
                  <c:v>Развитие градостроительства, строительства и архитектуры 0,9 %</c:v>
                </c:pt>
                <c:pt idx="5">
                  <c:v>Открытость и эффективность работы администрации 1 %</c:v>
                </c:pt>
                <c:pt idx="6">
                  <c:v>Развитие физической культуры и спорта 1,1 %</c:v>
                </c:pt>
                <c:pt idx="7">
                  <c:v>Развитие транспортной системы и охрана окружающей среды 2,3 %</c:v>
                </c:pt>
                <c:pt idx="8">
                  <c:v>Культура 3,1 %</c:v>
                </c:pt>
                <c:pt idx="9">
                  <c:v>Формирование современной городской среды 5,7 %</c:v>
                </c:pt>
                <c:pt idx="10">
                  <c:v>Развитие жилищно-коммунального хозяйства 6,2 %</c:v>
                </c:pt>
                <c:pt idx="11">
                  <c:v>Социальная поддержка населения 22,5%</c:v>
                </c:pt>
                <c:pt idx="12">
                  <c:v>Развитие образования 55,9 %</c:v>
                </c:pt>
              </c:strCache>
            </c:strRef>
          </c:cat>
          <c:val>
            <c:numRef>
              <c:f>Лист1!$B$2:$B$14</c:f>
              <c:numCache>
                <c:formatCode>0.0%</c:formatCode>
                <c:ptCount val="13"/>
                <c:pt idx="0" formatCode="0.00%">
                  <c:v>1.0000000000000067E-4</c:v>
                </c:pt>
                <c:pt idx="1">
                  <c:v>1.0000000000000041E-3</c:v>
                </c:pt>
                <c:pt idx="2">
                  <c:v>6.0000000000000114E-3</c:v>
                </c:pt>
                <c:pt idx="3">
                  <c:v>7.0000000000000114E-3</c:v>
                </c:pt>
                <c:pt idx="4">
                  <c:v>9.0000000000000028E-3</c:v>
                </c:pt>
                <c:pt idx="5">
                  <c:v>1.0000000000000005E-2</c:v>
                </c:pt>
                <c:pt idx="6">
                  <c:v>1.0999999999999998E-2</c:v>
                </c:pt>
                <c:pt idx="7">
                  <c:v>2.3E-2</c:v>
                </c:pt>
                <c:pt idx="8">
                  <c:v>3.1000000000000052E-2</c:v>
                </c:pt>
                <c:pt idx="9">
                  <c:v>5.7000000000000023E-2</c:v>
                </c:pt>
                <c:pt idx="10">
                  <c:v>6.2000000000000034E-2</c:v>
                </c:pt>
                <c:pt idx="11">
                  <c:v>0.22500000000000001</c:v>
                </c:pt>
                <c:pt idx="12">
                  <c:v>0.55900000000000005</c:v>
                </c:pt>
              </c:numCache>
            </c:numRef>
          </c:val>
        </c:ser>
        <c:firstSliceAng val="0"/>
        <c:holeSize val="30"/>
      </c:doughnut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3902371566489848"/>
          <c:y val="0"/>
          <c:w val="0.45244302505678274"/>
          <c:h val="0.99891355674384319"/>
        </c:manualLayout>
      </c:layout>
      <c:spPr>
        <a:gradFill>
          <a:gsLst>
            <a:gs pos="0">
              <a:prstClr val="white"/>
            </a:gs>
            <a:gs pos="50000">
              <a:srgbClr val="6AB0AA">
                <a:lumMod val="60000"/>
                <a:lumOff val="40000"/>
              </a:srgbClr>
            </a:gs>
            <a:gs pos="100000">
              <a:schemeClr val="accent6">
                <a:lumMod val="75000"/>
              </a:schemeClr>
            </a:gs>
          </a:gsLst>
          <a:lin ang="600000" scaled="0"/>
        </a:gradFill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223226179348934E-4"/>
          <c:y val="3.4013572088852008E-2"/>
          <c:w val="0.53125289941066556"/>
          <c:h val="0.865962516655852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4D4D4D"/>
              </a:solidFill>
            </a:ln>
            <a:scene3d>
              <a:camera prst="orthographicFront"/>
              <a:lightRig rig="contrasting" dir="t"/>
            </a:scene3d>
            <a:sp3d>
              <a:bevelT/>
            </a:sp3d>
          </c:spPr>
          <c:explosion val="25"/>
          <c:dPt>
            <c:idx val="2"/>
            <c:spPr>
              <a:gradFill>
                <a:gsLst>
                  <a:gs pos="50000">
                    <a:srgbClr val="CC00FF"/>
                  </a:gs>
                  <a:gs pos="100000">
                    <a:srgbClr val="FF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3"/>
            <c:spPr>
              <a:gradFill>
                <a:gsLst>
                  <a:gs pos="50000">
                    <a:srgbClr val="FF00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4"/>
            <c:spPr>
              <a:gradFill>
                <a:gsLst>
                  <a:gs pos="50000">
                    <a:srgbClr val="00CCFF"/>
                  </a:gs>
                  <a:gs pos="100000">
                    <a:srgbClr val="CCFF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5"/>
            <c:spPr>
              <a:gradFill>
                <a:gsLst>
                  <a:gs pos="50000">
                    <a:srgbClr val="FF33CC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6"/>
            <c:spPr>
              <a:gradFill>
                <a:gsLst>
                  <a:gs pos="50000">
                    <a:srgbClr val="3333FF"/>
                  </a:gs>
                  <a:gs pos="100000">
                    <a:srgbClr val="99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7"/>
            <c:spPr>
              <a:gradFill>
                <a:gsLst>
                  <a:gs pos="50000">
                    <a:srgbClr val="FF66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8"/>
            <c:spPr>
              <a:gradFill>
                <a:gsLst>
                  <a:gs pos="50000">
                    <a:schemeClr val="accent3">
                      <a:lumMod val="50000"/>
                    </a:schemeClr>
                  </a:gs>
                  <a:gs pos="100000">
                    <a:srgbClr val="16A085">
                      <a:lumMod val="60000"/>
                      <a:lumOff val="40000"/>
                    </a:srgbClr>
                  </a:gs>
                  <a:gs pos="100000">
                    <a:srgbClr val="16A085">
                      <a:lumMod val="20000"/>
                      <a:lumOff val="80000"/>
                    </a:srgbClr>
                  </a:gs>
                </a:gsLst>
                <a:lin ang="10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9"/>
            <c:spPr>
              <a:gradFill>
                <a:gsLst>
                  <a:gs pos="0">
                    <a:srgbClr val="666633"/>
                  </a:gs>
                  <a:gs pos="50000">
                    <a:srgbClr val="CCCC00"/>
                  </a:gs>
                  <a:gs pos="100000">
                    <a:srgbClr val="FFFF66"/>
                  </a:gs>
                </a:gsLst>
                <a:lin ang="126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0"/>
            <c:spPr>
              <a:gradFill>
                <a:gsLst>
                  <a:gs pos="0">
                    <a:srgbClr val="800000"/>
                  </a:gs>
                  <a:gs pos="50000">
                    <a:srgbClr val="A50021"/>
                  </a:gs>
                  <a:gs pos="100000">
                    <a:srgbClr val="FF9999"/>
                  </a:gs>
                </a:gsLst>
                <a:lin ang="13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1"/>
            <c:spPr>
              <a:gradFill>
                <a:gsLst>
                  <a:gs pos="50000">
                    <a:srgbClr val="3366CC"/>
                  </a:gs>
                  <a:gs pos="100000">
                    <a:srgbClr val="00FFFF"/>
                  </a:gs>
                  <a:gs pos="100000">
                    <a:srgbClr val="CCFFFF"/>
                  </a:gs>
                </a:gsLst>
                <a:lin ang="174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2"/>
            <c:spPr>
              <a:gradFill flip="none" rotWithShape="1">
                <a:gsLst>
                  <a:gs pos="0">
                    <a:srgbClr val="99FF33"/>
                  </a:gs>
                  <a:gs pos="50000">
                    <a:srgbClr val="FFFF66"/>
                  </a:gs>
                  <a:gs pos="100000">
                    <a:srgbClr val="EBF680">
                      <a:lumMod val="20000"/>
                      <a:lumOff val="80000"/>
                    </a:srgbClr>
                  </a:gs>
                </a:gsLst>
                <a:lin ang="1800000" scaled="0"/>
                <a:tileRect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cat>
            <c:strRef>
              <c:f>Лист1!$A$2:$A$14</c:f>
              <c:strCache>
                <c:ptCount val="13"/>
                <c:pt idx="0">
                  <c:v>Развитие экономики 0,01 %</c:v>
                </c:pt>
                <c:pt idx="1">
                  <c:v>Молодёжь 0,1 %</c:v>
                </c:pt>
                <c:pt idx="2">
                  <c:v>Создание условий безопасной жизни населения 0,6 %</c:v>
                </c:pt>
                <c:pt idx="3">
                  <c:v>Управление имуществом 0,7 %</c:v>
                </c:pt>
                <c:pt idx="4">
                  <c:v>Развитие градостроительства, строительства и архитектуры 0,9 %</c:v>
                </c:pt>
                <c:pt idx="5">
                  <c:v>Открытость и эффективность работы администрации 1 %</c:v>
                </c:pt>
                <c:pt idx="6">
                  <c:v>Развитие физической культуры и спорта 1,1 %</c:v>
                </c:pt>
                <c:pt idx="7">
                  <c:v>Развитие транспортной системы и охрана окружающей среды 2,3 %</c:v>
                </c:pt>
                <c:pt idx="8">
                  <c:v>Культура 3,1 %</c:v>
                </c:pt>
                <c:pt idx="9">
                  <c:v>Формирование современной городской среды 5,7 %</c:v>
                </c:pt>
                <c:pt idx="10">
                  <c:v>Развитие жилищно-коммунального хозяйства 6,2 %</c:v>
                </c:pt>
                <c:pt idx="11">
                  <c:v>Социальная поддержка населения 22,5%</c:v>
                </c:pt>
                <c:pt idx="12">
                  <c:v>Развитие образования 55,9 %</c:v>
                </c:pt>
              </c:strCache>
            </c:strRef>
          </c:cat>
          <c:val>
            <c:numRef>
              <c:f>Лист1!$B$2:$B$14</c:f>
              <c:numCache>
                <c:formatCode>0.0%</c:formatCode>
                <c:ptCount val="13"/>
                <c:pt idx="0" formatCode="0.00%">
                  <c:v>1.0000000000000068E-4</c:v>
                </c:pt>
                <c:pt idx="1">
                  <c:v>1.0000000000000041E-3</c:v>
                </c:pt>
                <c:pt idx="2">
                  <c:v>6.0000000000000114E-3</c:v>
                </c:pt>
                <c:pt idx="3">
                  <c:v>7.0000000000000114E-3</c:v>
                </c:pt>
                <c:pt idx="4">
                  <c:v>9.0000000000000028E-3</c:v>
                </c:pt>
                <c:pt idx="5">
                  <c:v>1.0000000000000005E-2</c:v>
                </c:pt>
                <c:pt idx="6">
                  <c:v>1.0999999999999998E-2</c:v>
                </c:pt>
                <c:pt idx="7">
                  <c:v>2.3E-2</c:v>
                </c:pt>
                <c:pt idx="8">
                  <c:v>3.1000000000000052E-2</c:v>
                </c:pt>
                <c:pt idx="9">
                  <c:v>5.7000000000000023E-2</c:v>
                </c:pt>
                <c:pt idx="10">
                  <c:v>6.2000000000000034E-2</c:v>
                </c:pt>
                <c:pt idx="11">
                  <c:v>0.22500000000000001</c:v>
                </c:pt>
                <c:pt idx="12">
                  <c:v>0.55900000000000005</c:v>
                </c:pt>
              </c:numCache>
            </c:numRef>
          </c:val>
        </c:ser>
        <c:firstSliceAng val="0"/>
        <c:holeSize val="30"/>
      </c:doughnut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3902371566489871"/>
          <c:y val="0"/>
          <c:w val="0.45244302505678274"/>
          <c:h val="0.99891355674384319"/>
        </c:manualLayout>
      </c:layout>
      <c:spPr>
        <a:gradFill>
          <a:gsLst>
            <a:gs pos="0">
              <a:prstClr val="white"/>
            </a:gs>
            <a:gs pos="50000">
              <a:srgbClr val="6AB0AA">
                <a:lumMod val="60000"/>
                <a:lumOff val="40000"/>
              </a:srgbClr>
            </a:gs>
            <a:gs pos="100000">
              <a:schemeClr val="accent6">
                <a:lumMod val="75000"/>
              </a:schemeClr>
            </a:gs>
          </a:gsLst>
          <a:lin ang="600000" scaled="0"/>
        </a:gradFill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307"/>
      <c:perspective val="30"/>
    </c:view3D>
    <c:plotArea>
      <c:layout>
        <c:manualLayout>
          <c:layoutTarget val="inner"/>
          <c:xMode val="edge"/>
          <c:yMode val="edge"/>
          <c:x val="3.1541004999825054E-2"/>
          <c:y val="3.1040347118625428E-2"/>
          <c:w val="0.90537698500051977"/>
          <c:h val="0.9040571089060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25"/>
          <c:dPt>
            <c:idx val="0"/>
            <c:explosion val="32"/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</c:dPt>
          <c:dPt>
            <c:idx val="1"/>
            <c:explosion val="33"/>
            <c:spPr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</c:dPt>
          <c:dLbls>
            <c:dLbl>
              <c:idx val="0"/>
              <c:layout>
                <c:manualLayout>
                  <c:x val="2.1829399650480592E-2"/>
                  <c:y val="9.91751311049163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1,3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8734081623245874E-2"/>
                  <c:y val="-0.205224910311838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7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481571066101938"/>
                  <c:y val="-0.1588892488413775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/>
                      <a:t>9,4</a:t>
                    </a:r>
                    <a:endParaRPr lang="en-US" dirty="0"/>
                  </a:p>
                </c:rich>
              </c:tx>
              <c:spPr/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1.3</c:v>
                </c:pt>
                <c:pt idx="1">
                  <c:v>3.7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99167">
                  <a:schemeClr val="accent6">
                    <a:lumMod val="75000"/>
                  </a:schemeClr>
                </a:gs>
                <a:gs pos="47000">
                  <a:schemeClr val="accent6">
                    <a:lumMod val="60000"/>
                    <a:lumOff val="40000"/>
                  </a:schemeClr>
                </a:gs>
                <a:gs pos="0">
                  <a:srgbClr val="EEDFA0"/>
                </a:gs>
              </a:gsLst>
              <a:lin ang="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107950" h="107950"/>
            </a:sp3d>
          </c:spPr>
          <c:dPt>
            <c:idx val="0"/>
            <c:spPr>
              <a:solidFill>
                <a:srgbClr val="EEA98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07950" h="107950"/>
              </a:sp3d>
            </c:spPr>
          </c:dPt>
          <c:dPt>
            <c:idx val="1"/>
            <c:spPr>
              <a:solidFill>
                <a:srgbClr val="F377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07950" h="1079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01.01.2020</c:v>
                </c:pt>
                <c:pt idx="1">
                  <c:v>01.01.2021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12130</c:v>
                </c:pt>
                <c:pt idx="1">
                  <c:v>12392</c:v>
                </c:pt>
              </c:numCache>
            </c:numRef>
          </c:val>
        </c:ser>
        <c:gapWidth val="10"/>
        <c:overlap val="18"/>
        <c:axId val="102791424"/>
        <c:axId val="102797312"/>
      </c:barChart>
      <c:catAx>
        <c:axId val="102791424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2797312"/>
        <c:crosses val="autoZero"/>
        <c:auto val="1"/>
        <c:lblAlgn val="ctr"/>
        <c:lblOffset val="100"/>
      </c:catAx>
      <c:valAx>
        <c:axId val="102797312"/>
        <c:scaling>
          <c:orientation val="minMax"/>
          <c:max val="12300"/>
          <c:min val="1000"/>
        </c:scaling>
        <c:delete val="1"/>
        <c:axPos val="t"/>
        <c:numFmt formatCode="#,##0" sourceLinked="1"/>
        <c:tickLblPos val="none"/>
        <c:crossAx val="1027914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958333333333896"/>
          <c:y val="3.437500000000001E-2"/>
          <c:w val="0.64375000000001781"/>
          <c:h val="0.96562500000001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c:spPr>
          <c:explosion val="7"/>
          <c:dPt>
            <c:idx val="0"/>
            <c:spPr>
              <a:solidFill>
                <a:srgbClr val="7DBD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1"/>
            <c:spPr>
              <a:solidFill>
                <a:srgbClr val="E29C9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2"/>
            <c:spPr>
              <a:solidFill>
                <a:srgbClr val="83AEE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3"/>
            <c:spPr>
              <a:solidFill>
                <a:srgbClr val="EEBB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7968</c:v>
                </c:pt>
                <c:pt idx="1">
                  <c:v>8727.7999999999811</c:v>
                </c:pt>
                <c:pt idx="2">
                  <c:v>665.4</c:v>
                </c:pt>
                <c:pt idx="3">
                  <c:v>2047.9</c:v>
                </c:pt>
              </c:numCache>
            </c:numRef>
          </c:val>
        </c:ser>
        <c:dLbls>
          <c:showVal val="1"/>
        </c:dLbls>
        <c:firstSliceAng val="218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2.6399278215223723E-2"/>
          <c:y val="3.437500000000001E-2"/>
          <c:w val="0.93329866579177601"/>
          <c:h val="0.77676607195253733"/>
        </c:manualLayout>
      </c:layout>
      <c:bar3D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160.80000000000001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 (оценка)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76,1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76.099999999999994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</c:v>
                </c:pt>
              </c:strCache>
            </c:strRef>
          </c:tx>
          <c:dLbls>
            <c:dLbl>
              <c:idx val="0"/>
              <c:layout>
                <c:manualLayout>
                  <c:x val="2.7777777777777718E-3"/>
                  <c:y val="1.8177784457278627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36.200000000000003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</c:v>
                </c:pt>
              </c:strCache>
            </c:strRef>
          </c:tx>
          <c:dLbls>
            <c:dLbl>
              <c:idx val="0"/>
              <c:layout>
                <c:manualLayout>
                  <c:x val="2.7777777777778677E-3"/>
                  <c:y val="-3.18111228002376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</c:v>
                </c:pt>
              </c:strCache>
            </c:strRef>
          </c:tx>
          <c:spPr>
            <a:solidFill>
              <a:srgbClr val="3399FF"/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hape val="cylinder"/>
        <c:axId val="103876864"/>
        <c:axId val="103895040"/>
        <c:axId val="0"/>
      </c:bar3DChart>
      <c:catAx>
        <c:axId val="103876864"/>
        <c:scaling>
          <c:orientation val="minMax"/>
        </c:scaling>
        <c:delete val="1"/>
        <c:axPos val="l"/>
        <c:tickLblPos val="none"/>
        <c:crossAx val="103895040"/>
        <c:crosses val="autoZero"/>
        <c:auto val="1"/>
        <c:lblAlgn val="ctr"/>
        <c:lblOffset val="100"/>
      </c:catAx>
      <c:valAx>
        <c:axId val="103895040"/>
        <c:scaling>
          <c:orientation val="minMax"/>
        </c:scaling>
        <c:delete val="1"/>
        <c:axPos val="b"/>
        <c:numFmt formatCode="0%" sourceLinked="1"/>
        <c:tickLblPos val="none"/>
        <c:crossAx val="1038768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400" b="1" baseline="0"/>
            </a:pPr>
            <a:endParaRPr lang="ru-RU"/>
          </a:p>
        </c:txPr>
      </c:legendEntry>
      <c:layout>
        <c:manualLayout>
          <c:xMode val="edge"/>
          <c:yMode val="edge"/>
          <c:x val="2.3760880092753373E-2"/>
          <c:y val="0.62003037045163423"/>
          <c:w val="0.93419121568515118"/>
          <c:h val="0.1563334388301384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gi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0.25588</cdr:x>
      <cdr:y>0.41751</cdr:y>
    </cdr:from>
    <cdr:to>
      <cdr:x>0.4211</cdr:x>
      <cdr:y>0.62579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9752" y="2664296"/>
          <a:ext cx="1510772" cy="1329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0.02843</cdr:x>
      <cdr:y>0.67705</cdr:y>
    </cdr:from>
    <cdr:to>
      <cdr:x>0.41338</cdr:x>
      <cdr:y>0.95836</cdr:y>
    </cdr:to>
    <cdr:pic>
      <cdr:nvPicPr>
        <cdr:cNvPr id="3" name="Picture 8" descr="http://animashki.info/uploads/posts/2017-03/1489594533_2537-zolotye-monety.gif"/>
        <cdr:cNvPicPr>
          <a:picLocks xmlns:a="http://schemas.openxmlformats.org/drawingml/2006/main" noChangeAspect="1" noChangeArrowheads="1" noCrop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9991" y="4320480"/>
          <a:ext cx="3519921" cy="17951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411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6411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r">
              <a:defRPr sz="1200"/>
            </a:lvl1pPr>
          </a:lstStyle>
          <a:p>
            <a:fld id="{0A2A0A7E-778A-499B-A027-457984D7CA53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2" rIns="91404" bIns="457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1"/>
            <a:ext cx="5438140" cy="4467701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4"/>
            <a:ext cx="2945659" cy="496411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4"/>
            <a:ext cx="2945659" cy="496411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r">
              <a:defRPr sz="1200"/>
            </a:lvl1pPr>
          </a:lstStyle>
          <a:p>
            <a:fld id="{017A21CA-4932-4C93-B415-9B922AAFE2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942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094E-72A8-4504-B9EF-7AD313B8DB6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36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66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9D8A78">
                <a:alpha val="5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>
            <a:lvl1pPr>
              <a:lnSpc>
                <a:spcPts val="2300"/>
              </a:lnSpc>
              <a:defRPr lang="ru-RU" altLang="ru-RU" sz="2400" b="1" kern="1200" spc="70">
                <a:ln w="317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316913" y="6492875"/>
            <a:ext cx="827087" cy="365125"/>
          </a:xfrm>
        </p:spPr>
        <p:txBody>
          <a:bodyPr/>
          <a:lstStyle>
            <a:lvl1pPr>
              <a:defRPr lang="ru-RU" altLang="ru-RU" sz="1600" b="1" kern="1200" spc="70">
                <a:ln w="3175" cmpd="sng">
                  <a:noFill/>
                  <a:prstDash val="solid"/>
                </a:ln>
                <a:solidFill>
                  <a:srgbClr val="7F7F7F"/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pPr>
              <a:defRPr/>
            </a:pPr>
            <a:fld id="{2279993A-8B84-465B-AF8F-4061BC87101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 userDrawn="1"/>
        </p:nvSpPr>
        <p:spPr>
          <a:xfrm>
            <a:off x="205691" y="194904"/>
            <a:ext cx="8732618" cy="6468193"/>
          </a:xfrm>
          <a:prstGeom prst="roundRect">
            <a:avLst>
              <a:gd name="adj" fmla="val 1377"/>
            </a:avLst>
          </a:prstGeom>
          <a:solidFill>
            <a:schemeClr val="bg1"/>
          </a:solidFill>
          <a:ln w="3175">
            <a:solidFill>
              <a:schemeClr val="accent6">
                <a:lumMod val="75000"/>
                <a:alpha val="39000"/>
              </a:schemeClr>
            </a:solidFill>
          </a:ln>
          <a:effectLst>
            <a:outerShdw blurRad="63500" sx="102000" sy="102000" algn="ctr" rotWithShape="0">
              <a:schemeClr val="accent6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7"/>
          <p:cNvGrpSpPr/>
          <p:nvPr userDrawn="1"/>
        </p:nvGrpSpPr>
        <p:grpSpPr>
          <a:xfrm>
            <a:off x="312547" y="294556"/>
            <a:ext cx="8451814" cy="576066"/>
            <a:chOff x="131572" y="213830"/>
            <a:chExt cx="8451814" cy="843482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16200000" flipH="1">
              <a:off x="-121232" y="466636"/>
              <a:ext cx="843479" cy="3378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498019" y="213830"/>
              <a:ext cx="8085367" cy="84348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75000">
                  <a:schemeClr val="accent6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442592" y="6349999"/>
            <a:ext cx="526372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2456F9-3366-4DBD-A6CF-2E862782984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8993" y="308273"/>
            <a:ext cx="7607757" cy="543299"/>
          </a:xfrm>
        </p:spPr>
        <p:txBody>
          <a:bodyPr/>
          <a:lstStyle>
            <a:lvl1pPr algn="l">
              <a:lnSpc>
                <a:spcPts val="2000"/>
              </a:lnSpc>
              <a:defRPr lang="ru-RU" sz="2000" kern="120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ea typeface="Tahoma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3110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57E99-346B-4970-A0C9-D726856D9DE6}" type="datetimeFigureOut">
              <a:rPr lang="fr-FR"/>
              <a:pPr>
                <a:defRPr/>
              </a:pPr>
              <a:t>03/12/2020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92A85-5947-46F2-98AB-4188733B85E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332656"/>
            <a:ext cx="8424936" cy="6264696"/>
          </a:xfrm>
          <a:prstGeom prst="round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95536" y="3281617"/>
            <a:ext cx="3726036" cy="2955695"/>
            <a:chOff x="1566679" y="2060848"/>
            <a:chExt cx="3726036" cy="295569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6679" y="3573016"/>
              <a:ext cx="1853192" cy="144352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566679" y="2060848"/>
              <a:ext cx="1853828" cy="1442328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38887" y="2060848"/>
              <a:ext cx="1853828" cy="1442328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5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3438887" y="3573016"/>
              <a:ext cx="1853193" cy="14412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4" name="Прямая соединительная линия 13"/>
          <p:cNvCxnSpPr/>
          <p:nvPr userDrawn="1"/>
        </p:nvCxnSpPr>
        <p:spPr>
          <a:xfrm>
            <a:off x="4499992" y="4725144"/>
            <a:ext cx="3888432" cy="0"/>
          </a:xfrm>
          <a:prstGeom prst="line">
            <a:avLst/>
          </a:prstGeom>
          <a:ln w="15875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 userDrawn="1"/>
        </p:nvSpPr>
        <p:spPr>
          <a:xfrm>
            <a:off x="539552" y="1700808"/>
            <a:ext cx="8280920" cy="2016224"/>
          </a:xfrm>
          <a:prstGeom prst="roundRect">
            <a:avLst/>
          </a:prstGeom>
          <a:solidFill>
            <a:schemeClr val="accent5">
              <a:lumMod val="9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C78F-DA6C-406F-8F77-AA2CCA26173B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1343" y="6451068"/>
            <a:ext cx="9142657" cy="406932"/>
            <a:chOff x="1343" y="6451068"/>
            <a:chExt cx="9142657" cy="406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343" y="6451068"/>
              <a:ext cx="3274513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79512" y="6453499"/>
            <a:ext cx="3096344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5">
                    <a:lumMod val="90000"/>
                  </a:schemeClr>
                </a:solidFill>
                <a:latin typeface="+mn-lt"/>
              </a:rPr>
              <a:t>Министерство финансов</a:t>
            </a:r>
            <a:endParaRPr lang="ru-RU" b="1" dirty="0">
              <a:solidFill>
                <a:schemeClr val="accent5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193795" y="6446167"/>
            <a:ext cx="3096344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Ставропольского края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332656"/>
            <a:ext cx="8424936" cy="6264696"/>
          </a:xfrm>
          <a:prstGeom prst="round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8"/>
          <p:cNvGrpSpPr/>
          <p:nvPr userDrawn="1"/>
        </p:nvGrpSpPr>
        <p:grpSpPr>
          <a:xfrm>
            <a:off x="395536" y="3281617"/>
            <a:ext cx="3726036" cy="2955695"/>
            <a:chOff x="1566679" y="2060848"/>
            <a:chExt cx="3726036" cy="295569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6679" y="3573016"/>
              <a:ext cx="1853192" cy="144352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566679" y="2060848"/>
              <a:ext cx="1853828" cy="1442328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38887" y="2060848"/>
              <a:ext cx="1853828" cy="1442328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5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3438887" y="3573016"/>
              <a:ext cx="1853193" cy="14412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4" name="Прямая соединительная линия 13"/>
          <p:cNvCxnSpPr/>
          <p:nvPr userDrawn="1"/>
        </p:nvCxnSpPr>
        <p:spPr>
          <a:xfrm>
            <a:off x="4499992" y="4725144"/>
            <a:ext cx="3888432" cy="0"/>
          </a:xfrm>
          <a:prstGeom prst="line">
            <a:avLst/>
          </a:prstGeom>
          <a:ln w="15875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 userDrawn="1"/>
        </p:nvSpPr>
        <p:spPr>
          <a:xfrm>
            <a:off x="611560" y="548680"/>
            <a:ext cx="8280920" cy="2664296"/>
          </a:xfrm>
          <a:prstGeom prst="roundRect">
            <a:avLst/>
          </a:prstGeom>
          <a:solidFill>
            <a:schemeClr val="accent5">
              <a:lumMod val="9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012160" y="0"/>
            <a:ext cx="31318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7913" lvl="0"/>
            <a:endParaRPr lang="ru-RU" b="1" dirty="0" smtClean="0"/>
          </a:p>
        </p:txBody>
      </p:sp>
      <p:grpSp>
        <p:nvGrpSpPr>
          <p:cNvPr id="8" name="Группа 5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8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6"/>
          <p:cNvGrpSpPr/>
          <p:nvPr userDrawn="1"/>
        </p:nvGrpSpPr>
        <p:grpSpPr>
          <a:xfrm>
            <a:off x="1343" y="6451068"/>
            <a:ext cx="9142657" cy="406932"/>
            <a:chOff x="1343" y="6451068"/>
            <a:chExt cx="9142657" cy="40693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343" y="6451068"/>
              <a:ext cx="3274513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228074" y="645333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5">
                    <a:lumMod val="90000"/>
                  </a:schemeClr>
                </a:solidFill>
                <a:latin typeface="Garamond" pitchFamily="18" charset="0"/>
              </a:rPr>
              <a:t>Министерство финансов</a:t>
            </a:r>
            <a:endParaRPr lang="ru-RU" b="1" dirty="0">
              <a:solidFill>
                <a:schemeClr val="accent5">
                  <a:lumMod val="90000"/>
                </a:schemeClr>
              </a:solidFill>
              <a:latin typeface="Garamond" pitchFamily="18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93795" y="645333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Ставропольского края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-144016"/>
            <a:ext cx="9144000" cy="7047734"/>
            <a:chOff x="0" y="-144016"/>
            <a:chExt cx="9144000" cy="704773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144016"/>
              <a:ext cx="179512" cy="112474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79512" y="-144016"/>
              <a:ext cx="21602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95536" y="-144016"/>
              <a:ext cx="8748464" cy="112474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9512" y="6597352"/>
              <a:ext cx="8568952" cy="2606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6597352"/>
              <a:ext cx="216024" cy="260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8748464" y="6597352"/>
              <a:ext cx="395536" cy="3063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C78F-DA6C-406F-8F77-AA2CCA26173B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12"/>
          <p:cNvGrpSpPr/>
          <p:nvPr userDrawn="1"/>
        </p:nvGrpSpPr>
        <p:grpSpPr>
          <a:xfrm>
            <a:off x="1343" y="6451068"/>
            <a:ext cx="9142657" cy="406932"/>
            <a:chOff x="1343" y="6451068"/>
            <a:chExt cx="9142657" cy="406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343" y="6451068"/>
              <a:ext cx="3274513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79512" y="6453499"/>
            <a:ext cx="3096344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5">
                    <a:lumMod val="90000"/>
                  </a:schemeClr>
                </a:solidFill>
                <a:latin typeface="+mn-lt"/>
              </a:rPr>
              <a:t>Министерство финансов</a:t>
            </a:r>
            <a:endParaRPr lang="ru-RU" b="1" dirty="0">
              <a:solidFill>
                <a:schemeClr val="accent5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193795" y="6446167"/>
            <a:ext cx="3096344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Ставропольского края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827584" cy="365125"/>
          </a:xfrm>
        </p:spPr>
        <p:txBody>
          <a:bodyPr/>
          <a:lstStyle>
            <a:lvl1pPr>
              <a:defRPr lang="ru-RU" altLang="ru-RU" sz="1600" b="1" kern="1200" spc="70" smtClean="0">
                <a:ln w="3175" cmpd="sng">
                  <a:noFill/>
                  <a:prstDash val="solid"/>
                </a:ln>
                <a:solidFill>
                  <a:srgbClr val="7F7F7F"/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>
            <a:lvl1pPr>
              <a:lnSpc>
                <a:spcPts val="2300"/>
              </a:lnSpc>
              <a:defRPr lang="ru-RU" altLang="ru-RU" sz="2400" b="1" kern="1200" spc="70">
                <a:ln w="317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9D8A78">
                <a:alpha val="5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1500" y="-84138"/>
            <a:ext cx="3492500" cy="2000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2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52123" y="-83724"/>
            <a:ext cx="3491880" cy="2003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652123" y="-83724"/>
            <a:ext cx="3491880" cy="2003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4425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9D8A78">
                <a:alpha val="5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>
            <a:lvl1pPr>
              <a:lnSpc>
                <a:spcPts val="2300"/>
              </a:lnSpc>
              <a:defRPr lang="ru-RU" altLang="ru-RU" sz="2400" b="1" kern="1200" spc="70">
                <a:ln w="317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316913" y="6492875"/>
            <a:ext cx="827087" cy="365125"/>
          </a:xfrm>
        </p:spPr>
        <p:txBody>
          <a:bodyPr/>
          <a:lstStyle>
            <a:lvl1pPr>
              <a:defRPr lang="ru-RU" altLang="ru-RU" sz="1600" b="1" kern="1200" spc="70">
                <a:ln w="3175" cmpd="sng">
                  <a:noFill/>
                  <a:prstDash val="solid"/>
                </a:ln>
                <a:solidFill>
                  <a:srgbClr val="7F7F7F"/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pPr>
              <a:defRPr/>
            </a:pPr>
            <a:fld id="{29D281D6-157D-4F94-B9E8-082EC9A6A23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52123" y="-83724"/>
            <a:ext cx="3491880" cy="2003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10"/>
          <p:cNvSpPr/>
          <p:nvPr userDrawn="1"/>
        </p:nvSpPr>
        <p:spPr>
          <a:xfrm>
            <a:off x="8748713" y="6464300"/>
            <a:ext cx="360362" cy="3587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722618" y="6468914"/>
            <a:ext cx="398463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3D24370-4520-4910-9E97-D51ADCD4D4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с двумя скругленными соседними углами 4"/>
          <p:cNvSpPr/>
          <p:nvPr userDrawn="1"/>
        </p:nvSpPr>
        <p:spPr>
          <a:xfrm flipV="1">
            <a:off x="3759200" y="20638"/>
            <a:ext cx="5364163" cy="2603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3790303" y="10391"/>
            <a:ext cx="5364088" cy="274042"/>
          </a:xfrm>
        </p:spPr>
        <p:txBody>
          <a:bodyPr>
            <a:noAutofit/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3970" name="Picture 2" descr="D:\Users\krdoas\Pictures\пятно 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10"/>
          <p:cNvSpPr/>
          <p:nvPr userDrawn="1"/>
        </p:nvSpPr>
        <p:spPr>
          <a:xfrm>
            <a:off x="8748713" y="6464300"/>
            <a:ext cx="360362" cy="3587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722618" y="6468914"/>
            <a:ext cx="398463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3D24370-4520-4910-9E97-D51ADCD4D4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с двумя скругленными соседними углами 4"/>
          <p:cNvSpPr/>
          <p:nvPr userDrawn="1"/>
        </p:nvSpPr>
        <p:spPr>
          <a:xfrm flipV="1">
            <a:off x="3759200" y="20638"/>
            <a:ext cx="5364163" cy="2603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3790303" y="10391"/>
            <a:ext cx="5364088" cy="274042"/>
          </a:xfrm>
        </p:spPr>
        <p:txBody>
          <a:bodyPr>
            <a:noAutofit/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3970" name="Picture 2" descr="D:\Users\krdoas\Pictures\пятно 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9144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</a:t>
            </a:r>
            <a:r>
              <a:rPr lang="en-US" smtClean="0"/>
              <a:t> </a:t>
            </a:r>
            <a:r>
              <a:rPr lang="ru-RU" smtClean="0"/>
              <a:t>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720080" cy="365125"/>
          </a:xfrm>
        </p:spPr>
        <p:txBody>
          <a:bodyPr/>
          <a:lstStyle>
            <a:lvl1pPr algn="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372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827584" cy="365125"/>
          </a:xfrm>
        </p:spPr>
        <p:txBody>
          <a:bodyPr/>
          <a:lstStyle>
            <a:lvl1pPr>
              <a:defRPr lang="ru-RU" altLang="ru-RU" sz="1600" b="1" kern="1200" spc="70" smtClean="0">
                <a:ln w="3175" cmpd="sng">
                  <a:noFill/>
                  <a:prstDash val="solid"/>
                </a:ln>
                <a:solidFill>
                  <a:srgbClr val="7F7F7F"/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>
            <a:lvl1pPr>
              <a:lnSpc>
                <a:spcPts val="2300"/>
              </a:lnSpc>
              <a:defRPr lang="ru-RU" altLang="ru-RU" sz="2400" b="1" kern="1200" spc="70">
                <a:ln w="317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ourier New" pitchFamily="49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9D8A78">
                <a:alpha val="5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A2E0D8-28BA-451D-899D-8DB94CCE43ED}" type="datetime1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652" r:id="rId15"/>
    <p:sldLayoutId id="2147483649" r:id="rId16"/>
    <p:sldLayoutId id="2147483692" r:id="rId17"/>
    <p:sldLayoutId id="2147483669" r:id="rId18"/>
    <p:sldLayoutId id="2147483650" r:id="rId19"/>
    <p:sldLayoutId id="2147483651" r:id="rId20"/>
    <p:sldLayoutId id="2147483690" r:id="rId21"/>
    <p:sldLayoutId id="2147483675" r:id="rId22"/>
    <p:sldLayoutId id="2147483676" r:id="rId23"/>
    <p:sldLayoutId id="2147483677" r:id="rId24"/>
    <p:sldLayoutId id="2147483678" r:id="rId25"/>
    <p:sldLayoutId id="2147483680" r:id="rId26"/>
    <p:sldLayoutId id="2147483682" r:id="rId27"/>
    <p:sldLayoutId id="2147483684" r:id="rId28"/>
    <p:sldLayoutId id="2147483685" r:id="rId29"/>
    <p:sldLayoutId id="2147483686" r:id="rId30"/>
    <p:sldLayoutId id="2147483689" r:id="rId31"/>
    <p:sldLayoutId id="2147483693" r:id="rId3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chart" Target="../charts/char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.xml"/><Relationship Id="rId9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10" Type="http://schemas.openxmlformats.org/officeDocument/2006/relationships/tags" Target="../tags/tag21.xml"/><Relationship Id="rId19" Type="http://schemas.openxmlformats.org/officeDocument/2006/relationships/image" Target="../media/image13.jpe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tags" Target="../tags/tag67.xml"/><Relationship Id="rId3" Type="http://schemas.openxmlformats.org/officeDocument/2006/relationships/tags" Target="../tags/tag31.xml"/><Relationship Id="rId21" Type="http://schemas.openxmlformats.org/officeDocument/2006/relationships/tags" Target="../tags/tag49.xml"/><Relationship Id="rId34" Type="http://schemas.openxmlformats.org/officeDocument/2006/relationships/tags" Target="../tags/tag62.xml"/><Relationship Id="rId42" Type="http://schemas.openxmlformats.org/officeDocument/2006/relationships/tags" Target="../tags/tag70.xml"/><Relationship Id="rId47" Type="http://schemas.openxmlformats.org/officeDocument/2006/relationships/slideLayout" Target="../slideLayouts/slideLayout13.xml"/><Relationship Id="rId50" Type="http://schemas.openxmlformats.org/officeDocument/2006/relationships/image" Target="../media/image16.gif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tags" Target="../tags/tag61.xml"/><Relationship Id="rId38" Type="http://schemas.openxmlformats.org/officeDocument/2006/relationships/tags" Target="../tags/tag66.xml"/><Relationship Id="rId46" Type="http://schemas.openxmlformats.org/officeDocument/2006/relationships/tags" Target="../tags/tag74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41" Type="http://schemas.openxmlformats.org/officeDocument/2006/relationships/tags" Target="../tags/tag69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tags" Target="../tags/tag60.xml"/><Relationship Id="rId37" Type="http://schemas.openxmlformats.org/officeDocument/2006/relationships/tags" Target="../tags/tag65.xml"/><Relationship Id="rId40" Type="http://schemas.openxmlformats.org/officeDocument/2006/relationships/tags" Target="../tags/tag68.xml"/><Relationship Id="rId45" Type="http://schemas.openxmlformats.org/officeDocument/2006/relationships/tags" Target="../tags/tag73.xml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tags" Target="../tags/tag64.xml"/><Relationship Id="rId49" Type="http://schemas.openxmlformats.org/officeDocument/2006/relationships/image" Target="../media/image15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tags" Target="../tags/tag59.xml"/><Relationship Id="rId44" Type="http://schemas.openxmlformats.org/officeDocument/2006/relationships/tags" Target="../tags/tag72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35" Type="http://schemas.openxmlformats.org/officeDocument/2006/relationships/tags" Target="../tags/tag63.xml"/><Relationship Id="rId43" Type="http://schemas.openxmlformats.org/officeDocument/2006/relationships/tags" Target="../tags/tag71.xml"/><Relationship Id="rId48" Type="http://schemas.openxmlformats.org/officeDocument/2006/relationships/image" Target="../media/image14.png"/><Relationship Id="rId8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23.png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единительная линия 58"/>
          <p:cNvCxnSpPr/>
          <p:nvPr/>
        </p:nvCxnSpPr>
        <p:spPr>
          <a:xfrm flipH="1">
            <a:off x="7164288" y="3068141"/>
            <a:ext cx="1856580" cy="1"/>
          </a:xfrm>
          <a:prstGeom prst="line">
            <a:avLst/>
          </a:prstGeom>
          <a:ln>
            <a:gradFill flip="none" rotWithShape="1">
              <a:gsLst>
                <a:gs pos="1000">
                  <a:schemeClr val="accent6">
                    <a:lumMod val="20000"/>
                    <a:lumOff val="80000"/>
                    <a:alpha val="0"/>
                  </a:schemeClr>
                </a:gs>
                <a:gs pos="52000">
                  <a:schemeClr val="accent6">
                    <a:lumMod val="75000"/>
                    <a:alpha val="70000"/>
                  </a:schemeClr>
                </a:gs>
                <a:gs pos="100000">
                  <a:schemeClr val="accent6">
                    <a:lumMod val="20000"/>
                    <a:lumOff val="80000"/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2664296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835696" y="714375"/>
            <a:ext cx="6863805" cy="1015663"/>
          </a:xfrm>
          <a:prstGeom prst="rect">
            <a:avLst/>
          </a:prstGeom>
          <a:solidFill>
            <a:srgbClr val="EAEAEA">
              <a:alpha val="50196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ФИНАНСОВОЕ УПРАВЛЕНИЕ АДМИНИСТРАЦИИ </a:t>
            </a:r>
            <a:br>
              <a:rPr lang="ru-RU" sz="20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ГОРОДА-КУРОРТА ЖЕЛЕЗНОВОДСКА СТАВРОПОЛЬСКОГО КРАЯ</a:t>
            </a:r>
            <a:endParaRPr lang="ru-RU" sz="2000" b="1" dirty="0">
              <a:solidFill>
                <a:srgbClr val="190F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491880" y="2708920"/>
            <a:ext cx="5328592" cy="3046988"/>
          </a:xfrm>
          <a:prstGeom prst="rect">
            <a:avLst/>
          </a:prstGeom>
          <a:solidFill>
            <a:srgbClr val="EAEAEA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Проект бюджета города</a:t>
            </a:r>
            <a:r>
              <a:rPr lang="en-US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курорта Железноводска</a:t>
            </a:r>
          </a:p>
          <a:p>
            <a:pPr algn="ctr" eaLnBrk="1" hangingPunct="1"/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Ставропольского края </a:t>
            </a:r>
          </a:p>
          <a:p>
            <a:pPr algn="ctr" eaLnBrk="1" hangingPunct="1"/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на </a:t>
            </a:r>
            <a:r>
              <a:rPr lang="ru-RU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202</a:t>
            </a:r>
            <a:r>
              <a:rPr lang="en-US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r>
              <a:rPr lang="ru-RU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год и на плановый период </a:t>
            </a:r>
            <a:endParaRPr lang="ru-RU" sz="3200" b="1" dirty="0" smtClean="0">
              <a:solidFill>
                <a:srgbClr val="190F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ru-RU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202</a:t>
            </a:r>
            <a:r>
              <a:rPr lang="en-US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  <a:r>
              <a:rPr lang="ru-RU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 20</a:t>
            </a:r>
            <a:r>
              <a:rPr lang="en-US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23</a:t>
            </a:r>
            <a:r>
              <a:rPr lang="ru-RU" sz="3200" b="1" dirty="0" smtClean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190F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годов </a:t>
            </a:r>
          </a:p>
        </p:txBody>
      </p:sp>
      <p:pic>
        <p:nvPicPr>
          <p:cNvPr id="27" name="Picture 7" descr="герб-прозр ф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656"/>
            <a:ext cx="1443617" cy="184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323528" y="3573016"/>
            <a:ext cx="2664296" cy="2952328"/>
          </a:xfrm>
          <a:prstGeom prst="roundRect">
            <a:avLst>
              <a:gd name="adj" fmla="val 9399"/>
            </a:avLst>
          </a:prstGeom>
          <a:noFill/>
          <a:ln w="539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141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383263371"/>
              </p:ext>
            </p:extLst>
          </p:nvPr>
        </p:nvGraphicFramePr>
        <p:xfrm>
          <a:off x="-357222" y="2000240"/>
          <a:ext cx="4143403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Объект 36" hidden="1"/>
          <p:cNvGraphicFramePr>
            <a:graphicFrameLocks noChangeAspect="1"/>
          </p:cNvGraphicFramePr>
          <p:nvPr/>
        </p:nvGraphicFramePr>
        <p:xfrm>
          <a:off x="1143006" y="0"/>
          <a:ext cx="119063" cy="158750"/>
        </p:xfrm>
        <a:graphic>
          <a:graphicData uri="http://schemas.openxmlformats.org/presentationml/2006/ole">
            <p:oleObj spid="_x0000_s96258" name="think-cell Slide" r:id="rId8" imgW="360" imgH="360" progId="">
              <p:embed/>
            </p:oleObj>
          </a:graphicData>
        </a:graphic>
      </p:graphicFrame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7632720"/>
              </p:ext>
            </p:extLst>
          </p:nvPr>
        </p:nvGraphicFramePr>
        <p:xfrm>
          <a:off x="3428992" y="1785926"/>
          <a:ext cx="4944688" cy="1500198"/>
        </p:xfrm>
        <a:graphic>
          <a:graphicData uri="http://schemas.openxmlformats.org/drawingml/2006/table">
            <a:tbl>
              <a:tblPr>
                <a:effectLst/>
                <a:tableStyleId>{F5AB1C69-6EDB-4FF4-983F-18BD219EF322}</a:tableStyleId>
              </a:tblPr>
              <a:tblGrid>
                <a:gridCol w="1643074"/>
                <a:gridCol w="857499"/>
                <a:gridCol w="816837"/>
                <a:gridCol w="838855"/>
                <a:gridCol w="788423"/>
              </a:tblGrid>
              <a:tr h="572234">
                <a:tc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54000" marR="2993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2021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7964">
                <a:tc>
                  <a:txBody>
                    <a:bodyPr/>
                    <a:lstStyle/>
                    <a:p>
                      <a:pPr algn="l" fontAlgn="t">
                        <a:lnSpc>
                          <a:spcPts val="1300"/>
                        </a:lnSpc>
                      </a:pPr>
                      <a:r>
                        <a:rPr lang="ru-RU" sz="1400" b="1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Среднемесячный </a:t>
                      </a:r>
                      <a:r>
                        <a:rPr lang="en-US" sz="1400" b="1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доход  от</a:t>
                      </a:r>
                      <a:r>
                        <a:rPr lang="en-US" sz="1400" b="1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трудовой деятельности (руб.)</a:t>
                      </a:r>
                      <a:endParaRPr lang="ru-RU" sz="1400" b="1" kern="1200" spc="-20" baseline="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25 697,0</a:t>
                      </a: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26 250,6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27 037,4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27 848,5</a:t>
                      </a:r>
                      <a:endParaRPr lang="ru-RU" sz="1400" b="1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000100" y="3571876"/>
            <a:ext cx="1181293" cy="379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2000232" y="1500174"/>
            <a:ext cx="6464727" cy="1857388"/>
            <a:chOff x="2571769" y="1245520"/>
            <a:chExt cx="6464727" cy="1607415"/>
          </a:xfrm>
        </p:grpSpPr>
        <p:sp>
          <p:nvSpPr>
            <p:cNvPr id="52" name="Скругленный прямоугольник 51"/>
            <p:cNvSpPr/>
            <p:nvPr>
              <p:custDataLst>
                <p:tags r:id="rId4"/>
              </p:custDataLst>
            </p:nvPr>
          </p:nvSpPr>
          <p:spPr>
            <a:xfrm>
              <a:off x="4000529" y="1343430"/>
              <a:ext cx="5035967" cy="1509505"/>
            </a:xfrm>
            <a:prstGeom prst="roundRect">
              <a:avLst>
                <a:gd name="adj" fmla="val 7127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5791700" y="1245520"/>
              <a:ext cx="2282017" cy="362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Целевые категории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rot="10800000" flipV="1">
              <a:off x="2571769" y="1678286"/>
              <a:ext cx="1428760" cy="803708"/>
            </a:xfrm>
            <a:prstGeom prst="line">
              <a:avLst/>
            </a:prstGeom>
            <a:ln w="4762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9"/>
          <p:cNvGrpSpPr/>
          <p:nvPr/>
        </p:nvGrpSpPr>
        <p:grpSpPr>
          <a:xfrm>
            <a:off x="2786050" y="4253266"/>
            <a:ext cx="5830369" cy="1476000"/>
            <a:chOff x="3491880" y="2961112"/>
            <a:chExt cx="5544616" cy="1476000"/>
          </a:xfrm>
        </p:grpSpPr>
        <p:grpSp>
          <p:nvGrpSpPr>
            <p:cNvPr id="4" name="Группа 6"/>
            <p:cNvGrpSpPr/>
            <p:nvPr/>
          </p:nvGrpSpPr>
          <p:grpSpPr>
            <a:xfrm>
              <a:off x="4355977" y="2961112"/>
              <a:ext cx="4680519" cy="1476000"/>
              <a:chOff x="5807967" y="2961112"/>
              <a:chExt cx="6240693" cy="1476000"/>
            </a:xfrm>
          </p:grpSpPr>
          <p:sp>
            <p:nvSpPr>
              <p:cNvPr id="21" name="Прямоугольник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8595527" y="2961113"/>
                <a:ext cx="1628930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/>
                    </a:solidFill>
                  </a:rPr>
                  <a:t>МРОТ, руб.</a:t>
                </a:r>
              </a:p>
            </p:txBody>
          </p:sp>
          <p:sp>
            <p:nvSpPr>
              <p:cNvPr id="77" name="Скругленный прямоугольник 76"/>
              <p:cNvSpPr/>
              <p:nvPr>
                <p:custDataLst>
                  <p:tags r:id="rId3"/>
                </p:custDataLst>
              </p:nvPr>
            </p:nvSpPr>
            <p:spPr>
              <a:xfrm>
                <a:off x="5807967" y="2961112"/>
                <a:ext cx="6240693" cy="1476000"/>
              </a:xfrm>
              <a:prstGeom prst="roundRect">
                <a:avLst>
                  <a:gd name="adj" fmla="val 7127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aphicFrame>
            <p:nvGraphicFramePr>
              <p:cNvPr id="40" name="Диаграмма 39"/>
              <p:cNvGraphicFramePr/>
              <p:nvPr>
                <p:extLst>
                  <p:ext uri="{D42A27DB-BD31-4B8C-83A1-F6EECF244321}">
                    <p14:modId xmlns:p14="http://schemas.microsoft.com/office/powerpoint/2010/main" xmlns="" val="3396452534"/>
                  </p:ext>
                </p:extLst>
              </p:nvPr>
            </p:nvGraphicFramePr>
            <p:xfrm>
              <a:off x="6535420" y="3278878"/>
              <a:ext cx="5005064" cy="11354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</p:grpSp>
        <p:cxnSp>
          <p:nvCxnSpPr>
            <p:cNvPr id="60" name="Прямая соединительная линия 59"/>
            <p:cNvCxnSpPr/>
            <p:nvPr/>
          </p:nvCxnSpPr>
          <p:spPr>
            <a:xfrm rot="10800000">
              <a:off x="3491880" y="3494168"/>
              <a:ext cx="815241" cy="285752"/>
            </a:xfrm>
            <a:prstGeom prst="line">
              <a:avLst/>
            </a:prstGeom>
            <a:ln w="4762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Повышение оплаты труда работников  муниципальных учреждений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9</a:t>
            </a:r>
          </a:p>
        </p:txBody>
      </p:sp>
    </p:spTree>
    <p:extLst>
      <p:ext uri="{BB962C8B-B14F-4D97-AF65-F5344CB8AC3E}">
        <p14:creationId xmlns:p14="http://schemas.microsoft.com/office/powerpoint/2010/main" xmlns="" val="29963227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Диаграмма 93"/>
          <p:cNvGraphicFramePr/>
          <p:nvPr>
            <p:extLst>
              <p:ext uri="{D42A27DB-BD31-4B8C-83A1-F6EECF244321}">
                <p14:modId xmlns:p14="http://schemas.microsoft.com/office/powerpoint/2010/main" xmlns="" val="342473632"/>
              </p:ext>
            </p:extLst>
          </p:nvPr>
        </p:nvGraphicFramePr>
        <p:xfrm>
          <a:off x="1428728" y="1285860"/>
          <a:ext cx="5951584" cy="516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" name="Овал 132"/>
          <p:cNvSpPr/>
          <p:nvPr/>
        </p:nvSpPr>
        <p:spPr>
          <a:xfrm>
            <a:off x="3929058" y="3500438"/>
            <a:ext cx="1152000" cy="115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348,7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rot="16200000" flipH="1">
            <a:off x="2500298" y="1928802"/>
            <a:ext cx="642942" cy="642942"/>
          </a:xfrm>
          <a:prstGeom prst="line">
            <a:avLst/>
          </a:prstGeom>
          <a:ln w="82550" cap="rnd">
            <a:solidFill>
              <a:srgbClr val="7DBD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2"/>
          <p:cNvGrpSpPr/>
          <p:nvPr/>
        </p:nvGrpSpPr>
        <p:grpSpPr>
          <a:xfrm>
            <a:off x="285720" y="1500174"/>
            <a:ext cx="2214578" cy="2214578"/>
            <a:chOff x="103307" y="2564904"/>
            <a:chExt cx="2092429" cy="1512168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179512" y="2564904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7DB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103307" y="2857582"/>
              <a:ext cx="2081088" cy="54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семей с детьми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672540" y="3469184"/>
              <a:ext cx="1015144" cy="277101"/>
            </a:xfrm>
            <a:prstGeom prst="roundRect">
              <a:avLst>
                <a:gd name="adj" fmla="val 31566"/>
              </a:avLst>
            </a:prstGeom>
            <a:solidFill>
              <a:srgbClr val="5793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167,5</a:t>
              </a:r>
              <a:endParaRPr lang="ru-RU" dirty="0"/>
            </a:p>
          </p:txBody>
        </p:sp>
      </p:grpSp>
      <p:grpSp>
        <p:nvGrpSpPr>
          <p:cNvPr id="3" name="Группа 25"/>
          <p:cNvGrpSpPr/>
          <p:nvPr/>
        </p:nvGrpSpPr>
        <p:grpSpPr>
          <a:xfrm>
            <a:off x="4857752" y="3071810"/>
            <a:ext cx="1294434" cy="1294434"/>
            <a:chOff x="4151784" y="3429000"/>
            <a:chExt cx="1440160" cy="108012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4151784" y="4077072"/>
              <a:ext cx="1440160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41%</a:t>
              </a:r>
            </a:p>
          </p:txBody>
        </p:sp>
        <p:grpSp>
          <p:nvGrpSpPr>
            <p:cNvPr id="4" name="Группа 14"/>
            <p:cNvGrpSpPr/>
            <p:nvPr/>
          </p:nvGrpSpPr>
          <p:grpSpPr>
            <a:xfrm>
              <a:off x="4439816" y="3429000"/>
              <a:ext cx="1008112" cy="654437"/>
              <a:chOff x="-9094704" y="-3608569"/>
              <a:chExt cx="10696296" cy="925830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-9094704" y="-2116318"/>
                <a:ext cx="9608854" cy="7766050"/>
              </a:xfrm>
              <a:custGeom>
                <a:avLst/>
                <a:gdLst>
                  <a:gd name="T0" fmla="*/ 0 w 3578"/>
                  <a:gd name="T1" fmla="*/ 1919 h 2441"/>
                  <a:gd name="T2" fmla="*/ 2 w 3578"/>
                  <a:gd name="T3" fmla="*/ 1916 h 2441"/>
                  <a:gd name="T4" fmla="*/ 113 w 3578"/>
                  <a:gd name="T5" fmla="*/ 1792 h 2441"/>
                  <a:gd name="T6" fmla="*/ 335 w 3578"/>
                  <a:gd name="T7" fmla="*/ 1671 h 2441"/>
                  <a:gd name="T8" fmla="*/ 648 w 3578"/>
                  <a:gd name="T9" fmla="*/ 1113 h 2441"/>
                  <a:gd name="T10" fmla="*/ 651 w 3578"/>
                  <a:gd name="T11" fmla="*/ 973 h 2441"/>
                  <a:gd name="T12" fmla="*/ 690 w 3578"/>
                  <a:gd name="T13" fmla="*/ 819 h 2441"/>
                  <a:gd name="T14" fmla="*/ 1176 w 3578"/>
                  <a:gd name="T15" fmla="*/ 87 h 2441"/>
                  <a:gd name="T16" fmla="*/ 1399 w 3578"/>
                  <a:gd name="T17" fmla="*/ 18 h 2441"/>
                  <a:gd name="T18" fmla="*/ 1569 w 3578"/>
                  <a:gd name="T19" fmla="*/ 146 h 2441"/>
                  <a:gd name="T20" fmla="*/ 1589 w 3578"/>
                  <a:gd name="T21" fmla="*/ 163 h 2441"/>
                  <a:gd name="T22" fmla="*/ 2182 w 3578"/>
                  <a:gd name="T23" fmla="*/ 459 h 2441"/>
                  <a:gd name="T24" fmla="*/ 2253 w 3578"/>
                  <a:gd name="T25" fmla="*/ 540 h 2441"/>
                  <a:gd name="T26" fmla="*/ 2254 w 3578"/>
                  <a:gd name="T27" fmla="*/ 608 h 2441"/>
                  <a:gd name="T28" fmla="*/ 2275 w 3578"/>
                  <a:gd name="T29" fmla="*/ 618 h 2441"/>
                  <a:gd name="T30" fmla="*/ 2320 w 3578"/>
                  <a:gd name="T31" fmla="*/ 681 h 2441"/>
                  <a:gd name="T32" fmla="*/ 2341 w 3578"/>
                  <a:gd name="T33" fmla="*/ 996 h 2441"/>
                  <a:gd name="T34" fmla="*/ 2344 w 3578"/>
                  <a:gd name="T35" fmla="*/ 1015 h 2441"/>
                  <a:gd name="T36" fmla="*/ 2356 w 3578"/>
                  <a:gd name="T37" fmla="*/ 1015 h 2441"/>
                  <a:gd name="T38" fmla="*/ 2412 w 3578"/>
                  <a:gd name="T39" fmla="*/ 1049 h 2441"/>
                  <a:gd name="T40" fmla="*/ 2400 w 3578"/>
                  <a:gd name="T41" fmla="*/ 1113 h 2441"/>
                  <a:gd name="T42" fmla="*/ 2285 w 3578"/>
                  <a:gd name="T43" fmla="*/ 1266 h 2441"/>
                  <a:gd name="T44" fmla="*/ 2726 w 3578"/>
                  <a:gd name="T45" fmla="*/ 2255 h 2441"/>
                  <a:gd name="T46" fmla="*/ 3453 w 3578"/>
                  <a:gd name="T47" fmla="*/ 1962 h 2441"/>
                  <a:gd name="T48" fmla="*/ 3513 w 3578"/>
                  <a:gd name="T49" fmla="*/ 1929 h 2441"/>
                  <a:gd name="T50" fmla="*/ 3552 w 3578"/>
                  <a:gd name="T51" fmla="*/ 2018 h 2441"/>
                  <a:gd name="T52" fmla="*/ 3436 w 3578"/>
                  <a:gd name="T53" fmla="*/ 2161 h 2441"/>
                  <a:gd name="T54" fmla="*/ 2652 w 3578"/>
                  <a:gd name="T55" fmla="*/ 2352 h 2441"/>
                  <a:gd name="T56" fmla="*/ 2108 w 3578"/>
                  <a:gd name="T57" fmla="*/ 1768 h 2441"/>
                  <a:gd name="T58" fmla="*/ 2226 w 3578"/>
                  <a:gd name="T59" fmla="*/ 1146 h 2441"/>
                  <a:gd name="T60" fmla="*/ 2235 w 3578"/>
                  <a:gd name="T61" fmla="*/ 1115 h 2441"/>
                  <a:gd name="T62" fmla="*/ 2209 w 3578"/>
                  <a:gd name="T63" fmla="*/ 737 h 2441"/>
                  <a:gd name="T64" fmla="*/ 2203 w 3578"/>
                  <a:gd name="T65" fmla="*/ 713 h 2441"/>
                  <a:gd name="T66" fmla="*/ 2156 w 3578"/>
                  <a:gd name="T67" fmla="*/ 699 h 2441"/>
                  <a:gd name="T68" fmla="*/ 2053 w 3578"/>
                  <a:gd name="T69" fmla="*/ 683 h 2441"/>
                  <a:gd name="T70" fmla="*/ 1548 w 3578"/>
                  <a:gd name="T71" fmla="*/ 431 h 2441"/>
                  <a:gd name="T72" fmla="*/ 1526 w 3578"/>
                  <a:gd name="T73" fmla="*/ 420 h 2441"/>
                  <a:gd name="T74" fmla="*/ 1477 w 3578"/>
                  <a:gd name="T75" fmla="*/ 483 h 2441"/>
                  <a:gd name="T76" fmla="*/ 1148 w 3578"/>
                  <a:gd name="T77" fmla="*/ 993 h 2441"/>
                  <a:gd name="T78" fmla="*/ 1153 w 3578"/>
                  <a:gd name="T79" fmla="*/ 1021 h 2441"/>
                  <a:gd name="T80" fmla="*/ 1398 w 3578"/>
                  <a:gd name="T81" fmla="*/ 1408 h 2441"/>
                  <a:gd name="T82" fmla="*/ 1615 w 3578"/>
                  <a:gd name="T83" fmla="*/ 2020 h 2441"/>
                  <a:gd name="T84" fmla="*/ 1606 w 3578"/>
                  <a:gd name="T85" fmla="*/ 2130 h 2441"/>
                  <a:gd name="T86" fmla="*/ 1418 w 3578"/>
                  <a:gd name="T87" fmla="*/ 2204 h 2441"/>
                  <a:gd name="T88" fmla="*/ 1296 w 3578"/>
                  <a:gd name="T89" fmla="*/ 2072 h 2441"/>
                  <a:gd name="T90" fmla="*/ 1096 w 3578"/>
                  <a:gd name="T91" fmla="*/ 1525 h 2441"/>
                  <a:gd name="T92" fmla="*/ 956 w 3578"/>
                  <a:gd name="T93" fmla="*/ 1299 h 2441"/>
                  <a:gd name="T94" fmla="*/ 947 w 3578"/>
                  <a:gd name="T95" fmla="*/ 1286 h 2441"/>
                  <a:gd name="T96" fmla="*/ 938 w 3578"/>
                  <a:gd name="T97" fmla="*/ 1323 h 2441"/>
                  <a:gd name="T98" fmla="*/ 388 w 3578"/>
                  <a:gd name="T99" fmla="*/ 2015 h 2441"/>
                  <a:gd name="T100" fmla="*/ 205 w 3578"/>
                  <a:gd name="T101" fmla="*/ 2097 h 2441"/>
                  <a:gd name="T102" fmla="*/ 3 w 3578"/>
                  <a:gd name="T103" fmla="*/ 1974 h 2441"/>
                  <a:gd name="T104" fmla="*/ 0 w 3578"/>
                  <a:gd name="T105" fmla="*/ 1967 h 2441"/>
                  <a:gd name="T106" fmla="*/ 0 w 3578"/>
                  <a:gd name="T107" fmla="*/ 1919 h 2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78" h="2441">
                    <a:moveTo>
                      <a:pt x="0" y="1919"/>
                    </a:moveTo>
                    <a:cubicBezTo>
                      <a:pt x="1" y="1918"/>
                      <a:pt x="2" y="1917"/>
                      <a:pt x="2" y="1916"/>
                    </a:cubicBezTo>
                    <a:cubicBezTo>
                      <a:pt x="15" y="1853"/>
                      <a:pt x="55" y="1815"/>
                      <a:pt x="113" y="1792"/>
                    </a:cubicBezTo>
                    <a:cubicBezTo>
                      <a:pt x="192" y="1761"/>
                      <a:pt x="266" y="1721"/>
                      <a:pt x="335" y="1671"/>
                    </a:cubicBezTo>
                    <a:cubicBezTo>
                      <a:pt x="523" y="1532"/>
                      <a:pt x="629" y="1347"/>
                      <a:pt x="648" y="1113"/>
                    </a:cubicBezTo>
                    <a:cubicBezTo>
                      <a:pt x="652" y="1067"/>
                      <a:pt x="652" y="1020"/>
                      <a:pt x="651" y="973"/>
                    </a:cubicBezTo>
                    <a:cubicBezTo>
                      <a:pt x="650" y="918"/>
                      <a:pt x="663" y="867"/>
                      <a:pt x="690" y="819"/>
                    </a:cubicBezTo>
                    <a:cubicBezTo>
                      <a:pt x="832" y="561"/>
                      <a:pt x="993" y="317"/>
                      <a:pt x="1176" y="87"/>
                    </a:cubicBezTo>
                    <a:cubicBezTo>
                      <a:pt x="1234" y="13"/>
                      <a:pt x="1313" y="0"/>
                      <a:pt x="1399" y="18"/>
                    </a:cubicBezTo>
                    <a:cubicBezTo>
                      <a:pt x="1475" y="33"/>
                      <a:pt x="1533" y="76"/>
                      <a:pt x="1569" y="146"/>
                    </a:cubicBezTo>
                    <a:cubicBezTo>
                      <a:pt x="1572" y="153"/>
                      <a:pt x="1581" y="159"/>
                      <a:pt x="1589" y="163"/>
                    </a:cubicBezTo>
                    <a:cubicBezTo>
                      <a:pt x="1787" y="262"/>
                      <a:pt x="1984" y="361"/>
                      <a:pt x="2182" y="459"/>
                    </a:cubicBezTo>
                    <a:cubicBezTo>
                      <a:pt x="2217" y="477"/>
                      <a:pt x="2246" y="499"/>
                      <a:pt x="2253" y="540"/>
                    </a:cubicBezTo>
                    <a:cubicBezTo>
                      <a:pt x="2257" y="561"/>
                      <a:pt x="2254" y="583"/>
                      <a:pt x="2254" y="608"/>
                    </a:cubicBezTo>
                    <a:cubicBezTo>
                      <a:pt x="2258" y="610"/>
                      <a:pt x="2266" y="615"/>
                      <a:pt x="2275" y="618"/>
                    </a:cubicBezTo>
                    <a:cubicBezTo>
                      <a:pt x="2305" y="628"/>
                      <a:pt x="2318" y="650"/>
                      <a:pt x="2320" y="681"/>
                    </a:cubicBezTo>
                    <a:cubicBezTo>
                      <a:pt x="2327" y="786"/>
                      <a:pt x="2334" y="891"/>
                      <a:pt x="2341" y="996"/>
                    </a:cubicBezTo>
                    <a:cubicBezTo>
                      <a:pt x="2341" y="1002"/>
                      <a:pt x="2343" y="1008"/>
                      <a:pt x="2344" y="1015"/>
                    </a:cubicBezTo>
                    <a:cubicBezTo>
                      <a:pt x="2348" y="1015"/>
                      <a:pt x="2352" y="1015"/>
                      <a:pt x="2356" y="1015"/>
                    </a:cubicBezTo>
                    <a:cubicBezTo>
                      <a:pt x="2382" y="1014"/>
                      <a:pt x="2401" y="1025"/>
                      <a:pt x="2412" y="1049"/>
                    </a:cubicBezTo>
                    <a:cubicBezTo>
                      <a:pt x="2422" y="1072"/>
                      <a:pt x="2418" y="1095"/>
                      <a:pt x="2400" y="1113"/>
                    </a:cubicBezTo>
                    <a:cubicBezTo>
                      <a:pt x="2355" y="1159"/>
                      <a:pt x="2316" y="1210"/>
                      <a:pt x="2285" y="1266"/>
                    </a:cubicBezTo>
                    <a:cubicBezTo>
                      <a:pt x="2068" y="1654"/>
                      <a:pt x="2292" y="2157"/>
                      <a:pt x="2726" y="2255"/>
                    </a:cubicBezTo>
                    <a:cubicBezTo>
                      <a:pt x="3011" y="2320"/>
                      <a:pt x="3290" y="2207"/>
                      <a:pt x="3453" y="1962"/>
                    </a:cubicBezTo>
                    <a:cubicBezTo>
                      <a:pt x="3467" y="1940"/>
                      <a:pt x="3485" y="1925"/>
                      <a:pt x="3513" y="1929"/>
                    </a:cubicBezTo>
                    <a:cubicBezTo>
                      <a:pt x="3556" y="1934"/>
                      <a:pt x="3578" y="1982"/>
                      <a:pt x="3552" y="2018"/>
                    </a:cubicBezTo>
                    <a:cubicBezTo>
                      <a:pt x="3516" y="2068"/>
                      <a:pt x="3481" y="2119"/>
                      <a:pt x="3436" y="2161"/>
                    </a:cubicBezTo>
                    <a:cubicBezTo>
                      <a:pt x="3212" y="2373"/>
                      <a:pt x="2946" y="2441"/>
                      <a:pt x="2652" y="2352"/>
                    </a:cubicBezTo>
                    <a:cubicBezTo>
                      <a:pt x="2362" y="2264"/>
                      <a:pt x="2179" y="2063"/>
                      <a:pt x="2108" y="1768"/>
                    </a:cubicBezTo>
                    <a:cubicBezTo>
                      <a:pt x="2055" y="1545"/>
                      <a:pt x="2099" y="1337"/>
                      <a:pt x="2226" y="1146"/>
                    </a:cubicBezTo>
                    <a:cubicBezTo>
                      <a:pt x="2232" y="1138"/>
                      <a:pt x="2236" y="1126"/>
                      <a:pt x="2235" y="1115"/>
                    </a:cubicBezTo>
                    <a:cubicBezTo>
                      <a:pt x="2227" y="989"/>
                      <a:pt x="2218" y="863"/>
                      <a:pt x="2209" y="737"/>
                    </a:cubicBezTo>
                    <a:cubicBezTo>
                      <a:pt x="2209" y="728"/>
                      <a:pt x="2208" y="715"/>
                      <a:pt x="2203" y="713"/>
                    </a:cubicBezTo>
                    <a:cubicBezTo>
                      <a:pt x="2188" y="706"/>
                      <a:pt x="2170" y="696"/>
                      <a:pt x="2156" y="699"/>
                    </a:cubicBezTo>
                    <a:cubicBezTo>
                      <a:pt x="2119" y="705"/>
                      <a:pt x="2086" y="700"/>
                      <a:pt x="2053" y="683"/>
                    </a:cubicBezTo>
                    <a:cubicBezTo>
                      <a:pt x="1885" y="599"/>
                      <a:pt x="1716" y="515"/>
                      <a:pt x="1548" y="431"/>
                    </a:cubicBezTo>
                    <a:cubicBezTo>
                      <a:pt x="1541" y="427"/>
                      <a:pt x="1535" y="424"/>
                      <a:pt x="1526" y="420"/>
                    </a:cubicBezTo>
                    <a:cubicBezTo>
                      <a:pt x="1510" y="441"/>
                      <a:pt x="1493" y="462"/>
                      <a:pt x="1477" y="483"/>
                    </a:cubicBezTo>
                    <a:cubicBezTo>
                      <a:pt x="1355" y="645"/>
                      <a:pt x="1248" y="817"/>
                      <a:pt x="1148" y="993"/>
                    </a:cubicBezTo>
                    <a:cubicBezTo>
                      <a:pt x="1140" y="1006"/>
                      <a:pt x="1146" y="1012"/>
                      <a:pt x="1153" y="1021"/>
                    </a:cubicBezTo>
                    <a:cubicBezTo>
                      <a:pt x="1247" y="1142"/>
                      <a:pt x="1328" y="1272"/>
                      <a:pt x="1398" y="1408"/>
                    </a:cubicBezTo>
                    <a:cubicBezTo>
                      <a:pt x="1498" y="1603"/>
                      <a:pt x="1569" y="1807"/>
                      <a:pt x="1615" y="2020"/>
                    </a:cubicBezTo>
                    <a:cubicBezTo>
                      <a:pt x="1623" y="2057"/>
                      <a:pt x="1622" y="2094"/>
                      <a:pt x="1606" y="2130"/>
                    </a:cubicBezTo>
                    <a:cubicBezTo>
                      <a:pt x="1575" y="2194"/>
                      <a:pt x="1495" y="2227"/>
                      <a:pt x="1418" y="2204"/>
                    </a:cubicBezTo>
                    <a:cubicBezTo>
                      <a:pt x="1351" y="2185"/>
                      <a:pt x="1311" y="2140"/>
                      <a:pt x="1296" y="2072"/>
                    </a:cubicBezTo>
                    <a:cubicBezTo>
                      <a:pt x="1255" y="1880"/>
                      <a:pt x="1191" y="1696"/>
                      <a:pt x="1096" y="1525"/>
                    </a:cubicBezTo>
                    <a:cubicBezTo>
                      <a:pt x="1053" y="1448"/>
                      <a:pt x="1003" y="1374"/>
                      <a:pt x="956" y="1299"/>
                    </a:cubicBezTo>
                    <a:cubicBezTo>
                      <a:pt x="954" y="1295"/>
                      <a:pt x="952" y="1293"/>
                      <a:pt x="947" y="1286"/>
                    </a:cubicBezTo>
                    <a:cubicBezTo>
                      <a:pt x="943" y="1300"/>
                      <a:pt x="940" y="1312"/>
                      <a:pt x="938" y="1323"/>
                    </a:cubicBezTo>
                    <a:cubicBezTo>
                      <a:pt x="858" y="1636"/>
                      <a:pt x="669" y="1862"/>
                      <a:pt x="388" y="2015"/>
                    </a:cubicBezTo>
                    <a:cubicBezTo>
                      <a:pt x="329" y="2047"/>
                      <a:pt x="268" y="2078"/>
                      <a:pt x="205" y="2097"/>
                    </a:cubicBezTo>
                    <a:cubicBezTo>
                      <a:pt x="107" y="2128"/>
                      <a:pt x="25" y="2075"/>
                      <a:pt x="3" y="1974"/>
                    </a:cubicBezTo>
                    <a:cubicBezTo>
                      <a:pt x="3" y="1972"/>
                      <a:pt x="1" y="1969"/>
                      <a:pt x="0" y="1967"/>
                    </a:cubicBezTo>
                    <a:cubicBezTo>
                      <a:pt x="0" y="1951"/>
                      <a:pt x="0" y="1935"/>
                      <a:pt x="0" y="19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8"/>
              <p:cNvSpPr>
                <a:spLocks noEditPoints="1"/>
              </p:cNvSpPr>
              <p:nvPr/>
            </p:nvSpPr>
            <p:spPr bwMode="auto">
              <a:xfrm>
                <a:off x="-2367545" y="-1193978"/>
                <a:ext cx="3969137" cy="5924553"/>
              </a:xfrm>
              <a:custGeom>
                <a:avLst/>
                <a:gdLst>
                  <a:gd name="T0" fmla="*/ 1478 w 1478"/>
                  <a:gd name="T1" fmla="*/ 1725 h 1862"/>
                  <a:gd name="T2" fmla="*/ 1475 w 1478"/>
                  <a:gd name="T3" fmla="*/ 1732 h 1862"/>
                  <a:gd name="T4" fmla="*/ 1369 w 1478"/>
                  <a:gd name="T5" fmla="*/ 1846 h 1862"/>
                  <a:gd name="T6" fmla="*/ 1211 w 1478"/>
                  <a:gd name="T7" fmla="*/ 1798 h 1862"/>
                  <a:gd name="T8" fmla="*/ 1170 w 1478"/>
                  <a:gd name="T9" fmla="*/ 1730 h 1862"/>
                  <a:gd name="T10" fmla="*/ 938 w 1478"/>
                  <a:gd name="T11" fmla="*/ 1178 h 1862"/>
                  <a:gd name="T12" fmla="*/ 930 w 1478"/>
                  <a:gd name="T13" fmla="*/ 1160 h 1862"/>
                  <a:gd name="T14" fmla="*/ 670 w 1478"/>
                  <a:gd name="T15" fmla="*/ 1160 h 1862"/>
                  <a:gd name="T16" fmla="*/ 189 w 1478"/>
                  <a:gd name="T17" fmla="*/ 1157 h 1862"/>
                  <a:gd name="T18" fmla="*/ 3 w 1478"/>
                  <a:gd name="T19" fmla="*/ 977 h 1862"/>
                  <a:gd name="T20" fmla="*/ 12 w 1478"/>
                  <a:gd name="T21" fmla="*/ 780 h 1862"/>
                  <a:gd name="T22" fmla="*/ 94 w 1478"/>
                  <a:gd name="T23" fmla="*/ 202 h 1862"/>
                  <a:gd name="T24" fmla="*/ 273 w 1478"/>
                  <a:gd name="T25" fmla="*/ 21 h 1862"/>
                  <a:gd name="T26" fmla="*/ 497 w 1478"/>
                  <a:gd name="T27" fmla="*/ 90 h 1862"/>
                  <a:gd name="T28" fmla="*/ 723 w 1478"/>
                  <a:gd name="T29" fmla="*/ 341 h 1862"/>
                  <a:gd name="T30" fmla="*/ 974 w 1478"/>
                  <a:gd name="T31" fmla="*/ 601 h 1862"/>
                  <a:gd name="T32" fmla="*/ 946 w 1478"/>
                  <a:gd name="T33" fmla="*/ 831 h 1862"/>
                  <a:gd name="T34" fmla="*/ 929 w 1478"/>
                  <a:gd name="T35" fmla="*/ 841 h 1862"/>
                  <a:gd name="T36" fmla="*/ 1005 w 1478"/>
                  <a:gd name="T37" fmla="*/ 845 h 1862"/>
                  <a:gd name="T38" fmla="*/ 1188 w 1478"/>
                  <a:gd name="T39" fmla="*/ 973 h 1862"/>
                  <a:gd name="T40" fmla="*/ 1458 w 1478"/>
                  <a:gd name="T41" fmla="*/ 1611 h 1862"/>
                  <a:gd name="T42" fmla="*/ 1478 w 1478"/>
                  <a:gd name="T43" fmla="*/ 1673 h 1862"/>
                  <a:gd name="T44" fmla="*/ 1478 w 1478"/>
                  <a:gd name="T45" fmla="*/ 1725 h 1862"/>
                  <a:gd name="T46" fmla="*/ 492 w 1478"/>
                  <a:gd name="T47" fmla="*/ 836 h 1862"/>
                  <a:gd name="T48" fmla="*/ 817 w 1478"/>
                  <a:gd name="T49" fmla="*/ 843 h 1862"/>
                  <a:gd name="T50" fmla="*/ 525 w 1478"/>
                  <a:gd name="T51" fmla="*/ 555 h 1862"/>
                  <a:gd name="T52" fmla="*/ 492 w 1478"/>
                  <a:gd name="T53" fmla="*/ 836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78" h="1862">
                    <a:moveTo>
                      <a:pt x="1478" y="1725"/>
                    </a:moveTo>
                    <a:cubicBezTo>
                      <a:pt x="1477" y="1727"/>
                      <a:pt x="1475" y="1730"/>
                      <a:pt x="1475" y="1732"/>
                    </a:cubicBezTo>
                    <a:cubicBezTo>
                      <a:pt x="1464" y="1793"/>
                      <a:pt x="1428" y="1831"/>
                      <a:pt x="1369" y="1846"/>
                    </a:cubicBezTo>
                    <a:cubicBezTo>
                      <a:pt x="1306" y="1862"/>
                      <a:pt x="1253" y="1845"/>
                      <a:pt x="1211" y="1798"/>
                    </a:cubicBezTo>
                    <a:cubicBezTo>
                      <a:pt x="1194" y="1778"/>
                      <a:pt x="1180" y="1754"/>
                      <a:pt x="1170" y="1730"/>
                    </a:cubicBezTo>
                    <a:cubicBezTo>
                      <a:pt x="1092" y="1546"/>
                      <a:pt x="1015" y="1362"/>
                      <a:pt x="938" y="1178"/>
                    </a:cubicBezTo>
                    <a:cubicBezTo>
                      <a:pt x="935" y="1171"/>
                      <a:pt x="932" y="1165"/>
                      <a:pt x="930" y="1160"/>
                    </a:cubicBezTo>
                    <a:cubicBezTo>
                      <a:pt x="842" y="1160"/>
                      <a:pt x="756" y="1160"/>
                      <a:pt x="670" y="1160"/>
                    </a:cubicBezTo>
                    <a:cubicBezTo>
                      <a:pt x="510" y="1159"/>
                      <a:pt x="349" y="1159"/>
                      <a:pt x="189" y="1157"/>
                    </a:cubicBezTo>
                    <a:cubicBezTo>
                      <a:pt x="85" y="1155"/>
                      <a:pt x="9" y="1083"/>
                      <a:pt x="3" y="977"/>
                    </a:cubicBezTo>
                    <a:cubicBezTo>
                      <a:pt x="0" y="911"/>
                      <a:pt x="4" y="845"/>
                      <a:pt x="12" y="780"/>
                    </a:cubicBezTo>
                    <a:cubicBezTo>
                      <a:pt x="37" y="587"/>
                      <a:pt x="65" y="394"/>
                      <a:pt x="94" y="202"/>
                    </a:cubicBezTo>
                    <a:cubicBezTo>
                      <a:pt x="107" y="111"/>
                      <a:pt x="176" y="44"/>
                      <a:pt x="273" y="21"/>
                    </a:cubicBezTo>
                    <a:cubicBezTo>
                      <a:pt x="362" y="0"/>
                      <a:pt x="436" y="26"/>
                      <a:pt x="497" y="90"/>
                    </a:cubicBezTo>
                    <a:cubicBezTo>
                      <a:pt x="574" y="172"/>
                      <a:pt x="646" y="259"/>
                      <a:pt x="723" y="341"/>
                    </a:cubicBezTo>
                    <a:cubicBezTo>
                      <a:pt x="805" y="429"/>
                      <a:pt x="887" y="519"/>
                      <a:pt x="974" y="601"/>
                    </a:cubicBezTo>
                    <a:cubicBezTo>
                      <a:pt x="1067" y="688"/>
                      <a:pt x="1019" y="791"/>
                      <a:pt x="946" y="831"/>
                    </a:cubicBezTo>
                    <a:cubicBezTo>
                      <a:pt x="942" y="833"/>
                      <a:pt x="938" y="836"/>
                      <a:pt x="929" y="841"/>
                    </a:cubicBezTo>
                    <a:cubicBezTo>
                      <a:pt x="958" y="842"/>
                      <a:pt x="981" y="843"/>
                      <a:pt x="1005" y="845"/>
                    </a:cubicBezTo>
                    <a:cubicBezTo>
                      <a:pt x="1093" y="849"/>
                      <a:pt x="1153" y="891"/>
                      <a:pt x="1188" y="973"/>
                    </a:cubicBezTo>
                    <a:cubicBezTo>
                      <a:pt x="1277" y="1186"/>
                      <a:pt x="1368" y="1398"/>
                      <a:pt x="1458" y="1611"/>
                    </a:cubicBezTo>
                    <a:cubicBezTo>
                      <a:pt x="1466" y="1631"/>
                      <a:pt x="1471" y="1652"/>
                      <a:pt x="1478" y="1673"/>
                    </a:cubicBezTo>
                    <a:cubicBezTo>
                      <a:pt x="1478" y="1690"/>
                      <a:pt x="1478" y="1708"/>
                      <a:pt x="1478" y="1725"/>
                    </a:cubicBezTo>
                    <a:close/>
                    <a:moveTo>
                      <a:pt x="492" y="836"/>
                    </a:moveTo>
                    <a:cubicBezTo>
                      <a:pt x="603" y="838"/>
                      <a:pt x="710" y="840"/>
                      <a:pt x="817" y="843"/>
                    </a:cubicBezTo>
                    <a:cubicBezTo>
                      <a:pt x="712" y="755"/>
                      <a:pt x="621" y="656"/>
                      <a:pt x="525" y="555"/>
                    </a:cubicBezTo>
                    <a:cubicBezTo>
                      <a:pt x="514" y="651"/>
                      <a:pt x="503" y="742"/>
                      <a:pt x="492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-6338857" y="-3608569"/>
                <a:ext cx="1531024" cy="1727204"/>
              </a:xfrm>
              <a:custGeom>
                <a:avLst/>
                <a:gdLst>
                  <a:gd name="T0" fmla="*/ 315 w 570"/>
                  <a:gd name="T1" fmla="*/ 0 h 543"/>
                  <a:gd name="T2" fmla="*/ 381 w 570"/>
                  <a:gd name="T3" fmla="*/ 20 h 543"/>
                  <a:gd name="T4" fmla="*/ 546 w 570"/>
                  <a:gd name="T5" fmla="*/ 321 h 543"/>
                  <a:gd name="T6" fmla="*/ 288 w 570"/>
                  <a:gd name="T7" fmla="*/ 539 h 543"/>
                  <a:gd name="T8" fmla="*/ 13 w 570"/>
                  <a:gd name="T9" fmla="*/ 288 h 543"/>
                  <a:gd name="T10" fmla="*/ 238 w 570"/>
                  <a:gd name="T11" fmla="*/ 4 h 543"/>
                  <a:gd name="T12" fmla="*/ 251 w 570"/>
                  <a:gd name="T13" fmla="*/ 0 h 543"/>
                  <a:gd name="T14" fmla="*/ 315 w 570"/>
                  <a:gd name="T15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43">
                    <a:moveTo>
                      <a:pt x="315" y="0"/>
                    </a:moveTo>
                    <a:cubicBezTo>
                      <a:pt x="337" y="6"/>
                      <a:pt x="360" y="11"/>
                      <a:pt x="381" y="20"/>
                    </a:cubicBezTo>
                    <a:cubicBezTo>
                      <a:pt x="503" y="68"/>
                      <a:pt x="570" y="192"/>
                      <a:pt x="546" y="321"/>
                    </a:cubicBezTo>
                    <a:cubicBezTo>
                      <a:pt x="524" y="444"/>
                      <a:pt x="414" y="536"/>
                      <a:pt x="288" y="539"/>
                    </a:cubicBezTo>
                    <a:cubicBezTo>
                      <a:pt x="145" y="543"/>
                      <a:pt x="27" y="435"/>
                      <a:pt x="13" y="288"/>
                    </a:cubicBezTo>
                    <a:cubicBezTo>
                      <a:pt x="0" y="154"/>
                      <a:pt x="101" y="26"/>
                      <a:pt x="238" y="4"/>
                    </a:cubicBezTo>
                    <a:cubicBezTo>
                      <a:pt x="242" y="3"/>
                      <a:pt x="247" y="1"/>
                      <a:pt x="251" y="0"/>
                    </a:cubicBezTo>
                    <a:cubicBezTo>
                      <a:pt x="272" y="0"/>
                      <a:pt x="294" y="0"/>
                      <a:pt x="3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-2652727" y="-3064052"/>
                <a:ext cx="1496137" cy="1768470"/>
              </a:xfrm>
              <a:custGeom>
                <a:avLst/>
                <a:gdLst>
                  <a:gd name="T0" fmla="*/ 278 w 557"/>
                  <a:gd name="T1" fmla="*/ 0 h 556"/>
                  <a:gd name="T2" fmla="*/ 556 w 557"/>
                  <a:gd name="T3" fmla="*/ 279 h 556"/>
                  <a:gd name="T4" fmla="*/ 278 w 557"/>
                  <a:gd name="T5" fmla="*/ 556 h 556"/>
                  <a:gd name="T6" fmla="*/ 0 w 557"/>
                  <a:gd name="T7" fmla="*/ 278 h 556"/>
                  <a:gd name="T8" fmla="*/ 278 w 557"/>
                  <a:gd name="T9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7" h="556">
                    <a:moveTo>
                      <a:pt x="278" y="0"/>
                    </a:moveTo>
                    <a:cubicBezTo>
                      <a:pt x="432" y="0"/>
                      <a:pt x="557" y="125"/>
                      <a:pt x="556" y="279"/>
                    </a:cubicBezTo>
                    <a:cubicBezTo>
                      <a:pt x="555" y="431"/>
                      <a:pt x="431" y="556"/>
                      <a:pt x="278" y="556"/>
                    </a:cubicBezTo>
                    <a:cubicBezTo>
                      <a:pt x="125" y="556"/>
                      <a:pt x="0" y="432"/>
                      <a:pt x="0" y="278"/>
                    </a:cubicBezTo>
                    <a:cubicBezTo>
                      <a:pt x="0" y="124"/>
                      <a:pt x="124" y="0"/>
                      <a:pt x="2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" name="Группа 13"/>
          <p:cNvGrpSpPr/>
          <p:nvPr/>
        </p:nvGrpSpPr>
        <p:grpSpPr>
          <a:xfrm>
            <a:off x="357158" y="4714884"/>
            <a:ext cx="2081846" cy="1540800"/>
            <a:chOff x="171004" y="4754736"/>
            <a:chExt cx="2268000" cy="1540800"/>
          </a:xfrm>
        </p:grpSpPr>
        <p:sp>
          <p:nvSpPr>
            <p:cNvPr id="102" name="Скругленный прямоугольник 101"/>
            <p:cNvSpPr/>
            <p:nvPr/>
          </p:nvSpPr>
          <p:spPr>
            <a:xfrm>
              <a:off x="171004" y="4754736"/>
              <a:ext cx="2268000" cy="1540800"/>
            </a:xfrm>
            <a:prstGeom prst="roundRect">
              <a:avLst/>
            </a:prstGeom>
            <a:no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258664" y="4856460"/>
              <a:ext cx="2081088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Прочие виды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поддержки</a:t>
              </a:r>
              <a:endParaRPr lang="ru-RU" dirty="0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800517" y="5529240"/>
              <a:ext cx="1015144" cy="513132"/>
            </a:xfrm>
            <a:prstGeom prst="roundRect">
              <a:avLst>
                <a:gd name="adj" fmla="val 31566"/>
              </a:avLst>
            </a:prstGeom>
            <a:solidFill>
              <a:srgbClr val="B2870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35,3</a:t>
              </a:r>
              <a:endParaRPr lang="ru-RU" dirty="0"/>
            </a:p>
          </p:txBody>
        </p:sp>
      </p:grpSp>
      <p:cxnSp>
        <p:nvCxnSpPr>
          <p:cNvPr id="106" name="Прямая соединительная линия 105"/>
          <p:cNvCxnSpPr/>
          <p:nvPr/>
        </p:nvCxnSpPr>
        <p:spPr>
          <a:xfrm>
            <a:off x="2428860" y="5715016"/>
            <a:ext cx="1143008" cy="1588"/>
          </a:xfrm>
          <a:prstGeom prst="line">
            <a:avLst/>
          </a:prstGeom>
          <a:ln w="82550" cap="rnd">
            <a:solidFill>
              <a:srgbClr val="EEBB2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4"/>
          <p:cNvGrpSpPr/>
          <p:nvPr/>
        </p:nvGrpSpPr>
        <p:grpSpPr>
          <a:xfrm>
            <a:off x="3571868" y="4857760"/>
            <a:ext cx="962918" cy="825642"/>
            <a:chOff x="5189125" y="5555686"/>
            <a:chExt cx="952507" cy="825642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5189125" y="5949280"/>
              <a:ext cx="952507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10%</a:t>
              </a:r>
            </a:p>
          </p:txBody>
        </p:sp>
        <p:grpSp>
          <p:nvGrpSpPr>
            <p:cNvPr id="7" name="Группа 23"/>
            <p:cNvGrpSpPr/>
            <p:nvPr/>
          </p:nvGrpSpPr>
          <p:grpSpPr>
            <a:xfrm>
              <a:off x="5347176" y="5555686"/>
              <a:ext cx="621211" cy="465602"/>
              <a:chOff x="-4987107" y="4351686"/>
              <a:chExt cx="4841876" cy="48387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9" name="Freeform 17"/>
              <p:cNvSpPr>
                <a:spLocks noEditPoints="1"/>
              </p:cNvSpPr>
              <p:nvPr/>
            </p:nvSpPr>
            <p:spPr bwMode="auto">
              <a:xfrm>
                <a:off x="-3869505" y="4351686"/>
                <a:ext cx="2606671" cy="3092452"/>
              </a:xfrm>
              <a:custGeom>
                <a:avLst/>
                <a:gdLst>
                  <a:gd name="T0" fmla="*/ 1303 w 2545"/>
                  <a:gd name="T1" fmla="*/ 0 h 3021"/>
                  <a:gd name="T2" fmla="*/ 1505 w 2545"/>
                  <a:gd name="T3" fmla="*/ 105 h 3021"/>
                  <a:gd name="T4" fmla="*/ 1994 w 2545"/>
                  <a:gd name="T5" fmla="*/ 384 h 3021"/>
                  <a:gd name="T6" fmla="*/ 2451 w 2545"/>
                  <a:gd name="T7" fmla="*/ 646 h 3021"/>
                  <a:gd name="T8" fmla="*/ 2545 w 2545"/>
                  <a:gd name="T9" fmla="*/ 809 h 3021"/>
                  <a:gd name="T10" fmla="*/ 2545 w 2545"/>
                  <a:gd name="T11" fmla="*/ 1895 h 3021"/>
                  <a:gd name="T12" fmla="*/ 2480 w 2545"/>
                  <a:gd name="T13" fmla="*/ 2037 h 3021"/>
                  <a:gd name="T14" fmla="*/ 2111 w 2545"/>
                  <a:gd name="T15" fmla="*/ 2346 h 3021"/>
                  <a:gd name="T16" fmla="*/ 1670 w 2545"/>
                  <a:gd name="T17" fmla="*/ 2718 h 3021"/>
                  <a:gd name="T18" fmla="*/ 1380 w 2545"/>
                  <a:gd name="T19" fmla="*/ 2962 h 3021"/>
                  <a:gd name="T20" fmla="*/ 1142 w 2545"/>
                  <a:gd name="T21" fmla="*/ 2960 h 3021"/>
                  <a:gd name="T22" fmla="*/ 421 w 2545"/>
                  <a:gd name="T23" fmla="*/ 2341 h 3021"/>
                  <a:gd name="T24" fmla="*/ 64 w 2545"/>
                  <a:gd name="T25" fmla="*/ 2035 h 3021"/>
                  <a:gd name="T26" fmla="*/ 0 w 2545"/>
                  <a:gd name="T27" fmla="*/ 1895 h 3021"/>
                  <a:gd name="T28" fmla="*/ 0 w 2545"/>
                  <a:gd name="T29" fmla="*/ 1622 h 3021"/>
                  <a:gd name="T30" fmla="*/ 0 w 2545"/>
                  <a:gd name="T31" fmla="*/ 815 h 3021"/>
                  <a:gd name="T32" fmla="*/ 100 w 2545"/>
                  <a:gd name="T33" fmla="*/ 642 h 3021"/>
                  <a:gd name="T34" fmla="*/ 803 w 2545"/>
                  <a:gd name="T35" fmla="*/ 240 h 3021"/>
                  <a:gd name="T36" fmla="*/ 1178 w 2545"/>
                  <a:gd name="T37" fmla="*/ 25 h 3021"/>
                  <a:gd name="T38" fmla="*/ 1234 w 2545"/>
                  <a:gd name="T39" fmla="*/ 0 h 3021"/>
                  <a:gd name="T40" fmla="*/ 1303 w 2545"/>
                  <a:gd name="T41" fmla="*/ 0 h 3021"/>
                  <a:gd name="T42" fmla="*/ 1386 w 2545"/>
                  <a:gd name="T43" fmla="*/ 1426 h 3021"/>
                  <a:gd name="T44" fmla="*/ 2147 w 2545"/>
                  <a:gd name="T45" fmla="*/ 898 h 3021"/>
                  <a:gd name="T46" fmla="*/ 2136 w 2545"/>
                  <a:gd name="T47" fmla="*/ 891 h 3021"/>
                  <a:gd name="T48" fmla="*/ 1978 w 2545"/>
                  <a:gd name="T49" fmla="*/ 800 h 3021"/>
                  <a:gd name="T50" fmla="*/ 1284 w 2545"/>
                  <a:gd name="T51" fmla="*/ 398 h 3021"/>
                  <a:gd name="T52" fmla="*/ 1261 w 2545"/>
                  <a:gd name="T53" fmla="*/ 398 h 3021"/>
                  <a:gd name="T54" fmla="*/ 623 w 2545"/>
                  <a:gd name="T55" fmla="*/ 767 h 3021"/>
                  <a:gd name="T56" fmla="*/ 534 w 2545"/>
                  <a:gd name="T57" fmla="*/ 818 h 3021"/>
                  <a:gd name="T58" fmla="*/ 1386 w 2545"/>
                  <a:gd name="T59" fmla="*/ 1426 h 3021"/>
                  <a:gd name="T60" fmla="*/ 364 w 2545"/>
                  <a:gd name="T61" fmla="*/ 1143 h 3021"/>
                  <a:gd name="T62" fmla="*/ 364 w 2545"/>
                  <a:gd name="T63" fmla="*/ 1153 h 3021"/>
                  <a:gd name="T64" fmla="*/ 364 w 2545"/>
                  <a:gd name="T65" fmla="*/ 1796 h 3021"/>
                  <a:gd name="T66" fmla="*/ 372 w 2545"/>
                  <a:gd name="T67" fmla="*/ 1814 h 3021"/>
                  <a:gd name="T68" fmla="*/ 470 w 2545"/>
                  <a:gd name="T69" fmla="*/ 1899 h 3021"/>
                  <a:gd name="T70" fmla="*/ 817 w 2545"/>
                  <a:gd name="T71" fmla="*/ 2200 h 3021"/>
                  <a:gd name="T72" fmla="*/ 1196 w 2545"/>
                  <a:gd name="T73" fmla="*/ 2529 h 3021"/>
                  <a:gd name="T74" fmla="*/ 1260 w 2545"/>
                  <a:gd name="T75" fmla="*/ 2584 h 3021"/>
                  <a:gd name="T76" fmla="*/ 1273 w 2545"/>
                  <a:gd name="T77" fmla="*/ 2560 h 3021"/>
                  <a:gd name="T78" fmla="*/ 1273 w 2545"/>
                  <a:gd name="T79" fmla="*/ 1804 h 3021"/>
                  <a:gd name="T80" fmla="*/ 1273 w 2545"/>
                  <a:gd name="T81" fmla="*/ 1797 h 3021"/>
                  <a:gd name="T82" fmla="*/ 1267 w 2545"/>
                  <a:gd name="T83" fmla="*/ 1788 h 3021"/>
                  <a:gd name="T84" fmla="*/ 1121 w 2545"/>
                  <a:gd name="T85" fmla="*/ 1684 h 3021"/>
                  <a:gd name="T86" fmla="*/ 463 w 2545"/>
                  <a:gd name="T87" fmla="*/ 1213 h 3021"/>
                  <a:gd name="T88" fmla="*/ 364 w 2545"/>
                  <a:gd name="T89" fmla="*/ 1143 h 3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45" h="3021">
                    <a:moveTo>
                      <a:pt x="1303" y="0"/>
                    </a:moveTo>
                    <a:cubicBezTo>
                      <a:pt x="1378" y="21"/>
                      <a:pt x="1439" y="67"/>
                      <a:pt x="1505" y="105"/>
                    </a:cubicBezTo>
                    <a:cubicBezTo>
                      <a:pt x="1669" y="197"/>
                      <a:pt x="1831" y="291"/>
                      <a:pt x="1994" y="384"/>
                    </a:cubicBezTo>
                    <a:cubicBezTo>
                      <a:pt x="2146" y="471"/>
                      <a:pt x="2299" y="558"/>
                      <a:pt x="2451" y="646"/>
                    </a:cubicBezTo>
                    <a:cubicBezTo>
                      <a:pt x="2513" y="682"/>
                      <a:pt x="2545" y="736"/>
                      <a:pt x="2545" y="809"/>
                    </a:cubicBezTo>
                    <a:cubicBezTo>
                      <a:pt x="2545" y="1171"/>
                      <a:pt x="2545" y="1533"/>
                      <a:pt x="2545" y="1895"/>
                    </a:cubicBezTo>
                    <a:cubicBezTo>
                      <a:pt x="2545" y="1952"/>
                      <a:pt x="2524" y="2000"/>
                      <a:pt x="2480" y="2037"/>
                    </a:cubicBezTo>
                    <a:cubicBezTo>
                      <a:pt x="2357" y="2140"/>
                      <a:pt x="2234" y="2243"/>
                      <a:pt x="2111" y="2346"/>
                    </a:cubicBezTo>
                    <a:cubicBezTo>
                      <a:pt x="1964" y="2470"/>
                      <a:pt x="1817" y="2594"/>
                      <a:pt x="1670" y="2718"/>
                    </a:cubicBezTo>
                    <a:cubicBezTo>
                      <a:pt x="1573" y="2799"/>
                      <a:pt x="1477" y="2881"/>
                      <a:pt x="1380" y="2962"/>
                    </a:cubicBezTo>
                    <a:cubicBezTo>
                      <a:pt x="1309" y="3021"/>
                      <a:pt x="1213" y="3020"/>
                      <a:pt x="1142" y="2960"/>
                    </a:cubicBezTo>
                    <a:cubicBezTo>
                      <a:pt x="902" y="2754"/>
                      <a:pt x="661" y="2548"/>
                      <a:pt x="421" y="2341"/>
                    </a:cubicBezTo>
                    <a:cubicBezTo>
                      <a:pt x="302" y="2239"/>
                      <a:pt x="183" y="2137"/>
                      <a:pt x="64" y="2035"/>
                    </a:cubicBezTo>
                    <a:cubicBezTo>
                      <a:pt x="21" y="1998"/>
                      <a:pt x="0" y="1951"/>
                      <a:pt x="0" y="1895"/>
                    </a:cubicBezTo>
                    <a:cubicBezTo>
                      <a:pt x="0" y="1804"/>
                      <a:pt x="0" y="1713"/>
                      <a:pt x="0" y="1622"/>
                    </a:cubicBezTo>
                    <a:cubicBezTo>
                      <a:pt x="0" y="1353"/>
                      <a:pt x="1" y="1084"/>
                      <a:pt x="0" y="815"/>
                    </a:cubicBezTo>
                    <a:cubicBezTo>
                      <a:pt x="0" y="737"/>
                      <a:pt x="33" y="681"/>
                      <a:pt x="100" y="642"/>
                    </a:cubicBezTo>
                    <a:cubicBezTo>
                      <a:pt x="335" y="509"/>
                      <a:pt x="569" y="374"/>
                      <a:pt x="803" y="240"/>
                    </a:cubicBezTo>
                    <a:cubicBezTo>
                      <a:pt x="928" y="168"/>
                      <a:pt x="1053" y="96"/>
                      <a:pt x="1178" y="25"/>
                    </a:cubicBezTo>
                    <a:cubicBezTo>
                      <a:pt x="1196" y="15"/>
                      <a:pt x="1215" y="8"/>
                      <a:pt x="1234" y="0"/>
                    </a:cubicBezTo>
                    <a:cubicBezTo>
                      <a:pt x="1257" y="0"/>
                      <a:pt x="1280" y="0"/>
                      <a:pt x="1303" y="0"/>
                    </a:cubicBezTo>
                    <a:close/>
                    <a:moveTo>
                      <a:pt x="1386" y="1426"/>
                    </a:moveTo>
                    <a:cubicBezTo>
                      <a:pt x="1640" y="1250"/>
                      <a:pt x="1893" y="1074"/>
                      <a:pt x="2147" y="898"/>
                    </a:cubicBezTo>
                    <a:cubicBezTo>
                      <a:pt x="2143" y="895"/>
                      <a:pt x="2140" y="893"/>
                      <a:pt x="2136" y="891"/>
                    </a:cubicBezTo>
                    <a:cubicBezTo>
                      <a:pt x="2084" y="861"/>
                      <a:pt x="2031" y="830"/>
                      <a:pt x="1978" y="800"/>
                    </a:cubicBezTo>
                    <a:cubicBezTo>
                      <a:pt x="1747" y="666"/>
                      <a:pt x="1515" y="532"/>
                      <a:pt x="1284" y="398"/>
                    </a:cubicBezTo>
                    <a:cubicBezTo>
                      <a:pt x="1275" y="393"/>
                      <a:pt x="1270" y="394"/>
                      <a:pt x="1261" y="398"/>
                    </a:cubicBezTo>
                    <a:cubicBezTo>
                      <a:pt x="1049" y="521"/>
                      <a:pt x="836" y="644"/>
                      <a:pt x="623" y="767"/>
                    </a:cubicBezTo>
                    <a:cubicBezTo>
                      <a:pt x="594" y="783"/>
                      <a:pt x="565" y="800"/>
                      <a:pt x="534" y="818"/>
                    </a:cubicBezTo>
                    <a:cubicBezTo>
                      <a:pt x="819" y="1021"/>
                      <a:pt x="1102" y="1223"/>
                      <a:pt x="1386" y="1426"/>
                    </a:cubicBezTo>
                    <a:close/>
                    <a:moveTo>
                      <a:pt x="364" y="1143"/>
                    </a:moveTo>
                    <a:cubicBezTo>
                      <a:pt x="364" y="1147"/>
                      <a:pt x="364" y="1150"/>
                      <a:pt x="364" y="1153"/>
                    </a:cubicBezTo>
                    <a:cubicBezTo>
                      <a:pt x="364" y="1367"/>
                      <a:pt x="364" y="1582"/>
                      <a:pt x="364" y="1796"/>
                    </a:cubicBezTo>
                    <a:cubicBezTo>
                      <a:pt x="364" y="1804"/>
                      <a:pt x="366" y="1809"/>
                      <a:pt x="372" y="1814"/>
                    </a:cubicBezTo>
                    <a:cubicBezTo>
                      <a:pt x="405" y="1842"/>
                      <a:pt x="438" y="1871"/>
                      <a:pt x="470" y="1899"/>
                    </a:cubicBezTo>
                    <a:cubicBezTo>
                      <a:pt x="586" y="2000"/>
                      <a:pt x="701" y="2100"/>
                      <a:pt x="817" y="2200"/>
                    </a:cubicBezTo>
                    <a:cubicBezTo>
                      <a:pt x="943" y="2310"/>
                      <a:pt x="1070" y="2419"/>
                      <a:pt x="1196" y="2529"/>
                    </a:cubicBezTo>
                    <a:cubicBezTo>
                      <a:pt x="1217" y="2547"/>
                      <a:pt x="1239" y="2566"/>
                      <a:pt x="1260" y="2584"/>
                    </a:cubicBezTo>
                    <a:cubicBezTo>
                      <a:pt x="1272" y="2579"/>
                      <a:pt x="1273" y="2570"/>
                      <a:pt x="1273" y="2560"/>
                    </a:cubicBezTo>
                    <a:cubicBezTo>
                      <a:pt x="1273" y="2308"/>
                      <a:pt x="1273" y="2056"/>
                      <a:pt x="1273" y="1804"/>
                    </a:cubicBezTo>
                    <a:cubicBezTo>
                      <a:pt x="1273" y="1802"/>
                      <a:pt x="1274" y="1799"/>
                      <a:pt x="1273" y="1797"/>
                    </a:cubicBezTo>
                    <a:cubicBezTo>
                      <a:pt x="1272" y="1793"/>
                      <a:pt x="1270" y="1789"/>
                      <a:pt x="1267" y="1788"/>
                    </a:cubicBezTo>
                    <a:cubicBezTo>
                      <a:pt x="1219" y="1753"/>
                      <a:pt x="1169" y="1718"/>
                      <a:pt x="1121" y="1684"/>
                    </a:cubicBezTo>
                    <a:cubicBezTo>
                      <a:pt x="901" y="1527"/>
                      <a:pt x="682" y="1370"/>
                      <a:pt x="463" y="1213"/>
                    </a:cubicBezTo>
                    <a:cubicBezTo>
                      <a:pt x="431" y="1190"/>
                      <a:pt x="398" y="1167"/>
                      <a:pt x="364" y="1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-4987107" y="5240689"/>
                <a:ext cx="2049460" cy="3949697"/>
              </a:xfrm>
              <a:custGeom>
                <a:avLst/>
                <a:gdLst>
                  <a:gd name="T0" fmla="*/ 546 w 2001"/>
                  <a:gd name="T1" fmla="*/ 1141 h 3858"/>
                  <a:gd name="T2" fmla="*/ 318 w 2001"/>
                  <a:gd name="T3" fmla="*/ 1263 h 3858"/>
                  <a:gd name="T4" fmla="*/ 182 w 2001"/>
                  <a:gd name="T5" fmla="*/ 1569 h 3858"/>
                  <a:gd name="T6" fmla="*/ 196 w 2001"/>
                  <a:gd name="T7" fmla="*/ 1718 h 3858"/>
                  <a:gd name="T8" fmla="*/ 285 w 2001"/>
                  <a:gd name="T9" fmla="*/ 1880 h 3858"/>
                  <a:gd name="T10" fmla="*/ 379 w 2001"/>
                  <a:gd name="T11" fmla="*/ 1981 h 3858"/>
                  <a:gd name="T12" fmla="*/ 827 w 2001"/>
                  <a:gd name="T13" fmla="*/ 2430 h 3858"/>
                  <a:gd name="T14" fmla="*/ 1002 w 2001"/>
                  <a:gd name="T15" fmla="*/ 2532 h 3858"/>
                  <a:gd name="T16" fmla="*/ 1225 w 2001"/>
                  <a:gd name="T17" fmla="*/ 2557 h 3858"/>
                  <a:gd name="T18" fmla="*/ 1217 w 2001"/>
                  <a:gd name="T19" fmla="*/ 2547 h 3858"/>
                  <a:gd name="T20" fmla="*/ 538 w 2001"/>
                  <a:gd name="T21" fmla="*/ 1873 h 3858"/>
                  <a:gd name="T22" fmla="*/ 430 w 2001"/>
                  <a:gd name="T23" fmla="*/ 1763 h 3858"/>
                  <a:gd name="T24" fmla="*/ 558 w 2001"/>
                  <a:gd name="T25" fmla="*/ 1324 h 3858"/>
                  <a:gd name="T26" fmla="*/ 831 w 2001"/>
                  <a:gd name="T27" fmla="*/ 1395 h 3858"/>
                  <a:gd name="T28" fmla="*/ 1647 w 2001"/>
                  <a:gd name="T29" fmla="*/ 2210 h 3858"/>
                  <a:gd name="T30" fmla="*/ 1881 w 2001"/>
                  <a:gd name="T31" fmla="*/ 2533 h 3858"/>
                  <a:gd name="T32" fmla="*/ 1980 w 2001"/>
                  <a:gd name="T33" fmla="*/ 2848 h 3858"/>
                  <a:gd name="T34" fmla="*/ 2000 w 2001"/>
                  <a:gd name="T35" fmla="*/ 3179 h 3858"/>
                  <a:gd name="T36" fmla="*/ 1995 w 2001"/>
                  <a:gd name="T37" fmla="*/ 3748 h 3858"/>
                  <a:gd name="T38" fmla="*/ 1995 w 2001"/>
                  <a:gd name="T39" fmla="*/ 3842 h 3858"/>
                  <a:gd name="T40" fmla="*/ 1994 w 2001"/>
                  <a:gd name="T41" fmla="*/ 3858 h 3858"/>
                  <a:gd name="T42" fmla="*/ 1091 w 2001"/>
                  <a:gd name="T43" fmla="*/ 3858 h 3858"/>
                  <a:gd name="T44" fmla="*/ 1091 w 2001"/>
                  <a:gd name="T45" fmla="*/ 3839 h 3858"/>
                  <a:gd name="T46" fmla="*/ 1091 w 2001"/>
                  <a:gd name="T47" fmla="*/ 3329 h 3858"/>
                  <a:gd name="T48" fmla="*/ 1082 w 2001"/>
                  <a:gd name="T49" fmla="*/ 3302 h 3858"/>
                  <a:gd name="T50" fmla="*/ 741 w 2001"/>
                  <a:gd name="T51" fmla="*/ 2909 h 3858"/>
                  <a:gd name="T52" fmla="*/ 448 w 2001"/>
                  <a:gd name="T53" fmla="*/ 2572 h 3858"/>
                  <a:gd name="T54" fmla="*/ 139 w 2001"/>
                  <a:gd name="T55" fmla="*/ 2225 h 3858"/>
                  <a:gd name="T56" fmla="*/ 12 w 2001"/>
                  <a:gd name="T57" fmla="*/ 1938 h 3858"/>
                  <a:gd name="T58" fmla="*/ 0 w 2001"/>
                  <a:gd name="T59" fmla="*/ 1726 h 3858"/>
                  <a:gd name="T60" fmla="*/ 0 w 2001"/>
                  <a:gd name="T61" fmla="*/ 316 h 3858"/>
                  <a:gd name="T62" fmla="*/ 184 w 2001"/>
                  <a:gd name="T63" fmla="*/ 55 h 3858"/>
                  <a:gd name="T64" fmla="*/ 542 w 2001"/>
                  <a:gd name="T65" fmla="*/ 271 h 3858"/>
                  <a:gd name="T66" fmla="*/ 546 w 2001"/>
                  <a:gd name="T67" fmla="*/ 317 h 3858"/>
                  <a:gd name="T68" fmla="*/ 546 w 2001"/>
                  <a:gd name="T69" fmla="*/ 1127 h 3858"/>
                  <a:gd name="T70" fmla="*/ 546 w 2001"/>
                  <a:gd name="T71" fmla="*/ 1141 h 3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01" h="3858">
                    <a:moveTo>
                      <a:pt x="546" y="1141"/>
                    </a:moveTo>
                    <a:cubicBezTo>
                      <a:pt x="455" y="1158"/>
                      <a:pt x="382" y="1203"/>
                      <a:pt x="318" y="1263"/>
                    </a:cubicBezTo>
                    <a:cubicBezTo>
                      <a:pt x="231" y="1346"/>
                      <a:pt x="182" y="1447"/>
                      <a:pt x="182" y="1569"/>
                    </a:cubicBezTo>
                    <a:cubicBezTo>
                      <a:pt x="182" y="1619"/>
                      <a:pt x="184" y="1669"/>
                      <a:pt x="196" y="1718"/>
                    </a:cubicBezTo>
                    <a:cubicBezTo>
                      <a:pt x="211" y="1780"/>
                      <a:pt x="243" y="1833"/>
                      <a:pt x="285" y="1880"/>
                    </a:cubicBezTo>
                    <a:cubicBezTo>
                      <a:pt x="315" y="1915"/>
                      <a:pt x="347" y="1949"/>
                      <a:pt x="379" y="1981"/>
                    </a:cubicBezTo>
                    <a:cubicBezTo>
                      <a:pt x="528" y="2131"/>
                      <a:pt x="679" y="2280"/>
                      <a:pt x="827" y="2430"/>
                    </a:cubicBezTo>
                    <a:cubicBezTo>
                      <a:pt x="877" y="2481"/>
                      <a:pt x="935" y="2514"/>
                      <a:pt x="1002" y="2532"/>
                    </a:cubicBezTo>
                    <a:cubicBezTo>
                      <a:pt x="1075" y="2551"/>
                      <a:pt x="1148" y="2559"/>
                      <a:pt x="1225" y="2557"/>
                    </a:cubicBezTo>
                    <a:cubicBezTo>
                      <a:pt x="1222" y="2553"/>
                      <a:pt x="1220" y="2550"/>
                      <a:pt x="1217" y="2547"/>
                    </a:cubicBezTo>
                    <a:cubicBezTo>
                      <a:pt x="991" y="2322"/>
                      <a:pt x="765" y="2098"/>
                      <a:pt x="538" y="1873"/>
                    </a:cubicBezTo>
                    <a:cubicBezTo>
                      <a:pt x="502" y="1836"/>
                      <a:pt x="464" y="1802"/>
                      <a:pt x="430" y="1763"/>
                    </a:cubicBezTo>
                    <a:cubicBezTo>
                      <a:pt x="299" y="1617"/>
                      <a:pt x="370" y="1377"/>
                      <a:pt x="558" y="1324"/>
                    </a:cubicBezTo>
                    <a:cubicBezTo>
                      <a:pt x="662" y="1295"/>
                      <a:pt x="755" y="1318"/>
                      <a:pt x="831" y="1395"/>
                    </a:cubicBezTo>
                    <a:cubicBezTo>
                      <a:pt x="1104" y="1666"/>
                      <a:pt x="1375" y="1938"/>
                      <a:pt x="1647" y="2210"/>
                    </a:cubicBezTo>
                    <a:cubicBezTo>
                      <a:pt x="1742" y="2305"/>
                      <a:pt x="1822" y="2412"/>
                      <a:pt x="1881" y="2533"/>
                    </a:cubicBezTo>
                    <a:cubicBezTo>
                      <a:pt x="1930" y="2633"/>
                      <a:pt x="1962" y="2738"/>
                      <a:pt x="1980" y="2848"/>
                    </a:cubicBezTo>
                    <a:cubicBezTo>
                      <a:pt x="1999" y="2958"/>
                      <a:pt x="2001" y="3068"/>
                      <a:pt x="2000" y="3179"/>
                    </a:cubicBezTo>
                    <a:cubicBezTo>
                      <a:pt x="1999" y="3369"/>
                      <a:pt x="1997" y="3558"/>
                      <a:pt x="1995" y="3748"/>
                    </a:cubicBezTo>
                    <a:cubicBezTo>
                      <a:pt x="1995" y="3779"/>
                      <a:pt x="1995" y="3811"/>
                      <a:pt x="1995" y="3842"/>
                    </a:cubicBezTo>
                    <a:cubicBezTo>
                      <a:pt x="1995" y="3847"/>
                      <a:pt x="1994" y="3852"/>
                      <a:pt x="1994" y="3858"/>
                    </a:cubicBezTo>
                    <a:cubicBezTo>
                      <a:pt x="1693" y="3858"/>
                      <a:pt x="1393" y="3858"/>
                      <a:pt x="1091" y="3858"/>
                    </a:cubicBezTo>
                    <a:cubicBezTo>
                      <a:pt x="1091" y="3851"/>
                      <a:pt x="1091" y="3845"/>
                      <a:pt x="1091" y="3839"/>
                    </a:cubicBezTo>
                    <a:cubicBezTo>
                      <a:pt x="1091" y="3669"/>
                      <a:pt x="1091" y="3499"/>
                      <a:pt x="1091" y="3329"/>
                    </a:cubicBezTo>
                    <a:cubicBezTo>
                      <a:pt x="1091" y="3318"/>
                      <a:pt x="1089" y="3310"/>
                      <a:pt x="1082" y="3302"/>
                    </a:cubicBezTo>
                    <a:cubicBezTo>
                      <a:pt x="968" y="3171"/>
                      <a:pt x="854" y="3040"/>
                      <a:pt x="741" y="2909"/>
                    </a:cubicBezTo>
                    <a:cubicBezTo>
                      <a:pt x="643" y="2796"/>
                      <a:pt x="546" y="2683"/>
                      <a:pt x="448" y="2572"/>
                    </a:cubicBezTo>
                    <a:cubicBezTo>
                      <a:pt x="346" y="2455"/>
                      <a:pt x="243" y="2339"/>
                      <a:pt x="139" y="2225"/>
                    </a:cubicBezTo>
                    <a:cubicBezTo>
                      <a:pt x="64" y="2143"/>
                      <a:pt x="25" y="2047"/>
                      <a:pt x="12" y="1938"/>
                    </a:cubicBezTo>
                    <a:cubicBezTo>
                      <a:pt x="3" y="1868"/>
                      <a:pt x="0" y="1797"/>
                      <a:pt x="0" y="1726"/>
                    </a:cubicBezTo>
                    <a:cubicBezTo>
                      <a:pt x="0" y="1256"/>
                      <a:pt x="0" y="786"/>
                      <a:pt x="0" y="316"/>
                    </a:cubicBezTo>
                    <a:cubicBezTo>
                      <a:pt x="0" y="196"/>
                      <a:pt x="73" y="93"/>
                      <a:pt x="184" y="55"/>
                    </a:cubicBezTo>
                    <a:cubicBezTo>
                      <a:pt x="345" y="0"/>
                      <a:pt x="516" y="103"/>
                      <a:pt x="542" y="271"/>
                    </a:cubicBezTo>
                    <a:cubicBezTo>
                      <a:pt x="545" y="286"/>
                      <a:pt x="546" y="302"/>
                      <a:pt x="546" y="317"/>
                    </a:cubicBezTo>
                    <a:cubicBezTo>
                      <a:pt x="546" y="587"/>
                      <a:pt x="546" y="857"/>
                      <a:pt x="546" y="1127"/>
                    </a:cubicBezTo>
                    <a:cubicBezTo>
                      <a:pt x="546" y="1131"/>
                      <a:pt x="546" y="1136"/>
                      <a:pt x="546" y="1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-2194691" y="5258149"/>
                <a:ext cx="2049460" cy="3932237"/>
              </a:xfrm>
              <a:custGeom>
                <a:avLst/>
                <a:gdLst>
                  <a:gd name="T0" fmla="*/ 909 w 2001"/>
                  <a:gd name="T1" fmla="*/ 3842 h 3842"/>
                  <a:gd name="T2" fmla="*/ 6 w 2001"/>
                  <a:gd name="T3" fmla="*/ 3842 h 3842"/>
                  <a:gd name="T4" fmla="*/ 6 w 2001"/>
                  <a:gd name="T5" fmla="*/ 3797 h 3842"/>
                  <a:gd name="T6" fmla="*/ 1 w 2001"/>
                  <a:gd name="T7" fmla="*/ 3055 h 3842"/>
                  <a:gd name="T8" fmla="*/ 81 w 2001"/>
                  <a:gd name="T9" fmla="*/ 2604 h 3842"/>
                  <a:gd name="T10" fmla="*/ 319 w 2001"/>
                  <a:gd name="T11" fmla="*/ 2230 h 3842"/>
                  <a:gd name="T12" fmla="*/ 776 w 2001"/>
                  <a:gd name="T13" fmla="*/ 1771 h 3842"/>
                  <a:gd name="T14" fmla="*/ 1166 w 2001"/>
                  <a:gd name="T15" fmla="*/ 1381 h 3842"/>
                  <a:gd name="T16" fmla="*/ 1369 w 2001"/>
                  <a:gd name="T17" fmla="*/ 1296 h 3842"/>
                  <a:gd name="T18" fmla="*/ 1635 w 2001"/>
                  <a:gd name="T19" fmla="*/ 1543 h 3842"/>
                  <a:gd name="T20" fmla="*/ 1555 w 2001"/>
                  <a:gd name="T21" fmla="*/ 1764 h 3842"/>
                  <a:gd name="T22" fmla="*/ 1161 w 2001"/>
                  <a:gd name="T23" fmla="*/ 2156 h 3842"/>
                  <a:gd name="T24" fmla="*/ 783 w 2001"/>
                  <a:gd name="T25" fmla="*/ 2531 h 3842"/>
                  <a:gd name="T26" fmla="*/ 774 w 2001"/>
                  <a:gd name="T27" fmla="*/ 2541 h 3842"/>
                  <a:gd name="T28" fmla="*/ 825 w 2001"/>
                  <a:gd name="T29" fmla="*/ 2541 h 3842"/>
                  <a:gd name="T30" fmla="*/ 1040 w 2001"/>
                  <a:gd name="T31" fmla="*/ 2502 h 3842"/>
                  <a:gd name="T32" fmla="*/ 1166 w 2001"/>
                  <a:gd name="T33" fmla="*/ 2421 h 3842"/>
                  <a:gd name="T34" fmla="*/ 1650 w 2001"/>
                  <a:gd name="T35" fmla="*/ 1937 h 3842"/>
                  <a:gd name="T36" fmla="*/ 1765 w 2001"/>
                  <a:gd name="T37" fmla="*/ 1796 h 3842"/>
                  <a:gd name="T38" fmla="*/ 1814 w 2001"/>
                  <a:gd name="T39" fmla="*/ 1640 h 3842"/>
                  <a:gd name="T40" fmla="*/ 1816 w 2001"/>
                  <a:gd name="T41" fmla="*/ 1512 h 3842"/>
                  <a:gd name="T42" fmla="*/ 1721 w 2001"/>
                  <a:gd name="T43" fmla="*/ 1288 h 3842"/>
                  <a:gd name="T44" fmla="*/ 1501 w 2001"/>
                  <a:gd name="T45" fmla="*/ 1136 h 3842"/>
                  <a:gd name="T46" fmla="*/ 1456 w 2001"/>
                  <a:gd name="T47" fmla="*/ 1125 h 3842"/>
                  <a:gd name="T48" fmla="*/ 1455 w 2001"/>
                  <a:gd name="T49" fmla="*/ 1111 h 3842"/>
                  <a:gd name="T50" fmla="*/ 1455 w 2001"/>
                  <a:gd name="T51" fmla="*/ 291 h 3842"/>
                  <a:gd name="T52" fmla="*/ 1672 w 2001"/>
                  <a:gd name="T53" fmla="*/ 30 h 3842"/>
                  <a:gd name="T54" fmla="*/ 1997 w 2001"/>
                  <a:gd name="T55" fmla="*/ 253 h 3842"/>
                  <a:gd name="T56" fmla="*/ 2000 w 2001"/>
                  <a:gd name="T57" fmla="*/ 304 h 3842"/>
                  <a:gd name="T58" fmla="*/ 2000 w 2001"/>
                  <a:gd name="T59" fmla="*/ 1717 h 3842"/>
                  <a:gd name="T60" fmla="*/ 1983 w 2001"/>
                  <a:gd name="T61" fmla="*/ 1962 h 3842"/>
                  <a:gd name="T62" fmla="*/ 1852 w 2001"/>
                  <a:gd name="T63" fmla="*/ 2220 h 3842"/>
                  <a:gd name="T64" fmla="*/ 1360 w 2001"/>
                  <a:gd name="T65" fmla="*/ 2777 h 3842"/>
                  <a:gd name="T66" fmla="*/ 920 w 2001"/>
                  <a:gd name="T67" fmla="*/ 3284 h 3842"/>
                  <a:gd name="T68" fmla="*/ 909 w 2001"/>
                  <a:gd name="T69" fmla="*/ 3314 h 3842"/>
                  <a:gd name="T70" fmla="*/ 909 w 2001"/>
                  <a:gd name="T71" fmla="*/ 3823 h 3842"/>
                  <a:gd name="T72" fmla="*/ 909 w 2001"/>
                  <a:gd name="T73" fmla="*/ 3842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01" h="3842">
                    <a:moveTo>
                      <a:pt x="909" y="3842"/>
                    </a:moveTo>
                    <a:cubicBezTo>
                      <a:pt x="608" y="3842"/>
                      <a:pt x="308" y="3842"/>
                      <a:pt x="6" y="3842"/>
                    </a:cubicBezTo>
                    <a:cubicBezTo>
                      <a:pt x="6" y="3827"/>
                      <a:pt x="6" y="3812"/>
                      <a:pt x="6" y="3797"/>
                    </a:cubicBezTo>
                    <a:cubicBezTo>
                      <a:pt x="4" y="3550"/>
                      <a:pt x="0" y="3302"/>
                      <a:pt x="1" y="3055"/>
                    </a:cubicBezTo>
                    <a:cubicBezTo>
                      <a:pt x="1" y="2900"/>
                      <a:pt x="26" y="2749"/>
                      <a:pt x="81" y="2604"/>
                    </a:cubicBezTo>
                    <a:cubicBezTo>
                      <a:pt x="135" y="2464"/>
                      <a:pt x="214" y="2338"/>
                      <a:pt x="319" y="2230"/>
                    </a:cubicBezTo>
                    <a:cubicBezTo>
                      <a:pt x="470" y="2076"/>
                      <a:pt x="624" y="1924"/>
                      <a:pt x="776" y="1771"/>
                    </a:cubicBezTo>
                    <a:cubicBezTo>
                      <a:pt x="906" y="1641"/>
                      <a:pt x="1036" y="1511"/>
                      <a:pt x="1166" y="1381"/>
                    </a:cubicBezTo>
                    <a:cubicBezTo>
                      <a:pt x="1222" y="1324"/>
                      <a:pt x="1290" y="1296"/>
                      <a:pt x="1369" y="1296"/>
                    </a:cubicBezTo>
                    <a:cubicBezTo>
                      <a:pt x="1507" y="1298"/>
                      <a:pt x="1623" y="1406"/>
                      <a:pt x="1635" y="1543"/>
                    </a:cubicBezTo>
                    <a:cubicBezTo>
                      <a:pt x="1643" y="1629"/>
                      <a:pt x="1616" y="1703"/>
                      <a:pt x="1555" y="1764"/>
                    </a:cubicBezTo>
                    <a:cubicBezTo>
                      <a:pt x="1424" y="1895"/>
                      <a:pt x="1293" y="2025"/>
                      <a:pt x="1161" y="2156"/>
                    </a:cubicBezTo>
                    <a:cubicBezTo>
                      <a:pt x="1035" y="2281"/>
                      <a:pt x="909" y="2406"/>
                      <a:pt x="783" y="2531"/>
                    </a:cubicBezTo>
                    <a:cubicBezTo>
                      <a:pt x="781" y="2533"/>
                      <a:pt x="779" y="2536"/>
                      <a:pt x="774" y="2541"/>
                    </a:cubicBezTo>
                    <a:cubicBezTo>
                      <a:pt x="793" y="2541"/>
                      <a:pt x="809" y="2542"/>
                      <a:pt x="825" y="2541"/>
                    </a:cubicBezTo>
                    <a:cubicBezTo>
                      <a:pt x="898" y="2538"/>
                      <a:pt x="971" y="2528"/>
                      <a:pt x="1040" y="2502"/>
                    </a:cubicBezTo>
                    <a:cubicBezTo>
                      <a:pt x="1088" y="2484"/>
                      <a:pt x="1130" y="2458"/>
                      <a:pt x="1166" y="2421"/>
                    </a:cubicBezTo>
                    <a:cubicBezTo>
                      <a:pt x="1327" y="2259"/>
                      <a:pt x="1489" y="2099"/>
                      <a:pt x="1650" y="1937"/>
                    </a:cubicBezTo>
                    <a:cubicBezTo>
                      <a:pt x="1693" y="1894"/>
                      <a:pt x="1733" y="1848"/>
                      <a:pt x="1765" y="1796"/>
                    </a:cubicBezTo>
                    <a:cubicBezTo>
                      <a:pt x="1795" y="1748"/>
                      <a:pt x="1810" y="1696"/>
                      <a:pt x="1814" y="1640"/>
                    </a:cubicBezTo>
                    <a:cubicBezTo>
                      <a:pt x="1818" y="1598"/>
                      <a:pt x="1819" y="1554"/>
                      <a:pt x="1816" y="1512"/>
                    </a:cubicBezTo>
                    <a:cubicBezTo>
                      <a:pt x="1809" y="1427"/>
                      <a:pt x="1775" y="1353"/>
                      <a:pt x="1721" y="1288"/>
                    </a:cubicBezTo>
                    <a:cubicBezTo>
                      <a:pt x="1661" y="1218"/>
                      <a:pt x="1589" y="1165"/>
                      <a:pt x="1501" y="1136"/>
                    </a:cubicBezTo>
                    <a:cubicBezTo>
                      <a:pt x="1486" y="1131"/>
                      <a:pt x="1472" y="1129"/>
                      <a:pt x="1456" y="1125"/>
                    </a:cubicBezTo>
                    <a:cubicBezTo>
                      <a:pt x="1456" y="1121"/>
                      <a:pt x="1455" y="1116"/>
                      <a:pt x="1455" y="1111"/>
                    </a:cubicBezTo>
                    <a:cubicBezTo>
                      <a:pt x="1455" y="838"/>
                      <a:pt x="1455" y="564"/>
                      <a:pt x="1455" y="291"/>
                    </a:cubicBezTo>
                    <a:cubicBezTo>
                      <a:pt x="1455" y="167"/>
                      <a:pt x="1550" y="53"/>
                      <a:pt x="1672" y="30"/>
                    </a:cubicBezTo>
                    <a:cubicBezTo>
                      <a:pt x="1827" y="0"/>
                      <a:pt x="1969" y="98"/>
                      <a:pt x="1997" y="253"/>
                    </a:cubicBezTo>
                    <a:cubicBezTo>
                      <a:pt x="2000" y="270"/>
                      <a:pt x="2000" y="287"/>
                      <a:pt x="2000" y="304"/>
                    </a:cubicBezTo>
                    <a:cubicBezTo>
                      <a:pt x="2001" y="775"/>
                      <a:pt x="2001" y="1246"/>
                      <a:pt x="2000" y="1717"/>
                    </a:cubicBezTo>
                    <a:cubicBezTo>
                      <a:pt x="2000" y="1799"/>
                      <a:pt x="1996" y="1881"/>
                      <a:pt x="1983" y="1962"/>
                    </a:cubicBezTo>
                    <a:cubicBezTo>
                      <a:pt x="1966" y="2061"/>
                      <a:pt x="1920" y="2145"/>
                      <a:pt x="1852" y="2220"/>
                    </a:cubicBezTo>
                    <a:cubicBezTo>
                      <a:pt x="1687" y="2404"/>
                      <a:pt x="1523" y="2590"/>
                      <a:pt x="1360" y="2777"/>
                    </a:cubicBezTo>
                    <a:cubicBezTo>
                      <a:pt x="1213" y="2945"/>
                      <a:pt x="1067" y="3115"/>
                      <a:pt x="920" y="3284"/>
                    </a:cubicBezTo>
                    <a:cubicBezTo>
                      <a:pt x="912" y="3293"/>
                      <a:pt x="909" y="3302"/>
                      <a:pt x="909" y="3314"/>
                    </a:cubicBezTo>
                    <a:cubicBezTo>
                      <a:pt x="909" y="3483"/>
                      <a:pt x="909" y="3653"/>
                      <a:pt x="909" y="3823"/>
                    </a:cubicBezTo>
                    <a:cubicBezTo>
                      <a:pt x="909" y="3829"/>
                      <a:pt x="909" y="3835"/>
                      <a:pt x="909" y="38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" name="Группа 45"/>
          <p:cNvGrpSpPr/>
          <p:nvPr/>
        </p:nvGrpSpPr>
        <p:grpSpPr>
          <a:xfrm>
            <a:off x="6372200" y="1412776"/>
            <a:ext cx="2509799" cy="2318092"/>
            <a:chOff x="132904" y="4754736"/>
            <a:chExt cx="2081088" cy="1512168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171004" y="4754736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E29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132904" y="4856460"/>
              <a:ext cx="2081088" cy="662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 ветеранов, инвалидов, граждан</a:t>
              </a:r>
              <a:r>
                <a:rPr lang="en-US" dirty="0" smtClean="0"/>
                <a:t> </a:t>
              </a:r>
              <a:r>
                <a:rPr lang="ru-RU" dirty="0" smtClean="0"/>
                <a:t>пожилого возраста </a:t>
              </a:r>
              <a:endParaRPr lang="ru-RU" dirty="0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635392" y="5737990"/>
              <a:ext cx="1015144" cy="314993"/>
            </a:xfrm>
            <a:prstGeom prst="roundRect">
              <a:avLst>
                <a:gd name="adj" fmla="val 31566"/>
              </a:avLst>
            </a:prstGeom>
            <a:solidFill>
              <a:srgbClr val="CC53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142,5</a:t>
              </a:r>
              <a:endParaRPr lang="ru-RU" dirty="0"/>
            </a:p>
          </p:txBody>
        </p:sp>
      </p:grpSp>
      <p:cxnSp>
        <p:nvCxnSpPr>
          <p:cNvPr id="118" name="Прямая соединительная линия 117"/>
          <p:cNvCxnSpPr/>
          <p:nvPr/>
        </p:nvCxnSpPr>
        <p:spPr>
          <a:xfrm flipV="1">
            <a:off x="5715008" y="1858952"/>
            <a:ext cx="714380" cy="641354"/>
          </a:xfrm>
          <a:prstGeom prst="line">
            <a:avLst/>
          </a:prstGeom>
          <a:ln w="82550" cap="rnd">
            <a:solidFill>
              <a:srgbClr val="E29C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22"/>
          <p:cNvGrpSpPr/>
          <p:nvPr/>
        </p:nvGrpSpPr>
        <p:grpSpPr>
          <a:xfrm>
            <a:off x="2857488" y="3071810"/>
            <a:ext cx="1009476" cy="1285884"/>
            <a:chOff x="6763979" y="3789040"/>
            <a:chExt cx="1060216" cy="1067082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6851630" y="4424074"/>
              <a:ext cx="952507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48%</a:t>
              </a:r>
            </a:p>
          </p:txBody>
        </p:sp>
        <p:grpSp>
          <p:nvGrpSpPr>
            <p:cNvPr id="14" name="Группа 34"/>
            <p:cNvGrpSpPr/>
            <p:nvPr/>
          </p:nvGrpSpPr>
          <p:grpSpPr>
            <a:xfrm>
              <a:off x="6763979" y="3789040"/>
              <a:ext cx="1060216" cy="635035"/>
              <a:chOff x="9426304" y="3495733"/>
              <a:chExt cx="1844676" cy="14732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9426304" y="3795771"/>
                <a:ext cx="765176" cy="1173162"/>
              </a:xfrm>
              <a:custGeom>
                <a:avLst/>
                <a:gdLst>
                  <a:gd name="T0" fmla="*/ 674 w 991"/>
                  <a:gd name="T1" fmla="*/ 344 h 1522"/>
                  <a:gd name="T2" fmla="*/ 674 w 991"/>
                  <a:gd name="T3" fmla="*/ 369 h 1522"/>
                  <a:gd name="T4" fmla="*/ 689 w 991"/>
                  <a:gd name="T5" fmla="*/ 1244 h 1522"/>
                  <a:gd name="T6" fmla="*/ 691 w 991"/>
                  <a:gd name="T7" fmla="*/ 1412 h 1522"/>
                  <a:gd name="T8" fmla="*/ 603 w 991"/>
                  <a:gd name="T9" fmla="*/ 1502 h 1522"/>
                  <a:gd name="T10" fmla="*/ 512 w 991"/>
                  <a:gd name="T11" fmla="*/ 1417 h 1522"/>
                  <a:gd name="T12" fmla="*/ 512 w 991"/>
                  <a:gd name="T13" fmla="*/ 1215 h 1522"/>
                  <a:gd name="T14" fmla="*/ 506 w 991"/>
                  <a:gd name="T15" fmla="*/ 833 h 1522"/>
                  <a:gd name="T16" fmla="*/ 495 w 991"/>
                  <a:gd name="T17" fmla="*/ 749 h 1522"/>
                  <a:gd name="T18" fmla="*/ 485 w 991"/>
                  <a:gd name="T19" fmla="*/ 749 h 1522"/>
                  <a:gd name="T20" fmla="*/ 476 w 991"/>
                  <a:gd name="T21" fmla="*/ 793 h 1522"/>
                  <a:gd name="T22" fmla="*/ 465 w 991"/>
                  <a:gd name="T23" fmla="*/ 1107 h 1522"/>
                  <a:gd name="T24" fmla="*/ 466 w 991"/>
                  <a:gd name="T25" fmla="*/ 1409 h 1522"/>
                  <a:gd name="T26" fmla="*/ 336 w 991"/>
                  <a:gd name="T27" fmla="*/ 1493 h 1522"/>
                  <a:gd name="T28" fmla="*/ 287 w 991"/>
                  <a:gd name="T29" fmla="*/ 1412 h 1522"/>
                  <a:gd name="T30" fmla="*/ 290 w 991"/>
                  <a:gd name="T31" fmla="*/ 1102 h 1522"/>
                  <a:gd name="T32" fmla="*/ 304 w 991"/>
                  <a:gd name="T33" fmla="*/ 359 h 1522"/>
                  <a:gd name="T34" fmla="*/ 300 w 991"/>
                  <a:gd name="T35" fmla="*/ 341 h 1522"/>
                  <a:gd name="T36" fmla="*/ 249 w 991"/>
                  <a:gd name="T37" fmla="*/ 420 h 1522"/>
                  <a:gd name="T38" fmla="*/ 130 w 991"/>
                  <a:gd name="T39" fmla="*/ 605 h 1522"/>
                  <a:gd name="T40" fmla="*/ 64 w 991"/>
                  <a:gd name="T41" fmla="*/ 642 h 1522"/>
                  <a:gd name="T42" fmla="*/ 3 w 991"/>
                  <a:gd name="T43" fmla="*/ 592 h 1522"/>
                  <a:gd name="T44" fmla="*/ 9 w 991"/>
                  <a:gd name="T45" fmla="*/ 543 h 1522"/>
                  <a:gd name="T46" fmla="*/ 235 w 991"/>
                  <a:gd name="T47" fmla="*/ 131 h 1522"/>
                  <a:gd name="T48" fmla="*/ 273 w 991"/>
                  <a:gd name="T49" fmla="*/ 77 h 1522"/>
                  <a:gd name="T50" fmla="*/ 432 w 991"/>
                  <a:gd name="T51" fmla="*/ 10 h 1522"/>
                  <a:gd name="T52" fmla="*/ 537 w 991"/>
                  <a:gd name="T53" fmla="*/ 11 h 1522"/>
                  <a:gd name="T54" fmla="*/ 715 w 991"/>
                  <a:gd name="T55" fmla="*/ 91 h 1522"/>
                  <a:gd name="T56" fmla="*/ 827 w 991"/>
                  <a:gd name="T57" fmla="*/ 283 h 1522"/>
                  <a:gd name="T58" fmla="*/ 966 w 991"/>
                  <a:gd name="T59" fmla="*/ 539 h 1522"/>
                  <a:gd name="T60" fmla="*/ 922 w 991"/>
                  <a:gd name="T61" fmla="*/ 640 h 1522"/>
                  <a:gd name="T62" fmla="*/ 851 w 991"/>
                  <a:gd name="T63" fmla="*/ 610 h 1522"/>
                  <a:gd name="T64" fmla="*/ 695 w 991"/>
                  <a:gd name="T65" fmla="*/ 367 h 1522"/>
                  <a:gd name="T66" fmla="*/ 679 w 991"/>
                  <a:gd name="T67" fmla="*/ 343 h 1522"/>
                  <a:gd name="T68" fmla="*/ 674 w 991"/>
                  <a:gd name="T69" fmla="*/ 344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91" h="1522">
                    <a:moveTo>
                      <a:pt x="674" y="344"/>
                    </a:moveTo>
                    <a:cubicBezTo>
                      <a:pt x="674" y="352"/>
                      <a:pt x="674" y="360"/>
                      <a:pt x="674" y="369"/>
                    </a:cubicBezTo>
                    <a:cubicBezTo>
                      <a:pt x="679" y="661"/>
                      <a:pt x="684" y="952"/>
                      <a:pt x="689" y="1244"/>
                    </a:cubicBezTo>
                    <a:cubicBezTo>
                      <a:pt x="690" y="1300"/>
                      <a:pt x="691" y="1356"/>
                      <a:pt x="691" y="1412"/>
                    </a:cubicBezTo>
                    <a:cubicBezTo>
                      <a:pt x="691" y="1464"/>
                      <a:pt x="655" y="1501"/>
                      <a:pt x="603" y="1502"/>
                    </a:cubicBezTo>
                    <a:cubicBezTo>
                      <a:pt x="553" y="1504"/>
                      <a:pt x="513" y="1468"/>
                      <a:pt x="512" y="1417"/>
                    </a:cubicBezTo>
                    <a:cubicBezTo>
                      <a:pt x="510" y="1349"/>
                      <a:pt x="513" y="1282"/>
                      <a:pt x="512" y="1215"/>
                    </a:cubicBezTo>
                    <a:cubicBezTo>
                      <a:pt x="511" y="1088"/>
                      <a:pt x="509" y="960"/>
                      <a:pt x="506" y="833"/>
                    </a:cubicBezTo>
                    <a:cubicBezTo>
                      <a:pt x="505" y="805"/>
                      <a:pt x="499" y="777"/>
                      <a:pt x="495" y="749"/>
                    </a:cubicBezTo>
                    <a:cubicBezTo>
                      <a:pt x="492" y="749"/>
                      <a:pt x="488" y="749"/>
                      <a:pt x="485" y="749"/>
                    </a:cubicBezTo>
                    <a:cubicBezTo>
                      <a:pt x="482" y="764"/>
                      <a:pt x="476" y="778"/>
                      <a:pt x="476" y="793"/>
                    </a:cubicBezTo>
                    <a:cubicBezTo>
                      <a:pt x="471" y="898"/>
                      <a:pt x="467" y="1002"/>
                      <a:pt x="465" y="1107"/>
                    </a:cubicBezTo>
                    <a:cubicBezTo>
                      <a:pt x="464" y="1207"/>
                      <a:pt x="467" y="1308"/>
                      <a:pt x="466" y="1409"/>
                    </a:cubicBezTo>
                    <a:cubicBezTo>
                      <a:pt x="466" y="1481"/>
                      <a:pt x="402" y="1522"/>
                      <a:pt x="336" y="1493"/>
                    </a:cubicBezTo>
                    <a:cubicBezTo>
                      <a:pt x="301" y="1477"/>
                      <a:pt x="287" y="1449"/>
                      <a:pt x="287" y="1412"/>
                    </a:cubicBezTo>
                    <a:cubicBezTo>
                      <a:pt x="288" y="1309"/>
                      <a:pt x="289" y="1206"/>
                      <a:pt x="290" y="1102"/>
                    </a:cubicBezTo>
                    <a:cubicBezTo>
                      <a:pt x="295" y="854"/>
                      <a:pt x="300" y="607"/>
                      <a:pt x="304" y="359"/>
                    </a:cubicBezTo>
                    <a:cubicBezTo>
                      <a:pt x="304" y="353"/>
                      <a:pt x="304" y="347"/>
                      <a:pt x="300" y="341"/>
                    </a:cubicBezTo>
                    <a:cubicBezTo>
                      <a:pt x="283" y="367"/>
                      <a:pt x="266" y="394"/>
                      <a:pt x="249" y="420"/>
                    </a:cubicBezTo>
                    <a:cubicBezTo>
                      <a:pt x="209" y="482"/>
                      <a:pt x="169" y="544"/>
                      <a:pt x="130" y="605"/>
                    </a:cubicBezTo>
                    <a:cubicBezTo>
                      <a:pt x="115" y="630"/>
                      <a:pt x="93" y="645"/>
                      <a:pt x="64" y="642"/>
                    </a:cubicBezTo>
                    <a:cubicBezTo>
                      <a:pt x="34" y="638"/>
                      <a:pt x="9" y="623"/>
                      <a:pt x="3" y="592"/>
                    </a:cubicBezTo>
                    <a:cubicBezTo>
                      <a:pt x="0" y="577"/>
                      <a:pt x="2" y="557"/>
                      <a:pt x="9" y="543"/>
                    </a:cubicBezTo>
                    <a:cubicBezTo>
                      <a:pt x="84" y="405"/>
                      <a:pt x="159" y="268"/>
                      <a:pt x="235" y="131"/>
                    </a:cubicBezTo>
                    <a:cubicBezTo>
                      <a:pt x="246" y="112"/>
                      <a:pt x="259" y="95"/>
                      <a:pt x="273" y="77"/>
                    </a:cubicBezTo>
                    <a:cubicBezTo>
                      <a:pt x="313" y="25"/>
                      <a:pt x="365" y="2"/>
                      <a:pt x="432" y="10"/>
                    </a:cubicBezTo>
                    <a:cubicBezTo>
                      <a:pt x="467" y="14"/>
                      <a:pt x="503" y="16"/>
                      <a:pt x="537" y="11"/>
                    </a:cubicBezTo>
                    <a:cubicBezTo>
                      <a:pt x="615" y="0"/>
                      <a:pt x="674" y="27"/>
                      <a:pt x="715" y="91"/>
                    </a:cubicBezTo>
                    <a:cubicBezTo>
                      <a:pt x="755" y="153"/>
                      <a:pt x="791" y="218"/>
                      <a:pt x="827" y="283"/>
                    </a:cubicBezTo>
                    <a:cubicBezTo>
                      <a:pt x="874" y="367"/>
                      <a:pt x="920" y="453"/>
                      <a:pt x="966" y="539"/>
                    </a:cubicBezTo>
                    <a:cubicBezTo>
                      <a:pt x="991" y="584"/>
                      <a:pt x="972" y="628"/>
                      <a:pt x="922" y="640"/>
                    </a:cubicBezTo>
                    <a:cubicBezTo>
                      <a:pt x="895" y="647"/>
                      <a:pt x="868" y="637"/>
                      <a:pt x="851" y="610"/>
                    </a:cubicBezTo>
                    <a:cubicBezTo>
                      <a:pt x="799" y="529"/>
                      <a:pt x="747" y="448"/>
                      <a:pt x="695" y="367"/>
                    </a:cubicBezTo>
                    <a:cubicBezTo>
                      <a:pt x="689" y="359"/>
                      <a:pt x="684" y="351"/>
                      <a:pt x="679" y="343"/>
                    </a:cubicBezTo>
                    <a:cubicBezTo>
                      <a:pt x="677" y="343"/>
                      <a:pt x="676" y="343"/>
                      <a:pt x="674" y="3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10547080" y="3856092"/>
                <a:ext cx="723900" cy="1100136"/>
              </a:xfrm>
              <a:custGeom>
                <a:avLst/>
                <a:gdLst>
                  <a:gd name="T0" fmla="*/ 303 w 937"/>
                  <a:gd name="T1" fmla="*/ 263 h 1426"/>
                  <a:gd name="T2" fmla="*/ 243 w 937"/>
                  <a:gd name="T3" fmla="*/ 366 h 1426"/>
                  <a:gd name="T4" fmla="*/ 121 w 937"/>
                  <a:gd name="T5" fmla="*/ 575 h 1426"/>
                  <a:gd name="T6" fmla="*/ 57 w 937"/>
                  <a:gd name="T7" fmla="*/ 606 h 1426"/>
                  <a:gd name="T8" fmla="*/ 1 w 937"/>
                  <a:gd name="T9" fmla="*/ 552 h 1426"/>
                  <a:gd name="T10" fmla="*/ 9 w 937"/>
                  <a:gd name="T11" fmla="*/ 512 h 1426"/>
                  <a:gd name="T12" fmla="*/ 257 w 937"/>
                  <a:gd name="T13" fmla="*/ 94 h 1426"/>
                  <a:gd name="T14" fmla="*/ 341 w 937"/>
                  <a:gd name="T15" fmla="*/ 15 h 1426"/>
                  <a:gd name="T16" fmla="*/ 401 w 937"/>
                  <a:gd name="T17" fmla="*/ 6 h 1426"/>
                  <a:gd name="T18" fmla="*/ 515 w 937"/>
                  <a:gd name="T19" fmla="*/ 5 h 1426"/>
                  <a:gd name="T20" fmla="*/ 640 w 937"/>
                  <a:gd name="T21" fmla="*/ 56 h 1426"/>
                  <a:gd name="T22" fmla="*/ 728 w 937"/>
                  <a:gd name="T23" fmla="*/ 191 h 1426"/>
                  <a:gd name="T24" fmla="*/ 915 w 937"/>
                  <a:gd name="T25" fmla="*/ 505 h 1426"/>
                  <a:gd name="T26" fmla="*/ 895 w 937"/>
                  <a:gd name="T27" fmla="*/ 597 h 1426"/>
                  <a:gd name="T28" fmla="*/ 805 w 937"/>
                  <a:gd name="T29" fmla="*/ 572 h 1426"/>
                  <a:gd name="T30" fmla="*/ 631 w 937"/>
                  <a:gd name="T31" fmla="*/ 276 h 1426"/>
                  <a:gd name="T32" fmla="*/ 620 w 937"/>
                  <a:gd name="T33" fmla="*/ 260 h 1426"/>
                  <a:gd name="T34" fmla="*/ 615 w 937"/>
                  <a:gd name="T35" fmla="*/ 432 h 1426"/>
                  <a:gd name="T36" fmla="*/ 728 w 937"/>
                  <a:gd name="T37" fmla="*/ 756 h 1426"/>
                  <a:gd name="T38" fmla="*/ 698 w 937"/>
                  <a:gd name="T39" fmla="*/ 814 h 1426"/>
                  <a:gd name="T40" fmla="*/ 622 w 937"/>
                  <a:gd name="T41" fmla="*/ 814 h 1426"/>
                  <a:gd name="T42" fmla="*/ 622 w 937"/>
                  <a:gd name="T43" fmla="*/ 838 h 1426"/>
                  <a:gd name="T44" fmla="*/ 629 w 937"/>
                  <a:gd name="T45" fmla="*/ 1336 h 1426"/>
                  <a:gd name="T46" fmla="*/ 621 w 937"/>
                  <a:gd name="T47" fmla="*/ 1381 h 1426"/>
                  <a:gd name="T48" fmla="*/ 564 w 937"/>
                  <a:gd name="T49" fmla="*/ 1423 h 1426"/>
                  <a:gd name="T50" fmla="*/ 506 w 937"/>
                  <a:gd name="T51" fmla="*/ 1382 h 1426"/>
                  <a:gd name="T52" fmla="*/ 496 w 937"/>
                  <a:gd name="T53" fmla="*/ 1321 h 1426"/>
                  <a:gd name="T54" fmla="*/ 494 w 937"/>
                  <a:gd name="T55" fmla="*/ 841 h 1426"/>
                  <a:gd name="T56" fmla="*/ 494 w 937"/>
                  <a:gd name="T57" fmla="*/ 816 h 1426"/>
                  <a:gd name="T58" fmla="*/ 442 w 937"/>
                  <a:gd name="T59" fmla="*/ 817 h 1426"/>
                  <a:gd name="T60" fmla="*/ 433 w 937"/>
                  <a:gd name="T61" fmla="*/ 834 h 1426"/>
                  <a:gd name="T62" fmla="*/ 430 w 937"/>
                  <a:gd name="T63" fmla="*/ 1046 h 1426"/>
                  <a:gd name="T64" fmla="*/ 431 w 937"/>
                  <a:gd name="T65" fmla="*/ 1331 h 1426"/>
                  <a:gd name="T66" fmla="*/ 414 w 937"/>
                  <a:gd name="T67" fmla="*/ 1394 h 1426"/>
                  <a:gd name="T68" fmla="*/ 357 w 937"/>
                  <a:gd name="T69" fmla="*/ 1422 h 1426"/>
                  <a:gd name="T70" fmla="*/ 306 w 937"/>
                  <a:gd name="T71" fmla="*/ 1380 h 1426"/>
                  <a:gd name="T72" fmla="*/ 298 w 937"/>
                  <a:gd name="T73" fmla="*/ 1314 h 1426"/>
                  <a:gd name="T74" fmla="*/ 306 w 937"/>
                  <a:gd name="T75" fmla="*/ 842 h 1426"/>
                  <a:gd name="T76" fmla="*/ 306 w 937"/>
                  <a:gd name="T77" fmla="*/ 817 h 1426"/>
                  <a:gd name="T78" fmla="*/ 224 w 937"/>
                  <a:gd name="T79" fmla="*/ 813 h 1426"/>
                  <a:gd name="T80" fmla="*/ 197 w 937"/>
                  <a:gd name="T81" fmla="*/ 759 h 1426"/>
                  <a:gd name="T82" fmla="*/ 280 w 937"/>
                  <a:gd name="T83" fmla="*/ 578 h 1426"/>
                  <a:gd name="T84" fmla="*/ 310 w 937"/>
                  <a:gd name="T85" fmla="*/ 274 h 1426"/>
                  <a:gd name="T86" fmla="*/ 308 w 937"/>
                  <a:gd name="T87" fmla="*/ 265 h 1426"/>
                  <a:gd name="T88" fmla="*/ 303 w 937"/>
                  <a:gd name="T89" fmla="*/ 263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37" h="1426">
                    <a:moveTo>
                      <a:pt x="303" y="263"/>
                    </a:moveTo>
                    <a:cubicBezTo>
                      <a:pt x="283" y="298"/>
                      <a:pt x="263" y="332"/>
                      <a:pt x="243" y="366"/>
                    </a:cubicBezTo>
                    <a:cubicBezTo>
                      <a:pt x="202" y="436"/>
                      <a:pt x="162" y="505"/>
                      <a:pt x="121" y="575"/>
                    </a:cubicBezTo>
                    <a:cubicBezTo>
                      <a:pt x="106" y="600"/>
                      <a:pt x="82" y="611"/>
                      <a:pt x="57" y="606"/>
                    </a:cubicBezTo>
                    <a:cubicBezTo>
                      <a:pt x="27" y="600"/>
                      <a:pt x="4" y="580"/>
                      <a:pt x="1" y="552"/>
                    </a:cubicBezTo>
                    <a:cubicBezTo>
                      <a:pt x="0" y="539"/>
                      <a:pt x="2" y="523"/>
                      <a:pt x="9" y="512"/>
                    </a:cubicBezTo>
                    <a:cubicBezTo>
                      <a:pt x="91" y="372"/>
                      <a:pt x="173" y="233"/>
                      <a:pt x="257" y="94"/>
                    </a:cubicBezTo>
                    <a:cubicBezTo>
                      <a:pt x="277" y="61"/>
                      <a:pt x="302" y="29"/>
                      <a:pt x="341" y="15"/>
                    </a:cubicBezTo>
                    <a:cubicBezTo>
                      <a:pt x="360" y="8"/>
                      <a:pt x="381" y="6"/>
                      <a:pt x="401" y="6"/>
                    </a:cubicBezTo>
                    <a:cubicBezTo>
                      <a:pt x="439" y="5"/>
                      <a:pt x="477" y="10"/>
                      <a:pt x="515" y="5"/>
                    </a:cubicBezTo>
                    <a:cubicBezTo>
                      <a:pt x="567" y="0"/>
                      <a:pt x="610" y="16"/>
                      <a:pt x="640" y="56"/>
                    </a:cubicBezTo>
                    <a:cubicBezTo>
                      <a:pt x="672" y="99"/>
                      <a:pt x="700" y="145"/>
                      <a:pt x="728" y="191"/>
                    </a:cubicBezTo>
                    <a:cubicBezTo>
                      <a:pt x="791" y="295"/>
                      <a:pt x="853" y="400"/>
                      <a:pt x="915" y="505"/>
                    </a:cubicBezTo>
                    <a:cubicBezTo>
                      <a:pt x="937" y="541"/>
                      <a:pt x="928" y="577"/>
                      <a:pt x="895" y="597"/>
                    </a:cubicBezTo>
                    <a:cubicBezTo>
                      <a:pt x="860" y="617"/>
                      <a:pt x="827" y="608"/>
                      <a:pt x="805" y="572"/>
                    </a:cubicBezTo>
                    <a:cubicBezTo>
                      <a:pt x="747" y="473"/>
                      <a:pt x="689" y="374"/>
                      <a:pt x="631" y="276"/>
                    </a:cubicBezTo>
                    <a:cubicBezTo>
                      <a:pt x="629" y="271"/>
                      <a:pt x="626" y="268"/>
                      <a:pt x="620" y="260"/>
                    </a:cubicBezTo>
                    <a:cubicBezTo>
                      <a:pt x="609" y="320"/>
                      <a:pt x="609" y="376"/>
                      <a:pt x="615" y="432"/>
                    </a:cubicBezTo>
                    <a:cubicBezTo>
                      <a:pt x="628" y="549"/>
                      <a:pt x="669" y="656"/>
                      <a:pt x="728" y="756"/>
                    </a:cubicBezTo>
                    <a:cubicBezTo>
                      <a:pt x="754" y="799"/>
                      <a:pt x="749" y="809"/>
                      <a:pt x="698" y="814"/>
                    </a:cubicBezTo>
                    <a:cubicBezTo>
                      <a:pt x="674" y="816"/>
                      <a:pt x="649" y="814"/>
                      <a:pt x="622" y="814"/>
                    </a:cubicBezTo>
                    <a:cubicBezTo>
                      <a:pt x="622" y="824"/>
                      <a:pt x="622" y="831"/>
                      <a:pt x="622" y="838"/>
                    </a:cubicBezTo>
                    <a:cubicBezTo>
                      <a:pt x="624" y="1004"/>
                      <a:pt x="627" y="1170"/>
                      <a:pt x="629" y="1336"/>
                    </a:cubicBezTo>
                    <a:cubicBezTo>
                      <a:pt x="629" y="1351"/>
                      <a:pt x="626" y="1367"/>
                      <a:pt x="621" y="1381"/>
                    </a:cubicBezTo>
                    <a:cubicBezTo>
                      <a:pt x="613" y="1406"/>
                      <a:pt x="588" y="1423"/>
                      <a:pt x="564" y="1423"/>
                    </a:cubicBezTo>
                    <a:cubicBezTo>
                      <a:pt x="540" y="1423"/>
                      <a:pt x="513" y="1406"/>
                      <a:pt x="506" y="1382"/>
                    </a:cubicBezTo>
                    <a:cubicBezTo>
                      <a:pt x="499" y="1362"/>
                      <a:pt x="496" y="1341"/>
                      <a:pt x="496" y="1321"/>
                    </a:cubicBezTo>
                    <a:cubicBezTo>
                      <a:pt x="495" y="1161"/>
                      <a:pt x="495" y="1001"/>
                      <a:pt x="494" y="841"/>
                    </a:cubicBezTo>
                    <a:cubicBezTo>
                      <a:pt x="494" y="834"/>
                      <a:pt x="494" y="827"/>
                      <a:pt x="494" y="816"/>
                    </a:cubicBezTo>
                    <a:cubicBezTo>
                      <a:pt x="476" y="816"/>
                      <a:pt x="458" y="815"/>
                      <a:pt x="442" y="817"/>
                    </a:cubicBezTo>
                    <a:cubicBezTo>
                      <a:pt x="438" y="817"/>
                      <a:pt x="434" y="828"/>
                      <a:pt x="433" y="834"/>
                    </a:cubicBezTo>
                    <a:cubicBezTo>
                      <a:pt x="432" y="904"/>
                      <a:pt x="430" y="975"/>
                      <a:pt x="430" y="1046"/>
                    </a:cubicBezTo>
                    <a:cubicBezTo>
                      <a:pt x="430" y="1141"/>
                      <a:pt x="432" y="1236"/>
                      <a:pt x="431" y="1331"/>
                    </a:cubicBezTo>
                    <a:cubicBezTo>
                      <a:pt x="430" y="1352"/>
                      <a:pt x="424" y="1375"/>
                      <a:pt x="414" y="1394"/>
                    </a:cubicBezTo>
                    <a:cubicBezTo>
                      <a:pt x="404" y="1415"/>
                      <a:pt x="382" y="1426"/>
                      <a:pt x="357" y="1422"/>
                    </a:cubicBezTo>
                    <a:cubicBezTo>
                      <a:pt x="332" y="1419"/>
                      <a:pt x="313" y="1405"/>
                      <a:pt x="306" y="1380"/>
                    </a:cubicBezTo>
                    <a:cubicBezTo>
                      <a:pt x="300" y="1359"/>
                      <a:pt x="298" y="1336"/>
                      <a:pt x="298" y="1314"/>
                    </a:cubicBezTo>
                    <a:cubicBezTo>
                      <a:pt x="300" y="1156"/>
                      <a:pt x="303" y="999"/>
                      <a:pt x="306" y="842"/>
                    </a:cubicBezTo>
                    <a:cubicBezTo>
                      <a:pt x="306" y="834"/>
                      <a:pt x="306" y="826"/>
                      <a:pt x="306" y="817"/>
                    </a:cubicBezTo>
                    <a:cubicBezTo>
                      <a:pt x="277" y="816"/>
                      <a:pt x="251" y="816"/>
                      <a:pt x="224" y="813"/>
                    </a:cubicBezTo>
                    <a:cubicBezTo>
                      <a:pt x="179" y="808"/>
                      <a:pt x="174" y="799"/>
                      <a:pt x="197" y="759"/>
                    </a:cubicBezTo>
                    <a:cubicBezTo>
                      <a:pt x="231" y="701"/>
                      <a:pt x="260" y="642"/>
                      <a:pt x="280" y="578"/>
                    </a:cubicBezTo>
                    <a:cubicBezTo>
                      <a:pt x="311" y="479"/>
                      <a:pt x="326" y="378"/>
                      <a:pt x="310" y="274"/>
                    </a:cubicBezTo>
                    <a:cubicBezTo>
                      <a:pt x="310" y="271"/>
                      <a:pt x="309" y="268"/>
                      <a:pt x="308" y="265"/>
                    </a:cubicBezTo>
                    <a:cubicBezTo>
                      <a:pt x="307" y="265"/>
                      <a:pt x="305" y="264"/>
                      <a:pt x="303" y="2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10080354" y="4214868"/>
                <a:ext cx="547688" cy="749298"/>
              </a:xfrm>
              <a:custGeom>
                <a:avLst/>
                <a:gdLst>
                  <a:gd name="T0" fmla="*/ 216 w 711"/>
                  <a:gd name="T1" fmla="*/ 204 h 971"/>
                  <a:gd name="T2" fmla="*/ 102 w 711"/>
                  <a:gd name="T3" fmla="*/ 381 h 971"/>
                  <a:gd name="T4" fmla="*/ 24 w 711"/>
                  <a:gd name="T5" fmla="*/ 395 h 971"/>
                  <a:gd name="T6" fmla="*/ 12 w 711"/>
                  <a:gd name="T7" fmla="*/ 343 h 971"/>
                  <a:gd name="T8" fmla="*/ 170 w 711"/>
                  <a:gd name="T9" fmla="*/ 79 h 971"/>
                  <a:gd name="T10" fmla="*/ 248 w 711"/>
                  <a:gd name="T11" fmla="*/ 10 h 971"/>
                  <a:gd name="T12" fmla="*/ 295 w 711"/>
                  <a:gd name="T13" fmla="*/ 4 h 971"/>
                  <a:gd name="T14" fmla="*/ 409 w 711"/>
                  <a:gd name="T15" fmla="*/ 4 h 971"/>
                  <a:gd name="T16" fmla="*/ 506 w 711"/>
                  <a:gd name="T17" fmla="*/ 39 h 971"/>
                  <a:gd name="T18" fmla="*/ 571 w 711"/>
                  <a:gd name="T19" fmla="*/ 128 h 971"/>
                  <a:gd name="T20" fmla="*/ 695 w 711"/>
                  <a:gd name="T21" fmla="*/ 335 h 971"/>
                  <a:gd name="T22" fmla="*/ 682 w 711"/>
                  <a:gd name="T23" fmla="*/ 398 h 971"/>
                  <a:gd name="T24" fmla="*/ 611 w 711"/>
                  <a:gd name="T25" fmla="*/ 384 h 971"/>
                  <a:gd name="T26" fmla="*/ 514 w 711"/>
                  <a:gd name="T27" fmla="*/ 234 h 971"/>
                  <a:gd name="T28" fmla="*/ 492 w 711"/>
                  <a:gd name="T29" fmla="*/ 204 h 971"/>
                  <a:gd name="T30" fmla="*/ 500 w 711"/>
                  <a:gd name="T31" fmla="*/ 298 h 971"/>
                  <a:gd name="T32" fmla="*/ 551 w 711"/>
                  <a:gd name="T33" fmla="*/ 449 h 971"/>
                  <a:gd name="T34" fmla="*/ 559 w 711"/>
                  <a:gd name="T35" fmla="*/ 488 h 971"/>
                  <a:gd name="T36" fmla="*/ 514 w 711"/>
                  <a:gd name="T37" fmla="*/ 546 h 971"/>
                  <a:gd name="T38" fmla="*/ 494 w 711"/>
                  <a:gd name="T39" fmla="*/ 572 h 971"/>
                  <a:gd name="T40" fmla="*/ 499 w 711"/>
                  <a:gd name="T41" fmla="*/ 898 h 971"/>
                  <a:gd name="T42" fmla="*/ 470 w 711"/>
                  <a:gd name="T43" fmla="*/ 950 h 971"/>
                  <a:gd name="T44" fmla="*/ 409 w 711"/>
                  <a:gd name="T45" fmla="*/ 946 h 971"/>
                  <a:gd name="T46" fmla="*/ 386 w 711"/>
                  <a:gd name="T47" fmla="*/ 893 h 971"/>
                  <a:gd name="T48" fmla="*/ 387 w 711"/>
                  <a:gd name="T49" fmla="*/ 617 h 971"/>
                  <a:gd name="T50" fmla="*/ 385 w 711"/>
                  <a:gd name="T51" fmla="*/ 565 h 971"/>
                  <a:gd name="T52" fmla="*/ 369 w 711"/>
                  <a:gd name="T53" fmla="*/ 549 h 971"/>
                  <a:gd name="T54" fmla="*/ 326 w 711"/>
                  <a:gd name="T55" fmla="*/ 589 h 971"/>
                  <a:gd name="T56" fmla="*/ 325 w 711"/>
                  <a:gd name="T57" fmla="*/ 891 h 971"/>
                  <a:gd name="T58" fmla="*/ 296 w 711"/>
                  <a:gd name="T59" fmla="*/ 950 h 971"/>
                  <a:gd name="T60" fmla="*/ 213 w 711"/>
                  <a:gd name="T61" fmla="*/ 900 h 971"/>
                  <a:gd name="T62" fmla="*/ 217 w 711"/>
                  <a:gd name="T63" fmla="*/ 573 h 971"/>
                  <a:gd name="T64" fmla="*/ 196 w 711"/>
                  <a:gd name="T65" fmla="*/ 546 h 971"/>
                  <a:gd name="T66" fmla="*/ 152 w 711"/>
                  <a:gd name="T67" fmla="*/ 487 h 971"/>
                  <a:gd name="T68" fmla="*/ 176 w 711"/>
                  <a:gd name="T69" fmla="*/ 401 h 971"/>
                  <a:gd name="T70" fmla="*/ 221 w 711"/>
                  <a:gd name="T71" fmla="*/ 248 h 971"/>
                  <a:gd name="T72" fmla="*/ 222 w 711"/>
                  <a:gd name="T73" fmla="*/ 204 h 971"/>
                  <a:gd name="T74" fmla="*/ 216 w 711"/>
                  <a:gd name="T75" fmla="*/ 204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1" h="971">
                    <a:moveTo>
                      <a:pt x="216" y="204"/>
                    </a:moveTo>
                    <a:cubicBezTo>
                      <a:pt x="178" y="263"/>
                      <a:pt x="140" y="322"/>
                      <a:pt x="102" y="381"/>
                    </a:cubicBezTo>
                    <a:cubicBezTo>
                      <a:pt x="83" y="410"/>
                      <a:pt x="51" y="415"/>
                      <a:pt x="24" y="395"/>
                    </a:cubicBezTo>
                    <a:cubicBezTo>
                      <a:pt x="6" y="382"/>
                      <a:pt x="0" y="363"/>
                      <a:pt x="12" y="343"/>
                    </a:cubicBezTo>
                    <a:cubicBezTo>
                      <a:pt x="64" y="255"/>
                      <a:pt x="117" y="166"/>
                      <a:pt x="170" y="79"/>
                    </a:cubicBezTo>
                    <a:cubicBezTo>
                      <a:pt x="189" y="49"/>
                      <a:pt x="214" y="23"/>
                      <a:pt x="248" y="10"/>
                    </a:cubicBezTo>
                    <a:cubicBezTo>
                      <a:pt x="263" y="4"/>
                      <a:pt x="280" y="4"/>
                      <a:pt x="295" y="4"/>
                    </a:cubicBezTo>
                    <a:cubicBezTo>
                      <a:pt x="333" y="3"/>
                      <a:pt x="371" y="7"/>
                      <a:pt x="409" y="4"/>
                    </a:cubicBezTo>
                    <a:cubicBezTo>
                      <a:pt x="448" y="0"/>
                      <a:pt x="481" y="11"/>
                      <a:pt x="506" y="39"/>
                    </a:cubicBezTo>
                    <a:cubicBezTo>
                      <a:pt x="530" y="67"/>
                      <a:pt x="552" y="97"/>
                      <a:pt x="571" y="128"/>
                    </a:cubicBezTo>
                    <a:cubicBezTo>
                      <a:pt x="613" y="196"/>
                      <a:pt x="654" y="266"/>
                      <a:pt x="695" y="335"/>
                    </a:cubicBezTo>
                    <a:cubicBezTo>
                      <a:pt x="711" y="364"/>
                      <a:pt x="707" y="383"/>
                      <a:pt x="682" y="398"/>
                    </a:cubicBezTo>
                    <a:cubicBezTo>
                      <a:pt x="657" y="414"/>
                      <a:pt x="627" y="409"/>
                      <a:pt x="611" y="384"/>
                    </a:cubicBezTo>
                    <a:cubicBezTo>
                      <a:pt x="578" y="334"/>
                      <a:pt x="547" y="284"/>
                      <a:pt x="514" y="234"/>
                    </a:cubicBezTo>
                    <a:cubicBezTo>
                      <a:pt x="508" y="224"/>
                      <a:pt x="501" y="214"/>
                      <a:pt x="492" y="204"/>
                    </a:cubicBezTo>
                    <a:cubicBezTo>
                      <a:pt x="485" y="237"/>
                      <a:pt x="491" y="268"/>
                      <a:pt x="500" y="298"/>
                    </a:cubicBezTo>
                    <a:cubicBezTo>
                      <a:pt x="516" y="349"/>
                      <a:pt x="535" y="399"/>
                      <a:pt x="551" y="449"/>
                    </a:cubicBezTo>
                    <a:cubicBezTo>
                      <a:pt x="555" y="462"/>
                      <a:pt x="558" y="475"/>
                      <a:pt x="559" y="488"/>
                    </a:cubicBezTo>
                    <a:cubicBezTo>
                      <a:pt x="562" y="524"/>
                      <a:pt x="550" y="541"/>
                      <a:pt x="514" y="546"/>
                    </a:cubicBezTo>
                    <a:cubicBezTo>
                      <a:pt x="497" y="549"/>
                      <a:pt x="493" y="555"/>
                      <a:pt x="494" y="572"/>
                    </a:cubicBezTo>
                    <a:cubicBezTo>
                      <a:pt x="496" y="681"/>
                      <a:pt x="498" y="789"/>
                      <a:pt x="499" y="898"/>
                    </a:cubicBezTo>
                    <a:cubicBezTo>
                      <a:pt x="499" y="921"/>
                      <a:pt x="492" y="939"/>
                      <a:pt x="470" y="950"/>
                    </a:cubicBezTo>
                    <a:cubicBezTo>
                      <a:pt x="448" y="961"/>
                      <a:pt x="428" y="959"/>
                      <a:pt x="409" y="946"/>
                    </a:cubicBezTo>
                    <a:cubicBezTo>
                      <a:pt x="390" y="933"/>
                      <a:pt x="386" y="914"/>
                      <a:pt x="386" y="893"/>
                    </a:cubicBezTo>
                    <a:cubicBezTo>
                      <a:pt x="387" y="801"/>
                      <a:pt x="387" y="709"/>
                      <a:pt x="387" y="617"/>
                    </a:cubicBezTo>
                    <a:cubicBezTo>
                      <a:pt x="387" y="600"/>
                      <a:pt x="385" y="583"/>
                      <a:pt x="385" y="565"/>
                    </a:cubicBezTo>
                    <a:cubicBezTo>
                      <a:pt x="385" y="554"/>
                      <a:pt x="382" y="548"/>
                      <a:pt x="369" y="549"/>
                    </a:cubicBezTo>
                    <a:cubicBezTo>
                      <a:pt x="321" y="550"/>
                      <a:pt x="326" y="541"/>
                      <a:pt x="326" y="589"/>
                    </a:cubicBezTo>
                    <a:cubicBezTo>
                      <a:pt x="325" y="689"/>
                      <a:pt x="325" y="790"/>
                      <a:pt x="325" y="891"/>
                    </a:cubicBezTo>
                    <a:cubicBezTo>
                      <a:pt x="325" y="916"/>
                      <a:pt x="320" y="937"/>
                      <a:pt x="296" y="950"/>
                    </a:cubicBezTo>
                    <a:cubicBezTo>
                      <a:pt x="256" y="971"/>
                      <a:pt x="212" y="946"/>
                      <a:pt x="213" y="900"/>
                    </a:cubicBezTo>
                    <a:cubicBezTo>
                      <a:pt x="213" y="791"/>
                      <a:pt x="215" y="682"/>
                      <a:pt x="217" y="573"/>
                    </a:cubicBezTo>
                    <a:cubicBezTo>
                      <a:pt x="218" y="555"/>
                      <a:pt x="213" y="549"/>
                      <a:pt x="196" y="546"/>
                    </a:cubicBezTo>
                    <a:cubicBezTo>
                      <a:pt x="161" y="541"/>
                      <a:pt x="146" y="522"/>
                      <a:pt x="152" y="487"/>
                    </a:cubicBezTo>
                    <a:cubicBezTo>
                      <a:pt x="157" y="458"/>
                      <a:pt x="168" y="430"/>
                      <a:pt x="176" y="401"/>
                    </a:cubicBezTo>
                    <a:cubicBezTo>
                      <a:pt x="191" y="350"/>
                      <a:pt x="207" y="299"/>
                      <a:pt x="221" y="248"/>
                    </a:cubicBezTo>
                    <a:cubicBezTo>
                      <a:pt x="225" y="234"/>
                      <a:pt x="222" y="218"/>
                      <a:pt x="222" y="204"/>
                    </a:cubicBezTo>
                    <a:cubicBezTo>
                      <a:pt x="220" y="204"/>
                      <a:pt x="218" y="204"/>
                      <a:pt x="216" y="2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9659667" y="3495733"/>
                <a:ext cx="287338" cy="290513"/>
              </a:xfrm>
              <a:custGeom>
                <a:avLst/>
                <a:gdLst>
                  <a:gd name="T0" fmla="*/ 373 w 373"/>
                  <a:gd name="T1" fmla="*/ 188 h 377"/>
                  <a:gd name="T2" fmla="*/ 187 w 373"/>
                  <a:gd name="T3" fmla="*/ 376 h 377"/>
                  <a:gd name="T4" fmla="*/ 0 w 373"/>
                  <a:gd name="T5" fmla="*/ 186 h 377"/>
                  <a:gd name="T6" fmla="*/ 186 w 373"/>
                  <a:gd name="T7" fmla="*/ 1 h 377"/>
                  <a:gd name="T8" fmla="*/ 373 w 373"/>
                  <a:gd name="T9" fmla="*/ 188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77">
                    <a:moveTo>
                      <a:pt x="373" y="188"/>
                    </a:moveTo>
                    <a:cubicBezTo>
                      <a:pt x="373" y="290"/>
                      <a:pt x="288" y="376"/>
                      <a:pt x="187" y="376"/>
                    </a:cubicBezTo>
                    <a:cubicBezTo>
                      <a:pt x="86" y="377"/>
                      <a:pt x="0" y="289"/>
                      <a:pt x="0" y="186"/>
                    </a:cubicBezTo>
                    <a:cubicBezTo>
                      <a:pt x="1" y="86"/>
                      <a:pt x="86" y="1"/>
                      <a:pt x="186" y="1"/>
                    </a:cubicBezTo>
                    <a:cubicBezTo>
                      <a:pt x="288" y="0"/>
                      <a:pt x="373" y="85"/>
                      <a:pt x="373" y="1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10770917" y="3571934"/>
                <a:ext cx="269875" cy="273049"/>
              </a:xfrm>
              <a:custGeom>
                <a:avLst/>
                <a:gdLst>
                  <a:gd name="T0" fmla="*/ 350 w 350"/>
                  <a:gd name="T1" fmla="*/ 177 h 354"/>
                  <a:gd name="T2" fmla="*/ 174 w 350"/>
                  <a:gd name="T3" fmla="*/ 354 h 354"/>
                  <a:gd name="T4" fmla="*/ 0 w 350"/>
                  <a:gd name="T5" fmla="*/ 178 h 354"/>
                  <a:gd name="T6" fmla="*/ 176 w 350"/>
                  <a:gd name="T7" fmla="*/ 1 h 354"/>
                  <a:gd name="T8" fmla="*/ 350 w 350"/>
                  <a:gd name="T9" fmla="*/ 17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" h="354">
                    <a:moveTo>
                      <a:pt x="350" y="177"/>
                    </a:moveTo>
                    <a:cubicBezTo>
                      <a:pt x="349" y="272"/>
                      <a:pt x="267" y="354"/>
                      <a:pt x="174" y="354"/>
                    </a:cubicBezTo>
                    <a:cubicBezTo>
                      <a:pt x="81" y="353"/>
                      <a:pt x="0" y="271"/>
                      <a:pt x="0" y="178"/>
                    </a:cubicBezTo>
                    <a:cubicBezTo>
                      <a:pt x="0" y="83"/>
                      <a:pt x="82" y="0"/>
                      <a:pt x="176" y="1"/>
                    </a:cubicBezTo>
                    <a:cubicBezTo>
                      <a:pt x="268" y="2"/>
                      <a:pt x="350" y="84"/>
                      <a:pt x="350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0234342" y="3960870"/>
                <a:ext cx="239714" cy="244475"/>
              </a:xfrm>
              <a:custGeom>
                <a:avLst/>
                <a:gdLst>
                  <a:gd name="T0" fmla="*/ 311 w 311"/>
                  <a:gd name="T1" fmla="*/ 159 h 317"/>
                  <a:gd name="T2" fmla="*/ 156 w 311"/>
                  <a:gd name="T3" fmla="*/ 316 h 317"/>
                  <a:gd name="T4" fmla="*/ 1 w 311"/>
                  <a:gd name="T5" fmla="*/ 158 h 317"/>
                  <a:gd name="T6" fmla="*/ 157 w 311"/>
                  <a:gd name="T7" fmla="*/ 2 h 317"/>
                  <a:gd name="T8" fmla="*/ 311 w 311"/>
                  <a:gd name="T9" fmla="*/ 1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" h="317">
                    <a:moveTo>
                      <a:pt x="311" y="159"/>
                    </a:moveTo>
                    <a:cubicBezTo>
                      <a:pt x="310" y="243"/>
                      <a:pt x="238" y="316"/>
                      <a:pt x="156" y="316"/>
                    </a:cubicBezTo>
                    <a:cubicBezTo>
                      <a:pt x="73" y="317"/>
                      <a:pt x="0" y="243"/>
                      <a:pt x="1" y="158"/>
                    </a:cubicBezTo>
                    <a:cubicBezTo>
                      <a:pt x="1" y="72"/>
                      <a:pt x="73" y="0"/>
                      <a:pt x="157" y="2"/>
                    </a:cubicBezTo>
                    <a:cubicBezTo>
                      <a:pt x="241" y="3"/>
                      <a:pt x="311" y="75"/>
                      <a:pt x="311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5" name="Группа 39"/>
          <p:cNvGrpSpPr/>
          <p:nvPr/>
        </p:nvGrpSpPr>
        <p:grpSpPr>
          <a:xfrm>
            <a:off x="6572264" y="4857760"/>
            <a:ext cx="2081089" cy="1309824"/>
            <a:chOff x="132904" y="4754736"/>
            <a:chExt cx="2081088" cy="1512168"/>
          </a:xfrm>
        </p:grpSpPr>
        <p:sp>
          <p:nvSpPr>
            <p:cNvPr id="108" name="Скругленный прямоугольник 107"/>
            <p:cNvSpPr/>
            <p:nvPr/>
          </p:nvSpPr>
          <p:spPr>
            <a:xfrm>
              <a:off x="171004" y="4754736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83AE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132904" y="4856460"/>
              <a:ext cx="2081088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сиротства</a:t>
              </a:r>
              <a:endParaRPr lang="ru-RU" dirty="0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669544" y="5618832"/>
              <a:ext cx="1015144" cy="423540"/>
            </a:xfrm>
            <a:prstGeom prst="roundRect">
              <a:avLst>
                <a:gd name="adj" fmla="val 31566"/>
              </a:avLst>
            </a:prstGeom>
            <a:solidFill>
              <a:srgbClr val="3F81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3,4</a:t>
              </a:r>
              <a:endParaRPr lang="ru-RU" dirty="0"/>
            </a:p>
          </p:txBody>
        </p:sp>
      </p:grpSp>
      <p:cxnSp>
        <p:nvCxnSpPr>
          <p:cNvPr id="112" name="Прямая соединительная линия 111"/>
          <p:cNvCxnSpPr/>
          <p:nvPr/>
        </p:nvCxnSpPr>
        <p:spPr>
          <a:xfrm>
            <a:off x="4857752" y="5786454"/>
            <a:ext cx="1785950" cy="1588"/>
          </a:xfrm>
          <a:prstGeom prst="line">
            <a:avLst/>
          </a:prstGeom>
          <a:ln w="82550" cap="rnd">
            <a:solidFill>
              <a:srgbClr val="83AE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23"/>
          <p:cNvGrpSpPr/>
          <p:nvPr/>
        </p:nvGrpSpPr>
        <p:grpSpPr>
          <a:xfrm>
            <a:off x="4500562" y="5357826"/>
            <a:ext cx="433119" cy="470598"/>
            <a:chOff x="6096001" y="5805265"/>
            <a:chExt cx="577492" cy="470598"/>
          </a:xfrm>
        </p:grpSpPr>
        <p:sp>
          <p:nvSpPr>
            <p:cNvPr id="124" name="Овал 123"/>
            <p:cNvSpPr/>
            <p:nvPr/>
          </p:nvSpPr>
          <p:spPr>
            <a:xfrm>
              <a:off x="6096001" y="5805265"/>
              <a:ext cx="576064" cy="470598"/>
            </a:xfrm>
            <a:prstGeom prst="ellipse">
              <a:avLst/>
            </a:prstGeom>
            <a:solidFill>
              <a:srgbClr val="83A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42"/>
            <p:cNvGrpSpPr/>
            <p:nvPr/>
          </p:nvGrpSpPr>
          <p:grpSpPr>
            <a:xfrm>
              <a:off x="6158724" y="5880213"/>
              <a:ext cx="514769" cy="330724"/>
              <a:chOff x="-2887671" y="7478713"/>
              <a:chExt cx="3921367" cy="335915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-2887671" y="8061326"/>
                <a:ext cx="1716326" cy="2776537"/>
              </a:xfrm>
              <a:custGeom>
                <a:avLst/>
                <a:gdLst>
                  <a:gd name="T0" fmla="*/ 312 w 693"/>
                  <a:gd name="T1" fmla="*/ 743 h 872"/>
                  <a:gd name="T2" fmla="*/ 311 w 693"/>
                  <a:gd name="T3" fmla="*/ 803 h 872"/>
                  <a:gd name="T4" fmla="*/ 244 w 693"/>
                  <a:gd name="T5" fmla="*/ 870 h 872"/>
                  <a:gd name="T6" fmla="*/ 171 w 693"/>
                  <a:gd name="T7" fmla="*/ 807 h 872"/>
                  <a:gd name="T8" fmla="*/ 170 w 693"/>
                  <a:gd name="T9" fmla="*/ 691 h 872"/>
                  <a:gd name="T10" fmla="*/ 142 w 693"/>
                  <a:gd name="T11" fmla="*/ 661 h 872"/>
                  <a:gd name="T12" fmla="*/ 105 w 693"/>
                  <a:gd name="T13" fmla="*/ 617 h 872"/>
                  <a:gd name="T14" fmla="*/ 153 w 693"/>
                  <a:gd name="T15" fmla="*/ 275 h 872"/>
                  <a:gd name="T16" fmla="*/ 141 w 693"/>
                  <a:gd name="T17" fmla="*/ 244 h 872"/>
                  <a:gd name="T18" fmla="*/ 35 w 693"/>
                  <a:gd name="T19" fmla="*/ 136 h 872"/>
                  <a:gd name="T20" fmla="*/ 30 w 693"/>
                  <a:gd name="T21" fmla="*/ 30 h 872"/>
                  <a:gd name="T22" fmla="*/ 137 w 693"/>
                  <a:gd name="T23" fmla="*/ 35 h 872"/>
                  <a:gd name="T24" fmla="*/ 251 w 693"/>
                  <a:gd name="T25" fmla="*/ 150 h 872"/>
                  <a:gd name="T26" fmla="*/ 301 w 693"/>
                  <a:gd name="T27" fmla="*/ 170 h 872"/>
                  <a:gd name="T28" fmla="*/ 403 w 693"/>
                  <a:gd name="T29" fmla="*/ 169 h 872"/>
                  <a:gd name="T30" fmla="*/ 439 w 693"/>
                  <a:gd name="T31" fmla="*/ 154 h 872"/>
                  <a:gd name="T32" fmla="*/ 559 w 693"/>
                  <a:gd name="T33" fmla="*/ 36 h 872"/>
                  <a:gd name="T34" fmla="*/ 667 w 693"/>
                  <a:gd name="T35" fmla="*/ 36 h 872"/>
                  <a:gd name="T36" fmla="*/ 661 w 693"/>
                  <a:gd name="T37" fmla="*/ 137 h 872"/>
                  <a:gd name="T38" fmla="*/ 552 w 693"/>
                  <a:gd name="T39" fmla="*/ 246 h 872"/>
                  <a:gd name="T40" fmla="*/ 538 w 693"/>
                  <a:gd name="T41" fmla="*/ 287 h 872"/>
                  <a:gd name="T42" fmla="*/ 589 w 693"/>
                  <a:gd name="T43" fmla="*/ 638 h 872"/>
                  <a:gd name="T44" fmla="*/ 570 w 693"/>
                  <a:gd name="T45" fmla="*/ 661 h 872"/>
                  <a:gd name="T46" fmla="*/ 521 w 693"/>
                  <a:gd name="T47" fmla="*/ 711 h 872"/>
                  <a:gd name="T48" fmla="*/ 521 w 693"/>
                  <a:gd name="T49" fmla="*/ 795 h 872"/>
                  <a:gd name="T50" fmla="*/ 450 w 693"/>
                  <a:gd name="T51" fmla="*/ 870 h 872"/>
                  <a:gd name="T52" fmla="*/ 379 w 693"/>
                  <a:gd name="T53" fmla="*/ 796 h 872"/>
                  <a:gd name="T54" fmla="*/ 379 w 693"/>
                  <a:gd name="T55" fmla="*/ 680 h 872"/>
                  <a:gd name="T56" fmla="*/ 361 w 693"/>
                  <a:gd name="T57" fmla="*/ 661 h 872"/>
                  <a:gd name="T58" fmla="*/ 312 w 693"/>
                  <a:gd name="T59" fmla="*/ 709 h 872"/>
                  <a:gd name="T60" fmla="*/ 312 w 693"/>
                  <a:gd name="T61" fmla="*/ 743 h 872"/>
                  <a:gd name="T62" fmla="*/ 312 w 693"/>
                  <a:gd name="T63" fmla="*/ 743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3" h="872">
                    <a:moveTo>
                      <a:pt x="312" y="743"/>
                    </a:moveTo>
                    <a:cubicBezTo>
                      <a:pt x="312" y="763"/>
                      <a:pt x="312" y="783"/>
                      <a:pt x="311" y="803"/>
                    </a:cubicBezTo>
                    <a:cubicBezTo>
                      <a:pt x="310" y="841"/>
                      <a:pt x="282" y="869"/>
                      <a:pt x="244" y="870"/>
                    </a:cubicBezTo>
                    <a:cubicBezTo>
                      <a:pt x="205" y="872"/>
                      <a:pt x="173" y="845"/>
                      <a:pt x="171" y="807"/>
                    </a:cubicBezTo>
                    <a:cubicBezTo>
                      <a:pt x="169" y="768"/>
                      <a:pt x="169" y="730"/>
                      <a:pt x="170" y="691"/>
                    </a:cubicBezTo>
                    <a:cubicBezTo>
                      <a:pt x="171" y="665"/>
                      <a:pt x="168" y="661"/>
                      <a:pt x="142" y="661"/>
                    </a:cubicBezTo>
                    <a:cubicBezTo>
                      <a:pt x="92" y="661"/>
                      <a:pt x="98" y="666"/>
                      <a:pt x="105" y="617"/>
                    </a:cubicBezTo>
                    <a:cubicBezTo>
                      <a:pt x="121" y="503"/>
                      <a:pt x="138" y="389"/>
                      <a:pt x="153" y="275"/>
                    </a:cubicBezTo>
                    <a:cubicBezTo>
                      <a:pt x="155" y="265"/>
                      <a:pt x="149" y="252"/>
                      <a:pt x="141" y="244"/>
                    </a:cubicBezTo>
                    <a:cubicBezTo>
                      <a:pt x="107" y="207"/>
                      <a:pt x="70" y="172"/>
                      <a:pt x="35" y="136"/>
                    </a:cubicBezTo>
                    <a:cubicBezTo>
                      <a:pt x="2" y="103"/>
                      <a:pt x="0" y="59"/>
                      <a:pt x="30" y="30"/>
                    </a:cubicBezTo>
                    <a:cubicBezTo>
                      <a:pt x="60" y="0"/>
                      <a:pt x="103" y="2"/>
                      <a:pt x="137" y="35"/>
                    </a:cubicBezTo>
                    <a:cubicBezTo>
                      <a:pt x="175" y="73"/>
                      <a:pt x="213" y="111"/>
                      <a:pt x="251" y="150"/>
                    </a:cubicBezTo>
                    <a:cubicBezTo>
                      <a:pt x="265" y="164"/>
                      <a:pt x="281" y="171"/>
                      <a:pt x="301" y="170"/>
                    </a:cubicBezTo>
                    <a:cubicBezTo>
                      <a:pt x="335" y="169"/>
                      <a:pt x="369" y="171"/>
                      <a:pt x="403" y="169"/>
                    </a:cubicBezTo>
                    <a:cubicBezTo>
                      <a:pt x="415" y="168"/>
                      <a:pt x="430" y="163"/>
                      <a:pt x="439" y="154"/>
                    </a:cubicBezTo>
                    <a:cubicBezTo>
                      <a:pt x="480" y="116"/>
                      <a:pt x="518" y="75"/>
                      <a:pt x="559" y="36"/>
                    </a:cubicBezTo>
                    <a:cubicBezTo>
                      <a:pt x="592" y="4"/>
                      <a:pt x="638" y="4"/>
                      <a:pt x="667" y="36"/>
                    </a:cubicBezTo>
                    <a:cubicBezTo>
                      <a:pt x="693" y="65"/>
                      <a:pt x="691" y="107"/>
                      <a:pt x="661" y="137"/>
                    </a:cubicBezTo>
                    <a:cubicBezTo>
                      <a:pt x="625" y="174"/>
                      <a:pt x="589" y="210"/>
                      <a:pt x="552" y="246"/>
                    </a:cubicBezTo>
                    <a:cubicBezTo>
                      <a:pt x="540" y="258"/>
                      <a:pt x="536" y="270"/>
                      <a:pt x="538" y="287"/>
                    </a:cubicBezTo>
                    <a:cubicBezTo>
                      <a:pt x="556" y="404"/>
                      <a:pt x="572" y="521"/>
                      <a:pt x="589" y="638"/>
                    </a:cubicBezTo>
                    <a:cubicBezTo>
                      <a:pt x="592" y="655"/>
                      <a:pt x="588" y="661"/>
                      <a:pt x="570" y="661"/>
                    </a:cubicBezTo>
                    <a:cubicBezTo>
                      <a:pt x="522" y="662"/>
                      <a:pt x="522" y="662"/>
                      <a:pt x="521" y="711"/>
                    </a:cubicBezTo>
                    <a:cubicBezTo>
                      <a:pt x="521" y="739"/>
                      <a:pt x="521" y="767"/>
                      <a:pt x="521" y="795"/>
                    </a:cubicBezTo>
                    <a:cubicBezTo>
                      <a:pt x="521" y="840"/>
                      <a:pt x="493" y="869"/>
                      <a:pt x="450" y="870"/>
                    </a:cubicBezTo>
                    <a:cubicBezTo>
                      <a:pt x="407" y="870"/>
                      <a:pt x="379" y="840"/>
                      <a:pt x="379" y="796"/>
                    </a:cubicBezTo>
                    <a:cubicBezTo>
                      <a:pt x="379" y="757"/>
                      <a:pt x="379" y="719"/>
                      <a:pt x="379" y="680"/>
                    </a:cubicBezTo>
                    <a:cubicBezTo>
                      <a:pt x="379" y="667"/>
                      <a:pt x="375" y="661"/>
                      <a:pt x="361" y="661"/>
                    </a:cubicBezTo>
                    <a:cubicBezTo>
                      <a:pt x="303" y="662"/>
                      <a:pt x="313" y="653"/>
                      <a:pt x="312" y="709"/>
                    </a:cubicBezTo>
                    <a:cubicBezTo>
                      <a:pt x="312" y="720"/>
                      <a:pt x="312" y="731"/>
                      <a:pt x="312" y="743"/>
                    </a:cubicBezTo>
                    <a:cubicBezTo>
                      <a:pt x="312" y="743"/>
                      <a:pt x="312" y="743"/>
                      <a:pt x="312" y="7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-1171345" y="8067674"/>
                <a:ext cx="2205041" cy="2767009"/>
              </a:xfrm>
              <a:custGeom>
                <a:avLst/>
                <a:gdLst>
                  <a:gd name="T0" fmla="*/ 170 w 694"/>
                  <a:gd name="T1" fmla="*/ 542 h 869"/>
                  <a:gd name="T2" fmla="*/ 170 w 694"/>
                  <a:gd name="T3" fmla="*/ 294 h 869"/>
                  <a:gd name="T4" fmla="*/ 152 w 694"/>
                  <a:gd name="T5" fmla="*/ 252 h 869"/>
                  <a:gd name="T6" fmla="*/ 33 w 694"/>
                  <a:gd name="T7" fmla="*/ 133 h 869"/>
                  <a:gd name="T8" fmla="*/ 35 w 694"/>
                  <a:gd name="T9" fmla="*/ 24 h 869"/>
                  <a:gd name="T10" fmla="*/ 132 w 694"/>
                  <a:gd name="T11" fmla="*/ 29 h 869"/>
                  <a:gd name="T12" fmla="*/ 251 w 694"/>
                  <a:gd name="T13" fmla="*/ 148 h 869"/>
                  <a:gd name="T14" fmla="*/ 299 w 694"/>
                  <a:gd name="T15" fmla="*/ 168 h 869"/>
                  <a:gd name="T16" fmla="*/ 400 w 694"/>
                  <a:gd name="T17" fmla="*/ 168 h 869"/>
                  <a:gd name="T18" fmla="*/ 443 w 694"/>
                  <a:gd name="T19" fmla="*/ 151 h 869"/>
                  <a:gd name="T20" fmla="*/ 557 w 694"/>
                  <a:gd name="T21" fmla="*/ 36 h 869"/>
                  <a:gd name="T22" fmla="*/ 664 w 694"/>
                  <a:gd name="T23" fmla="*/ 31 h 869"/>
                  <a:gd name="T24" fmla="*/ 659 w 694"/>
                  <a:gd name="T25" fmla="*/ 138 h 869"/>
                  <a:gd name="T26" fmla="*/ 539 w 694"/>
                  <a:gd name="T27" fmla="*/ 258 h 869"/>
                  <a:gd name="T28" fmla="*/ 521 w 694"/>
                  <a:gd name="T29" fmla="*/ 302 h 869"/>
                  <a:gd name="T30" fmla="*/ 522 w 694"/>
                  <a:gd name="T31" fmla="*/ 710 h 869"/>
                  <a:gd name="T32" fmla="*/ 521 w 694"/>
                  <a:gd name="T33" fmla="*/ 802 h 869"/>
                  <a:gd name="T34" fmla="*/ 451 w 694"/>
                  <a:gd name="T35" fmla="*/ 869 h 869"/>
                  <a:gd name="T36" fmla="*/ 380 w 694"/>
                  <a:gd name="T37" fmla="*/ 802 h 869"/>
                  <a:gd name="T38" fmla="*/ 380 w 694"/>
                  <a:gd name="T39" fmla="*/ 614 h 869"/>
                  <a:gd name="T40" fmla="*/ 353 w 694"/>
                  <a:gd name="T41" fmla="*/ 589 h 869"/>
                  <a:gd name="T42" fmla="*/ 312 w 694"/>
                  <a:gd name="T43" fmla="*/ 630 h 869"/>
                  <a:gd name="T44" fmla="*/ 312 w 694"/>
                  <a:gd name="T45" fmla="*/ 796 h 869"/>
                  <a:gd name="T46" fmla="*/ 241 w 694"/>
                  <a:gd name="T47" fmla="*/ 869 h 869"/>
                  <a:gd name="T48" fmla="*/ 170 w 694"/>
                  <a:gd name="T49" fmla="*/ 796 h 869"/>
                  <a:gd name="T50" fmla="*/ 170 w 694"/>
                  <a:gd name="T51" fmla="*/ 542 h 869"/>
                  <a:gd name="T52" fmla="*/ 170 w 694"/>
                  <a:gd name="T53" fmla="*/ 542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94" h="869">
                    <a:moveTo>
                      <a:pt x="170" y="542"/>
                    </a:moveTo>
                    <a:cubicBezTo>
                      <a:pt x="170" y="460"/>
                      <a:pt x="169" y="377"/>
                      <a:pt x="170" y="294"/>
                    </a:cubicBezTo>
                    <a:cubicBezTo>
                      <a:pt x="170" y="277"/>
                      <a:pt x="165" y="264"/>
                      <a:pt x="152" y="252"/>
                    </a:cubicBezTo>
                    <a:cubicBezTo>
                      <a:pt x="112" y="213"/>
                      <a:pt x="73" y="173"/>
                      <a:pt x="33" y="133"/>
                    </a:cubicBezTo>
                    <a:cubicBezTo>
                      <a:pt x="0" y="99"/>
                      <a:pt x="1" y="53"/>
                      <a:pt x="35" y="24"/>
                    </a:cubicBezTo>
                    <a:cubicBezTo>
                      <a:pt x="63" y="0"/>
                      <a:pt x="103" y="0"/>
                      <a:pt x="132" y="29"/>
                    </a:cubicBezTo>
                    <a:cubicBezTo>
                      <a:pt x="173" y="67"/>
                      <a:pt x="212" y="107"/>
                      <a:pt x="251" y="148"/>
                    </a:cubicBezTo>
                    <a:cubicBezTo>
                      <a:pt x="265" y="162"/>
                      <a:pt x="279" y="168"/>
                      <a:pt x="299" y="168"/>
                    </a:cubicBezTo>
                    <a:cubicBezTo>
                      <a:pt x="332" y="167"/>
                      <a:pt x="366" y="167"/>
                      <a:pt x="400" y="168"/>
                    </a:cubicBezTo>
                    <a:cubicBezTo>
                      <a:pt x="418" y="168"/>
                      <a:pt x="431" y="163"/>
                      <a:pt x="443" y="151"/>
                    </a:cubicBezTo>
                    <a:cubicBezTo>
                      <a:pt x="481" y="112"/>
                      <a:pt x="519" y="74"/>
                      <a:pt x="557" y="36"/>
                    </a:cubicBezTo>
                    <a:cubicBezTo>
                      <a:pt x="590" y="3"/>
                      <a:pt x="635" y="1"/>
                      <a:pt x="664" y="31"/>
                    </a:cubicBezTo>
                    <a:cubicBezTo>
                      <a:pt x="694" y="61"/>
                      <a:pt x="692" y="105"/>
                      <a:pt x="659" y="138"/>
                    </a:cubicBezTo>
                    <a:cubicBezTo>
                      <a:pt x="619" y="178"/>
                      <a:pt x="580" y="218"/>
                      <a:pt x="539" y="258"/>
                    </a:cubicBezTo>
                    <a:cubicBezTo>
                      <a:pt x="526" y="270"/>
                      <a:pt x="521" y="284"/>
                      <a:pt x="521" y="302"/>
                    </a:cubicBezTo>
                    <a:cubicBezTo>
                      <a:pt x="521" y="438"/>
                      <a:pt x="522" y="574"/>
                      <a:pt x="522" y="710"/>
                    </a:cubicBezTo>
                    <a:cubicBezTo>
                      <a:pt x="522" y="740"/>
                      <a:pt x="521" y="771"/>
                      <a:pt x="521" y="802"/>
                    </a:cubicBezTo>
                    <a:cubicBezTo>
                      <a:pt x="520" y="839"/>
                      <a:pt x="489" y="869"/>
                      <a:pt x="451" y="869"/>
                    </a:cubicBezTo>
                    <a:cubicBezTo>
                      <a:pt x="412" y="869"/>
                      <a:pt x="380" y="840"/>
                      <a:pt x="380" y="802"/>
                    </a:cubicBezTo>
                    <a:cubicBezTo>
                      <a:pt x="379" y="740"/>
                      <a:pt x="378" y="677"/>
                      <a:pt x="380" y="614"/>
                    </a:cubicBezTo>
                    <a:cubicBezTo>
                      <a:pt x="380" y="594"/>
                      <a:pt x="373" y="588"/>
                      <a:pt x="353" y="589"/>
                    </a:cubicBezTo>
                    <a:cubicBezTo>
                      <a:pt x="306" y="590"/>
                      <a:pt x="312" y="586"/>
                      <a:pt x="312" y="630"/>
                    </a:cubicBezTo>
                    <a:cubicBezTo>
                      <a:pt x="312" y="685"/>
                      <a:pt x="312" y="740"/>
                      <a:pt x="312" y="796"/>
                    </a:cubicBezTo>
                    <a:cubicBezTo>
                      <a:pt x="312" y="838"/>
                      <a:pt x="282" y="869"/>
                      <a:pt x="241" y="869"/>
                    </a:cubicBezTo>
                    <a:cubicBezTo>
                      <a:pt x="201" y="869"/>
                      <a:pt x="170" y="839"/>
                      <a:pt x="170" y="796"/>
                    </a:cubicBezTo>
                    <a:cubicBezTo>
                      <a:pt x="169" y="711"/>
                      <a:pt x="170" y="627"/>
                      <a:pt x="170" y="542"/>
                    </a:cubicBezTo>
                    <a:cubicBezTo>
                      <a:pt x="170" y="542"/>
                      <a:pt x="170" y="542"/>
                      <a:pt x="170" y="5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-2816956" y="7478713"/>
                <a:ext cx="1582742" cy="919164"/>
              </a:xfrm>
              <a:custGeom>
                <a:avLst/>
                <a:gdLst>
                  <a:gd name="T0" fmla="*/ 356 w 498"/>
                  <a:gd name="T1" fmla="*/ 50 h 289"/>
                  <a:gd name="T2" fmla="*/ 432 w 498"/>
                  <a:gd name="T3" fmla="*/ 4 h 289"/>
                  <a:gd name="T4" fmla="*/ 495 w 498"/>
                  <a:gd name="T5" fmla="*/ 59 h 289"/>
                  <a:gd name="T6" fmla="*/ 481 w 498"/>
                  <a:gd name="T7" fmla="*/ 76 h 289"/>
                  <a:gd name="T8" fmla="*/ 377 w 498"/>
                  <a:gd name="T9" fmla="*/ 76 h 289"/>
                  <a:gd name="T10" fmla="*/ 341 w 498"/>
                  <a:gd name="T11" fmla="*/ 254 h 289"/>
                  <a:gd name="T12" fmla="*/ 235 w 498"/>
                  <a:gd name="T13" fmla="*/ 286 h 289"/>
                  <a:gd name="T14" fmla="*/ 125 w 498"/>
                  <a:gd name="T15" fmla="*/ 212 h 289"/>
                  <a:gd name="T16" fmla="*/ 124 w 498"/>
                  <a:gd name="T17" fmla="*/ 77 h 289"/>
                  <a:gd name="T18" fmla="*/ 29 w 498"/>
                  <a:gd name="T19" fmla="*/ 77 h 289"/>
                  <a:gd name="T20" fmla="*/ 10 w 498"/>
                  <a:gd name="T21" fmla="*/ 47 h 289"/>
                  <a:gd name="T22" fmla="*/ 65 w 498"/>
                  <a:gd name="T23" fmla="*/ 4 h 289"/>
                  <a:gd name="T24" fmla="*/ 132 w 498"/>
                  <a:gd name="T25" fmla="*/ 31 h 289"/>
                  <a:gd name="T26" fmla="*/ 145 w 498"/>
                  <a:gd name="T27" fmla="*/ 49 h 289"/>
                  <a:gd name="T28" fmla="*/ 250 w 498"/>
                  <a:gd name="T29" fmla="*/ 3 h 289"/>
                  <a:gd name="T30" fmla="*/ 356 w 498"/>
                  <a:gd name="T31" fmla="*/ 5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89">
                    <a:moveTo>
                      <a:pt x="356" y="50"/>
                    </a:moveTo>
                    <a:cubicBezTo>
                      <a:pt x="374" y="18"/>
                      <a:pt x="397" y="1"/>
                      <a:pt x="432" y="4"/>
                    </a:cubicBezTo>
                    <a:cubicBezTo>
                      <a:pt x="461" y="6"/>
                      <a:pt x="489" y="30"/>
                      <a:pt x="495" y="59"/>
                    </a:cubicBezTo>
                    <a:cubicBezTo>
                      <a:pt x="498" y="71"/>
                      <a:pt x="494" y="76"/>
                      <a:pt x="481" y="76"/>
                    </a:cubicBezTo>
                    <a:cubicBezTo>
                      <a:pt x="448" y="76"/>
                      <a:pt x="415" y="76"/>
                      <a:pt x="377" y="76"/>
                    </a:cubicBezTo>
                    <a:cubicBezTo>
                      <a:pt x="402" y="144"/>
                      <a:pt x="397" y="205"/>
                      <a:pt x="341" y="254"/>
                    </a:cubicBezTo>
                    <a:cubicBezTo>
                      <a:pt x="311" y="280"/>
                      <a:pt x="274" y="289"/>
                      <a:pt x="235" y="286"/>
                    </a:cubicBezTo>
                    <a:cubicBezTo>
                      <a:pt x="185" y="282"/>
                      <a:pt x="150" y="254"/>
                      <a:pt x="125" y="212"/>
                    </a:cubicBezTo>
                    <a:cubicBezTo>
                      <a:pt x="100" y="169"/>
                      <a:pt x="107" y="124"/>
                      <a:pt x="124" y="77"/>
                    </a:cubicBezTo>
                    <a:cubicBezTo>
                      <a:pt x="90" y="77"/>
                      <a:pt x="59" y="77"/>
                      <a:pt x="29" y="77"/>
                    </a:cubicBezTo>
                    <a:cubicBezTo>
                      <a:pt x="3" y="76"/>
                      <a:pt x="0" y="71"/>
                      <a:pt x="10" y="47"/>
                    </a:cubicBezTo>
                    <a:cubicBezTo>
                      <a:pt x="20" y="22"/>
                      <a:pt x="39" y="8"/>
                      <a:pt x="65" y="4"/>
                    </a:cubicBezTo>
                    <a:cubicBezTo>
                      <a:pt x="93" y="0"/>
                      <a:pt x="115" y="9"/>
                      <a:pt x="132" y="31"/>
                    </a:cubicBezTo>
                    <a:cubicBezTo>
                      <a:pt x="136" y="36"/>
                      <a:pt x="140" y="42"/>
                      <a:pt x="145" y="49"/>
                    </a:cubicBezTo>
                    <a:cubicBezTo>
                      <a:pt x="175" y="20"/>
                      <a:pt x="209" y="3"/>
                      <a:pt x="250" y="3"/>
                    </a:cubicBezTo>
                    <a:cubicBezTo>
                      <a:pt x="291" y="4"/>
                      <a:pt x="325" y="19"/>
                      <a:pt x="35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-523640" y="7491409"/>
                <a:ext cx="903287" cy="900110"/>
              </a:xfrm>
              <a:custGeom>
                <a:avLst/>
                <a:gdLst>
                  <a:gd name="T0" fmla="*/ 143 w 284"/>
                  <a:gd name="T1" fmla="*/ 0 h 283"/>
                  <a:gd name="T2" fmla="*/ 283 w 284"/>
                  <a:gd name="T3" fmla="*/ 141 h 283"/>
                  <a:gd name="T4" fmla="*/ 140 w 284"/>
                  <a:gd name="T5" fmla="*/ 282 h 283"/>
                  <a:gd name="T6" fmla="*/ 0 w 284"/>
                  <a:gd name="T7" fmla="*/ 140 h 283"/>
                  <a:gd name="T8" fmla="*/ 143 w 284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83">
                    <a:moveTo>
                      <a:pt x="143" y="0"/>
                    </a:moveTo>
                    <a:cubicBezTo>
                      <a:pt x="222" y="0"/>
                      <a:pt x="284" y="63"/>
                      <a:pt x="283" y="141"/>
                    </a:cubicBezTo>
                    <a:cubicBezTo>
                      <a:pt x="283" y="220"/>
                      <a:pt x="219" y="283"/>
                      <a:pt x="140" y="282"/>
                    </a:cubicBezTo>
                    <a:cubicBezTo>
                      <a:pt x="61" y="281"/>
                      <a:pt x="0" y="219"/>
                      <a:pt x="0" y="140"/>
                    </a:cubicBezTo>
                    <a:cubicBezTo>
                      <a:pt x="1" y="60"/>
                      <a:pt x="62" y="0"/>
                      <a:pt x="1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74" name="Прямоугольник 73"/>
          <p:cNvSpPr/>
          <p:nvPr/>
        </p:nvSpPr>
        <p:spPr>
          <a:xfrm>
            <a:off x="251520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на меры социальной поддержки населения в 2021 году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10</a:t>
            </a:r>
          </a:p>
        </p:txBody>
      </p:sp>
    </p:spTree>
    <p:extLst>
      <p:ext uri="{BB962C8B-B14F-4D97-AF65-F5344CB8AC3E}">
        <p14:creationId xmlns:p14="http://schemas.microsoft.com/office/powerpoint/2010/main" xmlns="" val="41247630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4" grpId="0">
        <p:bldAsOne/>
      </p:bldGraphic>
      <p:bldP spid="1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>
            <p:custDataLst>
              <p:tags r:id="rId1"/>
            </p:custDataLst>
          </p:nvPr>
        </p:nvSpPr>
        <p:spPr>
          <a:xfrm>
            <a:off x="488396" y="1678622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>
            <p:custDataLst>
              <p:tags r:id="rId2"/>
            </p:custDataLst>
          </p:nvPr>
        </p:nvSpPr>
        <p:spPr>
          <a:xfrm>
            <a:off x="488397" y="1780833"/>
            <a:ext cx="189516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Уличное освещение</a:t>
            </a:r>
            <a:endParaRPr lang="ru-RU" sz="1500" b="1" dirty="0"/>
          </a:p>
        </p:txBody>
      </p:sp>
      <p:sp>
        <p:nvSpPr>
          <p:cNvPr id="7" name="Скругленный прямоугольник 6"/>
          <p:cNvSpPr/>
          <p:nvPr>
            <p:custDataLst>
              <p:tags r:id="rId3"/>
            </p:custDataLst>
          </p:nvPr>
        </p:nvSpPr>
        <p:spPr>
          <a:xfrm>
            <a:off x="599919" y="2444801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22,2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>
            <p:custDataLst>
              <p:tags r:id="rId4"/>
            </p:custDataLst>
          </p:nvPr>
        </p:nvSpPr>
        <p:spPr>
          <a:xfrm>
            <a:off x="6516216" y="1700808"/>
            <a:ext cx="2304256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6357950" y="1700808"/>
            <a:ext cx="2534530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</a:t>
            </a:r>
          </a:p>
          <a:p>
            <a:pPr lvl="0" algn="ctr">
              <a:lnSpc>
                <a:spcPts val="1800"/>
              </a:lnSpc>
            </a:pPr>
            <a:r>
              <a:rPr lang="ru-RU" sz="1500" b="1" dirty="0" smtClean="0"/>
              <a:t>территории Комсомольской поляны</a:t>
            </a:r>
            <a:endParaRPr lang="ru-RU" sz="1500" b="1" dirty="0"/>
          </a:p>
        </p:txBody>
      </p:sp>
      <p:sp>
        <p:nvSpPr>
          <p:cNvPr id="10" name="Скругленный прямоугольник 9"/>
          <p:cNvSpPr/>
          <p:nvPr>
            <p:custDataLst>
              <p:tags r:id="rId6"/>
            </p:custDataLst>
          </p:nvPr>
        </p:nvSpPr>
        <p:spPr>
          <a:xfrm>
            <a:off x="6804248" y="2571744"/>
            <a:ext cx="1683378" cy="257388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1,7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3529" y="3501008"/>
            <a:ext cx="2016224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544416"/>
            <a:ext cx="2088232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Нижней каскадной лестницы </a:t>
            </a:r>
            <a:endParaRPr lang="ru-RU" sz="15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4293096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9,3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62187" y="3524921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73710" y="4306423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5,3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91880" y="3808554"/>
            <a:ext cx="2088232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75856" y="3861048"/>
            <a:ext cx="25922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Мероприятия по благоустройству </a:t>
            </a:r>
          </a:p>
          <a:p>
            <a:pPr lvl="0" algn="ctr">
              <a:lnSpc>
                <a:spcPts val="1800"/>
              </a:lnSpc>
            </a:pPr>
            <a:r>
              <a:rPr lang="ru-RU" sz="1500" b="1" dirty="0" smtClean="0"/>
              <a:t>территорий</a:t>
            </a:r>
            <a:endParaRPr lang="ru-RU" sz="15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97853" y="4581128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12,6</a:t>
            </a:r>
            <a:endParaRPr lang="ru-RU" b="1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538461" y="2283450"/>
            <a:ext cx="1897635" cy="1025447"/>
            <a:chOff x="3280593" y="1837348"/>
            <a:chExt cx="2577739" cy="1392963"/>
          </a:xfrm>
          <a:solidFill>
            <a:schemeClr val="accent5">
              <a:lumMod val="50000"/>
            </a:schemeClr>
          </a:solidFill>
        </p:grpSpPr>
        <p:sp>
          <p:nvSpPr>
            <p:cNvPr id="23" name="Скругленный прямоугольник 22"/>
            <p:cNvSpPr/>
            <p:nvPr>
              <p:custDataLst>
                <p:tags r:id="rId16"/>
              </p:custDataLst>
            </p:nvPr>
          </p:nvSpPr>
          <p:spPr>
            <a:xfrm>
              <a:off x="3280593" y="1837348"/>
              <a:ext cx="2577739" cy="1392963"/>
            </a:xfrm>
            <a:prstGeom prst="roundRect">
              <a:avLst>
                <a:gd name="adj" fmla="val 50000"/>
              </a:avLst>
            </a:prstGeom>
            <a:grp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>
              <p:custDataLst>
                <p:tags r:id="rId17"/>
              </p:custDataLst>
            </p:nvPr>
          </p:nvSpPr>
          <p:spPr>
            <a:xfrm>
              <a:off x="3429548" y="1984698"/>
              <a:ext cx="2289676" cy="11024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8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a typeface="Tahoma" pitchFamily="34" charset="0"/>
                  <a:cs typeface="Tahoma" pitchFamily="34" charset="0"/>
                </a:rPr>
                <a:t>152,8</a:t>
              </a:r>
              <a:endPara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 flipH="1">
            <a:off x="4499992" y="3429000"/>
            <a:ext cx="12475" cy="45156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483888" y="2264069"/>
            <a:ext cx="1080000" cy="16575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411760" y="3212977"/>
            <a:ext cx="1152128" cy="864095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364088" y="2280644"/>
            <a:ext cx="1152128" cy="68236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5400208" y="3212976"/>
            <a:ext cx="1044000" cy="919529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3" descr="http://www.saratovmer.ru/files/data/images/NEWS/2018/3147746dd9635b3444e7565294fd95c6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3AEE1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45224"/>
            <a:ext cx="9144001" cy="1556792"/>
          </a:xfrm>
          <a:prstGeom prst="rect">
            <a:avLst/>
          </a:prstGeom>
          <a:noFill/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3" name="Скругленный прямоугольник 32"/>
          <p:cNvSpPr/>
          <p:nvPr>
            <p:custDataLst>
              <p:tags r:id="rId7"/>
            </p:custDataLst>
          </p:nvPr>
        </p:nvSpPr>
        <p:spPr>
          <a:xfrm>
            <a:off x="3491880" y="1124744"/>
            <a:ext cx="2039179" cy="1060606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>
            <p:custDataLst>
              <p:tags r:id="rId8"/>
            </p:custDataLst>
          </p:nvPr>
        </p:nvSpPr>
        <p:spPr>
          <a:xfrm>
            <a:off x="1691680" y="5013176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>
            <p:custDataLst>
              <p:tags r:id="rId9"/>
            </p:custDataLst>
          </p:nvPr>
        </p:nvSpPr>
        <p:spPr>
          <a:xfrm>
            <a:off x="5436096" y="5013176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>
            <p:custDataLst>
              <p:tags r:id="rId10"/>
            </p:custDataLst>
          </p:nvPr>
        </p:nvSpPr>
        <p:spPr>
          <a:xfrm>
            <a:off x="3707904" y="1700808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48,2</a:t>
            </a:r>
            <a:endParaRPr lang="ru-RU" b="1" dirty="0"/>
          </a:p>
        </p:txBody>
      </p:sp>
      <p:sp>
        <p:nvSpPr>
          <p:cNvPr id="37" name="Скругленный прямоугольник 36"/>
          <p:cNvSpPr/>
          <p:nvPr>
            <p:custDataLst>
              <p:tags r:id="rId11"/>
            </p:custDataLst>
          </p:nvPr>
        </p:nvSpPr>
        <p:spPr>
          <a:xfrm>
            <a:off x="1835696" y="5805264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44,4</a:t>
            </a:r>
            <a:endParaRPr lang="ru-RU" b="1" dirty="0"/>
          </a:p>
        </p:txBody>
      </p:sp>
      <p:sp>
        <p:nvSpPr>
          <p:cNvPr id="38" name="Скругленный прямоугольник 37"/>
          <p:cNvSpPr/>
          <p:nvPr>
            <p:custDataLst>
              <p:tags r:id="rId12"/>
            </p:custDataLst>
          </p:nvPr>
        </p:nvSpPr>
        <p:spPr>
          <a:xfrm>
            <a:off x="5508104" y="5805264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9,1</a:t>
            </a:r>
            <a:endParaRPr lang="ru-RU" b="1" dirty="0"/>
          </a:p>
        </p:txBody>
      </p:sp>
      <p:sp>
        <p:nvSpPr>
          <p:cNvPr id="39" name="Прямоугольник 38"/>
          <p:cNvSpPr/>
          <p:nvPr>
            <p:custDataLst>
              <p:tags r:id="rId13"/>
            </p:custDataLst>
          </p:nvPr>
        </p:nvSpPr>
        <p:spPr>
          <a:xfrm>
            <a:off x="3347864" y="1124743"/>
            <a:ext cx="2304256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Развитие курортной инфраструктуры</a:t>
            </a:r>
            <a:endParaRPr lang="ru-RU" sz="1500" b="1" dirty="0"/>
          </a:p>
        </p:txBody>
      </p:sp>
      <p:sp>
        <p:nvSpPr>
          <p:cNvPr id="40" name="Прямоугольник 39"/>
          <p:cNvSpPr/>
          <p:nvPr>
            <p:custDataLst>
              <p:tags r:id="rId14"/>
            </p:custDataLst>
          </p:nvPr>
        </p:nvSpPr>
        <p:spPr>
          <a:xfrm>
            <a:off x="1619672" y="5157193"/>
            <a:ext cx="201622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Благоустройство Школьного сквера</a:t>
            </a:r>
            <a:endParaRPr lang="ru-RU" sz="1500" b="1" dirty="0"/>
          </a:p>
        </p:txBody>
      </p:sp>
      <p:sp>
        <p:nvSpPr>
          <p:cNvPr id="41" name="Прямоугольник 40"/>
          <p:cNvSpPr/>
          <p:nvPr>
            <p:custDataLst>
              <p:tags r:id="rId15"/>
            </p:custDataLst>
          </p:nvPr>
        </p:nvSpPr>
        <p:spPr>
          <a:xfrm>
            <a:off x="5364088" y="5128592"/>
            <a:ext cx="199399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и озеленение города</a:t>
            </a:r>
            <a:endParaRPr lang="ru-RU" sz="1500" b="1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3059832" y="3284984"/>
            <a:ext cx="648072" cy="157579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5220072" y="3356992"/>
            <a:ext cx="1008112" cy="151216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51520" y="33265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Благоустройство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516216" y="3573016"/>
            <a:ext cx="2016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Ручная уборка города</a:t>
            </a:r>
            <a:endParaRPr lang="ru-RU" sz="1500" b="1" dirty="0"/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11</a:t>
            </a:r>
          </a:p>
        </p:txBody>
      </p: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>
            <p:custDataLst>
              <p:tags r:id="rId1"/>
            </p:custDataLst>
          </p:nvPr>
        </p:nvSpPr>
        <p:spPr>
          <a:xfrm>
            <a:off x="395536" y="3645024"/>
            <a:ext cx="2016224" cy="432048"/>
          </a:xfrm>
          <a:prstGeom prst="roundRect">
            <a:avLst>
              <a:gd name="adj" fmla="val 20277"/>
            </a:avLst>
          </a:prstGeom>
          <a:solidFill>
            <a:srgbClr val="C6D9F1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>
            <p:custDataLst>
              <p:tags r:id="rId2"/>
            </p:custDataLst>
          </p:nvPr>
        </p:nvSpPr>
        <p:spPr>
          <a:xfrm>
            <a:off x="755576" y="1340768"/>
            <a:ext cx="1368152" cy="41731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>
            <p:custDataLst>
              <p:tags r:id="rId3"/>
            </p:custDataLst>
          </p:nvPr>
        </p:nvSpPr>
        <p:spPr>
          <a:xfrm>
            <a:off x="899592" y="1844824"/>
            <a:ext cx="1080120" cy="360000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30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семей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>
            <p:custDataLst>
              <p:tags r:id="rId4"/>
            </p:custDataLst>
          </p:nvPr>
        </p:nvCxnSpPr>
        <p:spPr>
          <a:xfrm>
            <a:off x="1475656" y="2276872"/>
            <a:ext cx="0" cy="144016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>
            <p:custDataLst>
              <p:tags r:id="rId5"/>
            </p:custDataLst>
          </p:nvPr>
        </p:nvSpPr>
        <p:spPr>
          <a:xfrm>
            <a:off x="971600" y="2492896"/>
            <a:ext cx="936104" cy="432048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20,0</a:t>
            </a:r>
          </a:p>
        </p:txBody>
      </p:sp>
      <p:sp>
        <p:nvSpPr>
          <p:cNvPr id="15" name="Скругленный прямоугольник 14"/>
          <p:cNvSpPr/>
          <p:nvPr>
            <p:custDataLst>
              <p:tags r:id="rId6"/>
            </p:custDataLst>
          </p:nvPr>
        </p:nvSpPr>
        <p:spPr>
          <a:xfrm>
            <a:off x="395536" y="3717032"/>
            <a:ext cx="792087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1,0</a:t>
            </a:r>
            <a:endParaRPr lang="ru-RU" sz="20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>
            <p:custDataLst>
              <p:tags r:id="rId7"/>
            </p:custDataLst>
          </p:nvPr>
        </p:nvSpPr>
        <p:spPr>
          <a:xfrm>
            <a:off x="1547664" y="3717032"/>
            <a:ext cx="936104" cy="32800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19,0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Скругленный прямоугольник 20"/>
          <p:cNvSpPr/>
          <p:nvPr>
            <p:custDataLst>
              <p:tags r:id="rId8"/>
            </p:custDataLst>
          </p:nvPr>
        </p:nvSpPr>
        <p:spPr>
          <a:xfrm>
            <a:off x="3563888" y="1340768"/>
            <a:ext cx="1440160" cy="43204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</a:p>
        </p:txBody>
      </p:sp>
      <p:sp>
        <p:nvSpPr>
          <p:cNvPr id="22" name="Скругленный прямоугольник 21"/>
          <p:cNvSpPr/>
          <p:nvPr>
            <p:custDataLst>
              <p:tags r:id="rId9"/>
            </p:custDataLst>
          </p:nvPr>
        </p:nvSpPr>
        <p:spPr>
          <a:xfrm>
            <a:off x="3707904" y="1844824"/>
            <a:ext cx="1122641" cy="360000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28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семей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>
            <p:custDataLst>
              <p:tags r:id="rId10"/>
            </p:custDataLst>
          </p:nvPr>
        </p:nvCxnSpPr>
        <p:spPr>
          <a:xfrm>
            <a:off x="7092280" y="2276872"/>
            <a:ext cx="0" cy="152562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>
            <p:custDataLst>
              <p:tags r:id="rId11"/>
            </p:custDataLst>
          </p:nvPr>
        </p:nvCxnSpPr>
        <p:spPr>
          <a:xfrm>
            <a:off x="4283968" y="2276872"/>
            <a:ext cx="0" cy="152562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068960"/>
            <a:ext cx="971600" cy="514439"/>
          </a:xfrm>
          <a:prstGeom prst="rect">
            <a:avLst/>
          </a:prstGeom>
          <a:noFill/>
        </p:spPr>
      </p:pic>
      <p:pic>
        <p:nvPicPr>
          <p:cNvPr id="36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75656" y="3068960"/>
            <a:ext cx="1080120" cy="504056"/>
          </a:xfrm>
          <a:prstGeom prst="rect">
            <a:avLst/>
          </a:prstGeom>
          <a:noFill/>
        </p:spPr>
      </p:pic>
      <p:pic>
        <p:nvPicPr>
          <p:cNvPr id="39" name="Picture 12" descr="https://static.tildacdn.com/tild3761-3931-4332-b130-373233326264/mzlafnqvhfl.pn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9" cstate="print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84168" y="4725144"/>
            <a:ext cx="1728192" cy="1728192"/>
          </a:xfrm>
          <a:prstGeom prst="rect">
            <a:avLst/>
          </a:prstGeom>
          <a:noFill/>
        </p:spPr>
      </p:pic>
      <p:grpSp>
        <p:nvGrpSpPr>
          <p:cNvPr id="2" name="Группа 46"/>
          <p:cNvGrpSpPr/>
          <p:nvPr>
            <p:custDataLst>
              <p:tags r:id="rId15"/>
            </p:custDataLst>
          </p:nvPr>
        </p:nvGrpSpPr>
        <p:grpSpPr>
          <a:xfrm>
            <a:off x="179512" y="4221088"/>
            <a:ext cx="1728192" cy="360040"/>
            <a:chOff x="537999" y="5954425"/>
            <a:chExt cx="2386176" cy="546720"/>
          </a:xfrm>
        </p:grpSpPr>
        <p:sp>
          <p:nvSpPr>
            <p:cNvPr id="48" name="Овал 47"/>
            <p:cNvSpPr/>
            <p:nvPr>
              <p:custDataLst>
                <p:tags r:id="rId45"/>
              </p:custDataLst>
            </p:nvPr>
          </p:nvSpPr>
          <p:spPr>
            <a:xfrm>
              <a:off x="537999" y="6063769"/>
              <a:ext cx="298272" cy="32803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TextBox 48"/>
            <p:cNvSpPr txBox="1"/>
            <p:nvPr>
              <p:custDataLst>
                <p:tags r:id="rId46"/>
              </p:custDataLst>
            </p:nvPr>
          </p:nvSpPr>
          <p:spPr>
            <a:xfrm>
              <a:off x="875118" y="5954425"/>
              <a:ext cx="2049057" cy="546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собственные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расходы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Группа 52"/>
          <p:cNvGrpSpPr/>
          <p:nvPr>
            <p:custDataLst>
              <p:tags r:id="rId16"/>
            </p:custDataLst>
          </p:nvPr>
        </p:nvGrpSpPr>
        <p:grpSpPr>
          <a:xfrm>
            <a:off x="1763688" y="4221088"/>
            <a:ext cx="1368152" cy="360040"/>
            <a:chOff x="537999" y="5954425"/>
            <a:chExt cx="2386176" cy="586055"/>
          </a:xfrm>
        </p:grpSpPr>
        <p:sp>
          <p:nvSpPr>
            <p:cNvPr id="54" name="Овал 53"/>
            <p:cNvSpPr/>
            <p:nvPr>
              <p:custDataLst>
                <p:tags r:id="rId43"/>
              </p:custDataLst>
            </p:nvPr>
          </p:nvSpPr>
          <p:spPr>
            <a:xfrm>
              <a:off x="537999" y="6047910"/>
              <a:ext cx="376765" cy="37535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5" name="TextBox 54"/>
            <p:cNvSpPr txBox="1"/>
            <p:nvPr>
              <p:custDataLst>
                <p:tags r:id="rId44"/>
              </p:custDataLst>
            </p:nvPr>
          </p:nvSpPr>
          <p:spPr>
            <a:xfrm>
              <a:off x="875119" y="5954425"/>
              <a:ext cx="2049056" cy="58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краевой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бюджет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8" name="Скругленный прямоугольник 67"/>
          <p:cNvSpPr/>
          <p:nvPr>
            <p:custDataLst>
              <p:tags r:id="rId17"/>
            </p:custDataLst>
          </p:nvPr>
        </p:nvSpPr>
        <p:spPr>
          <a:xfrm>
            <a:off x="6012160" y="3645024"/>
            <a:ext cx="2232248" cy="432048"/>
          </a:xfrm>
          <a:prstGeom prst="roundRect">
            <a:avLst>
              <a:gd name="adj" fmla="val 20277"/>
            </a:avLst>
          </a:prstGeom>
          <a:solidFill>
            <a:srgbClr val="C6D9F1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Скругленный прямоугольник 68"/>
          <p:cNvSpPr/>
          <p:nvPr>
            <p:custDataLst>
              <p:tags r:id="rId18"/>
            </p:custDataLst>
          </p:nvPr>
        </p:nvSpPr>
        <p:spPr>
          <a:xfrm>
            <a:off x="3779912" y="2492896"/>
            <a:ext cx="936104" cy="432048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25,8</a:t>
            </a:r>
          </a:p>
        </p:txBody>
      </p:sp>
      <p:sp>
        <p:nvSpPr>
          <p:cNvPr id="70" name="Скругленный прямоугольник 69"/>
          <p:cNvSpPr/>
          <p:nvPr>
            <p:custDataLst>
              <p:tags r:id="rId19"/>
            </p:custDataLst>
          </p:nvPr>
        </p:nvSpPr>
        <p:spPr>
          <a:xfrm>
            <a:off x="6012160" y="3717032"/>
            <a:ext cx="864095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0,5</a:t>
            </a:r>
            <a:endParaRPr lang="ru-RU" sz="20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Скругленный прямоугольник 70"/>
          <p:cNvSpPr/>
          <p:nvPr>
            <p:custDataLst>
              <p:tags r:id="rId20"/>
            </p:custDataLst>
          </p:nvPr>
        </p:nvSpPr>
        <p:spPr>
          <a:xfrm>
            <a:off x="7308304" y="3717032"/>
            <a:ext cx="936103" cy="36004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4,2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7452320" y="1052736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Обеспечение жильем молодых семей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pic>
        <p:nvPicPr>
          <p:cNvPr id="45" name="Picture 12" descr="213963_7d179"/>
          <p:cNvPicPr>
            <a:picLocks noChangeAspect="1" noChangeArrowheads="1" noCrop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323527" y="4653136"/>
            <a:ext cx="3027349" cy="18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03848" y="3068960"/>
            <a:ext cx="1080120" cy="504056"/>
          </a:xfrm>
          <a:prstGeom prst="rect">
            <a:avLst/>
          </a:prstGeom>
          <a:noFill/>
        </p:spPr>
      </p:pic>
      <p:pic>
        <p:nvPicPr>
          <p:cNvPr id="44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5976" y="3068960"/>
            <a:ext cx="1080120" cy="504056"/>
          </a:xfrm>
          <a:prstGeom prst="rect">
            <a:avLst/>
          </a:prstGeom>
          <a:noFill/>
        </p:spPr>
      </p:pic>
      <p:pic>
        <p:nvPicPr>
          <p:cNvPr id="46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68144" y="3068960"/>
            <a:ext cx="1080120" cy="504056"/>
          </a:xfrm>
          <a:prstGeom prst="rect">
            <a:avLst/>
          </a:prstGeom>
          <a:noFill/>
        </p:spPr>
      </p:pic>
      <p:pic>
        <p:nvPicPr>
          <p:cNvPr id="47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36296" y="3068960"/>
            <a:ext cx="1080120" cy="504056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>
            <p:custDataLst>
              <p:tags r:id="rId25"/>
            </p:custDataLst>
          </p:nvPr>
        </p:nvSpPr>
        <p:spPr>
          <a:xfrm>
            <a:off x="6372200" y="1340768"/>
            <a:ext cx="1440160" cy="43204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</a:p>
        </p:txBody>
      </p:sp>
      <p:sp>
        <p:nvSpPr>
          <p:cNvPr id="51" name="Скругленный прямоугольник 50"/>
          <p:cNvSpPr/>
          <p:nvPr>
            <p:custDataLst>
              <p:tags r:id="rId26"/>
            </p:custDataLst>
          </p:nvPr>
        </p:nvSpPr>
        <p:spPr>
          <a:xfrm>
            <a:off x="6072198" y="1844824"/>
            <a:ext cx="2143140" cy="360000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4 многодетных семьи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Скругленный прямоугольник 52"/>
          <p:cNvSpPr/>
          <p:nvPr>
            <p:custDataLst>
              <p:tags r:id="rId27"/>
            </p:custDataLst>
          </p:nvPr>
        </p:nvSpPr>
        <p:spPr>
          <a:xfrm>
            <a:off x="6588224" y="2492896"/>
            <a:ext cx="936104" cy="432048"/>
          </a:xfrm>
          <a:prstGeom prst="roundRect">
            <a:avLst>
              <a:gd name="adj" fmla="val 50000"/>
            </a:avLst>
          </a:prstGeom>
          <a:solidFill>
            <a:srgbClr val="A5C4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4,7</a:t>
            </a:r>
          </a:p>
        </p:txBody>
      </p:sp>
      <p:sp>
        <p:nvSpPr>
          <p:cNvPr id="56" name="Скругленный прямоугольник 55"/>
          <p:cNvSpPr/>
          <p:nvPr>
            <p:custDataLst>
              <p:tags r:id="rId28"/>
            </p:custDataLst>
          </p:nvPr>
        </p:nvSpPr>
        <p:spPr>
          <a:xfrm>
            <a:off x="3275856" y="3645024"/>
            <a:ext cx="2016224" cy="432048"/>
          </a:xfrm>
          <a:prstGeom prst="roundRect">
            <a:avLst>
              <a:gd name="adj" fmla="val 20277"/>
            </a:avLst>
          </a:prstGeom>
          <a:solidFill>
            <a:srgbClr val="C6D9F1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Скругленный прямоугольник 56"/>
          <p:cNvSpPr/>
          <p:nvPr>
            <p:custDataLst>
              <p:tags r:id="rId29"/>
            </p:custDataLst>
          </p:nvPr>
        </p:nvSpPr>
        <p:spPr>
          <a:xfrm>
            <a:off x="3275856" y="3717032"/>
            <a:ext cx="864095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2,0</a:t>
            </a:r>
            <a:endParaRPr lang="ru-RU" sz="20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Скругленный прямоугольник 57"/>
          <p:cNvSpPr/>
          <p:nvPr>
            <p:custDataLst>
              <p:tags r:id="rId30"/>
            </p:custDataLst>
          </p:nvPr>
        </p:nvSpPr>
        <p:spPr>
          <a:xfrm>
            <a:off x="4427984" y="3717032"/>
            <a:ext cx="936103" cy="36004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23,8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Группа 46"/>
          <p:cNvGrpSpPr/>
          <p:nvPr>
            <p:custDataLst>
              <p:tags r:id="rId31"/>
            </p:custDataLst>
          </p:nvPr>
        </p:nvGrpSpPr>
        <p:grpSpPr>
          <a:xfrm>
            <a:off x="2915816" y="4653136"/>
            <a:ext cx="1656184" cy="360040"/>
            <a:chOff x="637423" y="5954425"/>
            <a:chExt cx="2286752" cy="546720"/>
          </a:xfrm>
        </p:grpSpPr>
        <p:sp>
          <p:nvSpPr>
            <p:cNvPr id="60" name="Овал 59"/>
            <p:cNvSpPr/>
            <p:nvPr>
              <p:custDataLst>
                <p:tags r:id="rId41"/>
              </p:custDataLst>
            </p:nvPr>
          </p:nvSpPr>
          <p:spPr>
            <a:xfrm>
              <a:off x="637423" y="6063769"/>
              <a:ext cx="298272" cy="32803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1" name="TextBox 60"/>
            <p:cNvSpPr txBox="1"/>
            <p:nvPr>
              <p:custDataLst>
                <p:tags r:id="rId42"/>
              </p:custDataLst>
            </p:nvPr>
          </p:nvSpPr>
          <p:spPr>
            <a:xfrm>
              <a:off x="875118" y="5954425"/>
              <a:ext cx="2049057" cy="546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собственные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расходы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Группа 46"/>
          <p:cNvGrpSpPr/>
          <p:nvPr>
            <p:custDataLst>
              <p:tags r:id="rId32"/>
            </p:custDataLst>
          </p:nvPr>
        </p:nvGrpSpPr>
        <p:grpSpPr>
          <a:xfrm>
            <a:off x="5580112" y="4221088"/>
            <a:ext cx="1728192" cy="360040"/>
            <a:chOff x="537999" y="5954425"/>
            <a:chExt cx="2386176" cy="546720"/>
          </a:xfrm>
        </p:grpSpPr>
        <p:sp>
          <p:nvSpPr>
            <p:cNvPr id="63" name="Овал 62"/>
            <p:cNvSpPr/>
            <p:nvPr>
              <p:custDataLst>
                <p:tags r:id="rId39"/>
              </p:custDataLst>
            </p:nvPr>
          </p:nvSpPr>
          <p:spPr>
            <a:xfrm>
              <a:off x="537999" y="6063769"/>
              <a:ext cx="320425" cy="32803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4" name="TextBox 63"/>
            <p:cNvSpPr txBox="1"/>
            <p:nvPr>
              <p:custDataLst>
                <p:tags r:id="rId40"/>
              </p:custDataLst>
            </p:nvPr>
          </p:nvSpPr>
          <p:spPr>
            <a:xfrm>
              <a:off x="875118" y="5954425"/>
              <a:ext cx="2049057" cy="546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собственные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расходы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" name="Группа 52"/>
          <p:cNvGrpSpPr/>
          <p:nvPr>
            <p:custDataLst>
              <p:tags r:id="rId33"/>
            </p:custDataLst>
          </p:nvPr>
        </p:nvGrpSpPr>
        <p:grpSpPr>
          <a:xfrm>
            <a:off x="4427984" y="4653136"/>
            <a:ext cx="1368152" cy="360040"/>
            <a:chOff x="537999" y="5954425"/>
            <a:chExt cx="2386176" cy="586055"/>
          </a:xfrm>
        </p:grpSpPr>
        <p:sp>
          <p:nvSpPr>
            <p:cNvPr id="67" name="Овал 66"/>
            <p:cNvSpPr/>
            <p:nvPr>
              <p:custDataLst>
                <p:tags r:id="rId37"/>
              </p:custDataLst>
            </p:nvPr>
          </p:nvSpPr>
          <p:spPr>
            <a:xfrm>
              <a:off x="537999" y="6047910"/>
              <a:ext cx="376765" cy="37535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4" name="TextBox 73"/>
            <p:cNvSpPr txBox="1"/>
            <p:nvPr>
              <p:custDataLst>
                <p:tags r:id="rId38"/>
              </p:custDataLst>
            </p:nvPr>
          </p:nvSpPr>
          <p:spPr>
            <a:xfrm>
              <a:off x="875119" y="5954425"/>
              <a:ext cx="2049056" cy="58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краевой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бюджет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Группа 52"/>
          <p:cNvGrpSpPr/>
          <p:nvPr>
            <p:custDataLst>
              <p:tags r:id="rId34"/>
            </p:custDataLst>
          </p:nvPr>
        </p:nvGrpSpPr>
        <p:grpSpPr>
          <a:xfrm>
            <a:off x="7164288" y="4221088"/>
            <a:ext cx="1368152" cy="360040"/>
            <a:chOff x="537999" y="5954425"/>
            <a:chExt cx="2386176" cy="586055"/>
          </a:xfrm>
        </p:grpSpPr>
        <p:sp>
          <p:nvSpPr>
            <p:cNvPr id="81" name="Овал 80"/>
            <p:cNvSpPr/>
            <p:nvPr>
              <p:custDataLst>
                <p:tags r:id="rId35"/>
              </p:custDataLst>
            </p:nvPr>
          </p:nvSpPr>
          <p:spPr>
            <a:xfrm>
              <a:off x="537999" y="6047910"/>
              <a:ext cx="376765" cy="37535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2" name="TextBox 81"/>
            <p:cNvSpPr txBox="1"/>
            <p:nvPr>
              <p:custDataLst>
                <p:tags r:id="rId36"/>
              </p:custDataLst>
            </p:nvPr>
          </p:nvSpPr>
          <p:spPr>
            <a:xfrm>
              <a:off x="875119" y="5954425"/>
              <a:ext cx="2049056" cy="58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краевой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бюджет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12</a:t>
            </a:r>
          </a:p>
        </p:txBody>
      </p: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ятиугольник 36"/>
          <p:cNvSpPr/>
          <p:nvPr/>
        </p:nvSpPr>
        <p:spPr>
          <a:xfrm>
            <a:off x="5072066" y="3500438"/>
            <a:ext cx="1357322" cy="785818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5072066" y="5286388"/>
            <a:ext cx="1370432" cy="770428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44,4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358214" y="25717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7452320" y="3501008"/>
            <a:ext cx="1357354" cy="928694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524328" y="5229200"/>
            <a:ext cx="1285884" cy="928694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2" name="Пятиугольник 51"/>
          <p:cNvSpPr/>
          <p:nvPr/>
        </p:nvSpPr>
        <p:spPr>
          <a:xfrm>
            <a:off x="5000628" y="1428736"/>
            <a:ext cx="1872778" cy="1229836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Всего на реализацию проекта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88450" name="Picture 2" descr="C:\Users\BUDG-111\Desktop\Безымянный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286280" cy="85725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79512" y="260648"/>
            <a:ext cx="8678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Финансирование региональных проектов на реализацию федеральных (национальных) проектов в 2021 году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3528" y="4941168"/>
            <a:ext cx="4248472" cy="1584176"/>
          </a:xfrm>
          <a:prstGeom prst="roundRect">
            <a:avLst>
              <a:gd name="adj" fmla="val 20374"/>
            </a:avLst>
          </a:prstGeom>
          <a:solidFill>
            <a:srgbClr val="A5C4E9">
              <a:alpha val="49000"/>
            </a:srgbClr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08000" tIns="144000" anchor="ctr"/>
          <a:lstStyle/>
          <a:p>
            <a:pPr>
              <a:lnSpc>
                <a:spcPts val="1400"/>
              </a:lnSpc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3214686"/>
            <a:ext cx="4248472" cy="1584176"/>
          </a:xfrm>
          <a:prstGeom prst="roundRect">
            <a:avLst>
              <a:gd name="adj" fmla="val 20374"/>
            </a:avLst>
          </a:prstGeom>
          <a:solidFill>
            <a:srgbClr val="A5C4E9">
              <a:alpha val="49000"/>
            </a:srgbClr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08000" tIns="144000" anchor="ctr"/>
          <a:lstStyle/>
          <a:p>
            <a:pPr>
              <a:lnSpc>
                <a:spcPts val="1400"/>
              </a:lnSpc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85720" y="3714752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algn="ctr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333300"/>
                </a:solidFill>
                <a:latin typeface="Arial" charset="0"/>
              </a:rPr>
              <a:t>«Цифровая культура»</a:t>
            </a:r>
            <a:endParaRPr lang="ru-RU" sz="2000" b="1" dirty="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755576" y="5301208"/>
            <a:ext cx="3168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algn="ctr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333300"/>
                </a:solidFill>
                <a:latin typeface="Arial" charset="0"/>
              </a:rPr>
              <a:t>«Формирование комфортной городской среды»</a:t>
            </a:r>
            <a:endParaRPr lang="ru-RU" sz="2000" b="1" dirty="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380312" y="1643050"/>
            <a:ext cx="1477968" cy="1000132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За счет местных средств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13</a:t>
            </a:r>
          </a:p>
        </p:txBody>
      </p: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Овал 45"/>
          <p:cNvSpPr/>
          <p:nvPr/>
        </p:nvSpPr>
        <p:spPr>
          <a:xfrm>
            <a:off x="8358214" y="25717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214282" y="1203424"/>
          <a:ext cx="8715436" cy="536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0864"/>
                <a:gridCol w="1140422"/>
                <a:gridCol w="1384150"/>
              </a:tblGrid>
              <a:tr h="108509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ysClr val="windowText" lastClr="000000"/>
                          </a:solidFill>
                        </a:rPr>
                        <a:t>Наименование субсидии</a:t>
                      </a:r>
                      <a:endParaRPr lang="ru-RU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Всего сумма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В том числе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з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а счет местных средств</a:t>
                      </a:r>
                      <a:endParaRPr lang="ru-RU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375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Профилактика терроризма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</a:t>
                      </a:r>
                      <a:endParaRPr lang="ru-RU" sz="16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0,01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58699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Приобретение жилья молодым семьям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4,7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0,5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53713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Организация бесплатного горячего питания обучающихся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26,2</a:t>
                      </a:r>
                      <a:endParaRPr lang="ru-RU" sz="16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1,3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52402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Комплектование книжных фондов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0,2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53056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Ремонт автомобильных дорог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16,2</a:t>
                      </a:r>
                      <a:endParaRPr lang="ru-RU" sz="16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0,8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52566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Формирование</a:t>
                      </a:r>
                      <a:r>
                        <a:rPr lang="ru-RU" sz="1600" baseline="0" dirty="0" smtClean="0">
                          <a:solidFill>
                            <a:sysClr val="windowText" lastClr="000000"/>
                          </a:solidFill>
                        </a:rPr>
                        <a:t> современной городской среды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44,4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2,5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5268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школы в п. Капельница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333,1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438754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Итого: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425,0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8,6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52320" y="980728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Софинансирование субсидий из регионального (краевого) бюджета в 2021 году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452320" y="764704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14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Прямая соединительная линия 52"/>
          <p:cNvCxnSpPr/>
          <p:nvPr/>
        </p:nvCxnSpPr>
        <p:spPr>
          <a:xfrm>
            <a:off x="15117235" y="620688"/>
            <a:ext cx="0" cy="5832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1"/>
          <p:cNvGrpSpPr/>
          <p:nvPr/>
        </p:nvGrpSpPr>
        <p:grpSpPr>
          <a:xfrm>
            <a:off x="6444208" y="2000240"/>
            <a:ext cx="2250000" cy="1500198"/>
            <a:chOff x="6749673" y="5713325"/>
            <a:chExt cx="2250000" cy="679098"/>
          </a:xfrm>
        </p:grpSpPr>
        <p:sp>
          <p:nvSpPr>
            <p:cNvPr id="83" name="AutoShape 32"/>
            <p:cNvSpPr>
              <a:spLocks noChangeArrowheads="1"/>
            </p:cNvSpPr>
            <p:nvPr/>
          </p:nvSpPr>
          <p:spPr bwMode="auto">
            <a:xfrm>
              <a:off x="6749673" y="5713325"/>
              <a:ext cx="2250000" cy="355696"/>
            </a:xfrm>
            <a:prstGeom prst="roundRect">
              <a:avLst>
                <a:gd name="adj" fmla="val 16667"/>
              </a:avLst>
            </a:prstGeom>
            <a:solidFill>
              <a:srgbClr val="A5C4E9">
                <a:alpha val="4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108000" tIns="72000" bIns="72000" anchor="ctr"/>
            <a:lstStyle/>
            <a:p>
              <a:pPr algn="ctr">
                <a:lnSpc>
                  <a:spcPts val="1400"/>
                </a:lnSpc>
              </a:pPr>
              <a:r>
                <a:rPr lang="ru-RU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Прочие объекты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7495017" y="6101401"/>
              <a:ext cx="756000" cy="291022"/>
            </a:xfrm>
            <a:prstGeom prst="roundRect">
              <a:avLst/>
            </a:prstGeom>
            <a:solidFill>
              <a:srgbClr val="FFDE75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tabLst>
                  <a:tab pos="542925" algn="l"/>
                </a:tabLst>
              </a:pPr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1,7</a:t>
              </a:r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" name="Группа 3"/>
          <p:cNvGrpSpPr/>
          <p:nvPr/>
        </p:nvGrpSpPr>
        <p:grpSpPr>
          <a:xfrm>
            <a:off x="928662" y="1928802"/>
            <a:ext cx="2714644" cy="1928826"/>
            <a:chOff x="6749680" y="1793534"/>
            <a:chExt cx="2250000" cy="727191"/>
          </a:xfrm>
        </p:grpSpPr>
        <p:sp>
          <p:nvSpPr>
            <p:cNvPr id="91" name="AutoShape 32"/>
            <p:cNvSpPr>
              <a:spLocks noChangeArrowheads="1"/>
            </p:cNvSpPr>
            <p:nvPr/>
          </p:nvSpPr>
          <p:spPr bwMode="auto">
            <a:xfrm>
              <a:off x="6749680" y="1793534"/>
              <a:ext cx="2250000" cy="355696"/>
            </a:xfrm>
            <a:prstGeom prst="roundRect">
              <a:avLst>
                <a:gd name="adj" fmla="val 16667"/>
              </a:avLst>
            </a:prstGeom>
            <a:solidFill>
              <a:srgbClr val="A5C4E9">
                <a:alpha val="4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108000" tIns="72000" bIns="72000" anchor="ctr"/>
            <a:lstStyle/>
            <a:p>
              <a:pPr algn="ctr">
                <a:lnSpc>
                  <a:spcPts val="1400"/>
                </a:lnSpc>
              </a:pPr>
              <a:endPara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4" name="Скругленный прямоугольник 113"/>
            <p:cNvSpPr/>
            <p:nvPr/>
          </p:nvSpPr>
          <p:spPr>
            <a:xfrm>
              <a:off x="7458051" y="2197365"/>
              <a:ext cx="756000" cy="323360"/>
            </a:xfrm>
            <a:prstGeom prst="roundRect">
              <a:avLst/>
            </a:prstGeom>
            <a:solidFill>
              <a:srgbClr val="FFDE75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tabLst>
                  <a:tab pos="542925" algn="l"/>
                </a:tabLst>
              </a:pPr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333,1</a:t>
              </a:r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29" name="Скругленный прямоугольник 128"/>
          <p:cNvSpPr/>
          <p:nvPr/>
        </p:nvSpPr>
        <p:spPr>
          <a:xfrm>
            <a:off x="4008546" y="1268760"/>
            <a:ext cx="1505024" cy="75598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334,8</a:t>
            </a:r>
            <a:endParaRPr lang="ru-RU" sz="20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51520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Бюджетные инвестиции в 2021 году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00100" y="1928802"/>
            <a:ext cx="2500330" cy="85725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Образование</a:t>
            </a:r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44208" y="1916832"/>
            <a:ext cx="2232248" cy="72008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Прочие объекты</a:t>
            </a:r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15</a:t>
            </a:r>
          </a:p>
        </p:txBody>
      </p:sp>
      <p:pic>
        <p:nvPicPr>
          <p:cNvPr id="18" name="Picture 2" descr="http://www.planetakartinok.ru/_ph/121/2/79557409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22406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https://wmpics.pics/di-MQX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365104"/>
            <a:ext cx="5184576" cy="2221961"/>
          </a:xfrm>
          <a:prstGeom prst="rect">
            <a:avLst/>
          </a:prstGeom>
          <a:noFill/>
        </p:spPr>
      </p:pic>
      <p:pic>
        <p:nvPicPr>
          <p:cNvPr id="20" name="Picture 9" descr="https://otvet.imgsmail.ru/download/u_89091af776a2af79086fe592fa56cf31_80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060848"/>
            <a:ext cx="2664296" cy="2440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91080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34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zabedu.ru/files/org/1285/59d4cfb7325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085184"/>
            <a:ext cx="8352928" cy="1484784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214282" y="1571612"/>
          <a:ext cx="8643998" cy="47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latin typeface="Arial" charset="0"/>
              </a:rPr>
              <a:t>Объем дорожного фонда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latin typeface="Arial" charset="0"/>
              </a:rPr>
              <a:t>города-курорта Железноводска на 2019 – 2023 гг.</a:t>
            </a:r>
            <a:endParaRPr lang="ru-RU" altLang="ru-RU" sz="2000" b="1" dirty="0"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16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Прямая соединительная линия 60"/>
          <p:cNvCxnSpPr>
            <a:endCxn id="41" idx="0"/>
          </p:cNvCxnSpPr>
          <p:nvPr/>
        </p:nvCxnSpPr>
        <p:spPr>
          <a:xfrm rot="16200000" flipH="1">
            <a:off x="4266964" y="3019657"/>
            <a:ext cx="1785948" cy="1033001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20" idx="0"/>
          </p:cNvCxnSpPr>
          <p:nvPr/>
        </p:nvCxnSpPr>
        <p:spPr>
          <a:xfrm rot="10800000" flipV="1">
            <a:off x="1186390" y="2643182"/>
            <a:ext cx="2671230" cy="1785950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>
            <p:custDataLst>
              <p:tags r:id="rId1"/>
            </p:custDataLst>
          </p:nvPr>
        </p:nvSpPr>
        <p:spPr>
          <a:xfrm>
            <a:off x="755577" y="1052736"/>
            <a:ext cx="1872208" cy="1060606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>
            <p:custDataLst>
              <p:tags r:id="rId2"/>
            </p:custDataLst>
          </p:nvPr>
        </p:nvSpPr>
        <p:spPr>
          <a:xfrm>
            <a:off x="755576" y="1124744"/>
            <a:ext cx="189516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за счет средств краевого бюджета</a:t>
            </a:r>
            <a:endParaRPr lang="ru-RU" sz="1400" b="1" dirty="0"/>
          </a:p>
        </p:txBody>
      </p:sp>
      <p:sp>
        <p:nvSpPr>
          <p:cNvPr id="7" name="Скругленный прямоугольник 6"/>
          <p:cNvSpPr/>
          <p:nvPr>
            <p:custDataLst>
              <p:tags r:id="rId3"/>
            </p:custDataLst>
          </p:nvPr>
        </p:nvSpPr>
        <p:spPr>
          <a:xfrm>
            <a:off x="899592" y="1700808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>
            <p:custDataLst>
              <p:tags r:id="rId4"/>
            </p:custDataLst>
          </p:nvPr>
        </p:nvSpPr>
        <p:spPr>
          <a:xfrm>
            <a:off x="3143240" y="1916832"/>
            <a:ext cx="2857520" cy="72008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3286116" y="1857364"/>
            <a:ext cx="244827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за счет средств </a:t>
            </a:r>
          </a:p>
          <a:p>
            <a:pPr algn="ctr">
              <a:lnSpc>
                <a:spcPts val="1800"/>
              </a:lnSpc>
            </a:pPr>
            <a:r>
              <a:rPr lang="ru-RU" sz="1400" b="1" dirty="0" smtClean="0"/>
              <a:t>бюджета города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>
            <p:custDataLst>
              <p:tags r:id="rId6"/>
            </p:custDataLst>
          </p:nvPr>
        </p:nvSpPr>
        <p:spPr>
          <a:xfrm>
            <a:off x="3635896" y="2428868"/>
            <a:ext cx="1683378" cy="21431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20,8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2564904"/>
            <a:ext cx="2016224" cy="1132614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564904"/>
            <a:ext cx="2088232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дорожная разметка </a:t>
            </a:r>
          </a:p>
          <a:p>
            <a:pPr lvl="0" algn="ctr">
              <a:lnSpc>
                <a:spcPts val="1800"/>
              </a:lnSpc>
            </a:pPr>
            <a:r>
              <a:rPr lang="ru-RU" sz="1400" b="1" dirty="0" smtClean="0"/>
              <a:t>с применением термопластика</a:t>
            </a:r>
            <a:endParaRPr lang="ru-RU" sz="1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3284984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282" y="4429132"/>
            <a:ext cx="2160240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4429132"/>
            <a:ext cx="19442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механизированная </a:t>
            </a:r>
          </a:p>
          <a:p>
            <a:pPr lvl="0" algn="ctr">
              <a:lnSpc>
                <a:spcPts val="1800"/>
              </a:lnSpc>
            </a:pPr>
            <a:r>
              <a:rPr lang="ru-RU" sz="1400" b="1" dirty="0" smtClean="0"/>
              <a:t>и ручная уборка</a:t>
            </a:r>
            <a:endParaRPr lang="ru-RU" sz="1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8298" y="5005196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10,3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563888" y="1052736"/>
            <a:ext cx="1897635" cy="648072"/>
            <a:chOff x="3280593" y="1837348"/>
            <a:chExt cx="2577739" cy="13929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3" name="Скругленный прямоугольник 22"/>
            <p:cNvSpPr/>
            <p:nvPr>
              <p:custDataLst>
                <p:tags r:id="rId19"/>
              </p:custDataLst>
            </p:nvPr>
          </p:nvSpPr>
          <p:spPr>
            <a:xfrm>
              <a:off x="3280593" y="1837348"/>
              <a:ext cx="2577739" cy="1392963"/>
            </a:xfrm>
            <a:prstGeom prst="roundRect">
              <a:avLst>
                <a:gd name="adj" fmla="val 50000"/>
              </a:avLst>
            </a:prstGeom>
            <a:grp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>
              <p:custDataLst>
                <p:tags r:id="rId20"/>
              </p:custDataLst>
            </p:nvPr>
          </p:nvSpPr>
          <p:spPr>
            <a:xfrm>
              <a:off x="3429548" y="1984698"/>
              <a:ext cx="2289676" cy="11024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800" b="1" dirty="0" smtClean="0">
                  <a:solidFill>
                    <a:schemeClr val="tx1"/>
                  </a:solidFill>
                </a:rPr>
                <a:t>36,2</a:t>
              </a:r>
              <a:endParaRPr lang="ru-RU" sz="28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2771800" y="1340768"/>
            <a:ext cx="720080" cy="7200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8" idx="1"/>
          </p:cNvCxnSpPr>
          <p:nvPr/>
        </p:nvCxnSpPr>
        <p:spPr>
          <a:xfrm flipV="1">
            <a:off x="2350012" y="2276872"/>
            <a:ext cx="793228" cy="343983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499992" y="1772816"/>
            <a:ext cx="0" cy="28803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8" idx="3"/>
          </p:cNvCxnSpPr>
          <p:nvPr/>
        </p:nvCxnSpPr>
        <p:spPr>
          <a:xfrm rot="10800000">
            <a:off x="6000760" y="2276872"/>
            <a:ext cx="1101780" cy="271976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5" name="Скругленный прямоугольник 34"/>
          <p:cNvSpPr/>
          <p:nvPr>
            <p:custDataLst>
              <p:tags r:id="rId7"/>
            </p:custDataLst>
          </p:nvPr>
        </p:nvSpPr>
        <p:spPr>
          <a:xfrm>
            <a:off x="4571430" y="4429132"/>
            <a:ext cx="2039179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>
            <p:custDataLst>
              <p:tags r:id="rId8"/>
            </p:custDataLst>
          </p:nvPr>
        </p:nvSpPr>
        <p:spPr>
          <a:xfrm>
            <a:off x="4787454" y="5005196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>
            <p:custDataLst>
              <p:tags r:id="rId9"/>
            </p:custDataLst>
          </p:nvPr>
        </p:nvSpPr>
        <p:spPr>
          <a:xfrm>
            <a:off x="4643438" y="4429132"/>
            <a:ext cx="206600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благоустройство подземного перехода</a:t>
            </a:r>
            <a:endParaRPr lang="ru-RU" sz="14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33265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Использование дорожного фонда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17</a:t>
            </a:r>
          </a:p>
        </p:txBody>
      </p:sp>
      <p:sp>
        <p:nvSpPr>
          <p:cNvPr id="65" name="Скругленный прямоугольник 64"/>
          <p:cNvSpPr/>
          <p:nvPr>
            <p:custDataLst>
              <p:tags r:id="rId10"/>
            </p:custDataLst>
          </p:nvPr>
        </p:nvSpPr>
        <p:spPr>
          <a:xfrm>
            <a:off x="2428860" y="4429132"/>
            <a:ext cx="2111187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>
            <p:custDataLst>
              <p:tags r:id="rId11"/>
            </p:custDataLst>
          </p:nvPr>
        </p:nvSpPr>
        <p:spPr>
          <a:xfrm>
            <a:off x="6929454" y="2714620"/>
            <a:ext cx="2003683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>
            <p:custDataLst>
              <p:tags r:id="rId12"/>
            </p:custDataLst>
          </p:nvPr>
        </p:nvSpPr>
        <p:spPr>
          <a:xfrm>
            <a:off x="2572876" y="4501140"/>
            <a:ext cx="201622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пешеходные ограждения</a:t>
            </a:r>
            <a:endParaRPr lang="ru-RU" sz="1400" b="1" dirty="0"/>
          </a:p>
        </p:txBody>
      </p:sp>
      <p:sp>
        <p:nvSpPr>
          <p:cNvPr id="72" name="Прямоугольник 71"/>
          <p:cNvSpPr/>
          <p:nvPr>
            <p:custDataLst>
              <p:tags r:id="rId13"/>
            </p:custDataLst>
          </p:nvPr>
        </p:nvSpPr>
        <p:spPr>
          <a:xfrm>
            <a:off x="6786578" y="2786058"/>
            <a:ext cx="2195736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безопасность дорожного движения</a:t>
            </a:r>
            <a:endParaRPr lang="ru-RU" sz="1400" b="1" dirty="0"/>
          </a:p>
        </p:txBody>
      </p:sp>
      <p:sp>
        <p:nvSpPr>
          <p:cNvPr id="86" name="Скругленный прямоугольник 85"/>
          <p:cNvSpPr/>
          <p:nvPr>
            <p:custDataLst>
              <p:tags r:id="rId14"/>
            </p:custDataLst>
          </p:nvPr>
        </p:nvSpPr>
        <p:spPr>
          <a:xfrm>
            <a:off x="7143768" y="3357562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7" name="Скругленный прямоугольник 86"/>
          <p:cNvSpPr/>
          <p:nvPr>
            <p:custDataLst>
              <p:tags r:id="rId15"/>
            </p:custDataLst>
          </p:nvPr>
        </p:nvSpPr>
        <p:spPr>
          <a:xfrm>
            <a:off x="2644884" y="5077204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1,5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58" name="Прямая соединительная линия 57"/>
          <p:cNvCxnSpPr>
            <a:endCxn id="65" idx="0"/>
          </p:cNvCxnSpPr>
          <p:nvPr/>
        </p:nvCxnSpPr>
        <p:spPr>
          <a:xfrm rot="5400000">
            <a:off x="2920940" y="3206698"/>
            <a:ext cx="1785948" cy="658920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>
            <p:custDataLst>
              <p:tags r:id="rId16"/>
            </p:custDataLst>
          </p:nvPr>
        </p:nvSpPr>
        <p:spPr>
          <a:xfrm>
            <a:off x="6643702" y="4429132"/>
            <a:ext cx="2003683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>
            <p:custDataLst>
              <p:tags r:id="rId17"/>
            </p:custDataLst>
          </p:nvPr>
        </p:nvSpPr>
        <p:spPr>
          <a:xfrm>
            <a:off x="6572264" y="4572008"/>
            <a:ext cx="2195736" cy="3063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Прочие мероприятия</a:t>
            </a:r>
            <a:endParaRPr lang="ru-RU" sz="1400" b="1" dirty="0"/>
          </a:p>
        </p:txBody>
      </p:sp>
      <p:sp>
        <p:nvSpPr>
          <p:cNvPr id="39" name="Скругленный прямоугольник 38"/>
          <p:cNvSpPr/>
          <p:nvPr>
            <p:custDataLst>
              <p:tags r:id="rId18"/>
            </p:custDataLst>
          </p:nvPr>
        </p:nvSpPr>
        <p:spPr>
          <a:xfrm>
            <a:off x="6786578" y="5072074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2,6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42" name="Прямая соединительная линия 41"/>
          <p:cNvCxnSpPr>
            <a:endCxn id="36" idx="0"/>
          </p:cNvCxnSpPr>
          <p:nvPr/>
        </p:nvCxnSpPr>
        <p:spPr>
          <a:xfrm>
            <a:off x="5643572" y="2643184"/>
            <a:ext cx="2001972" cy="178594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1418681561"/>
              </p:ext>
            </p:extLst>
          </p:nvPr>
        </p:nvGraphicFramePr>
        <p:xfrm>
          <a:off x="0" y="476672"/>
          <a:ext cx="9144000" cy="638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2563652">
            <a:off x="3677997" y="1955836"/>
            <a:ext cx="5260589" cy="1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Муниципальный внутренний долг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 Ставропольского края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18</a:t>
            </a:r>
          </a:p>
        </p:txBody>
      </p: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2706"/>
              </p:ext>
            </p:extLst>
          </p:nvPr>
        </p:nvGraphicFramePr>
        <p:xfrm>
          <a:off x="179512" y="1268761"/>
          <a:ext cx="8712967" cy="5328591"/>
        </p:xfrm>
        <a:graphic>
          <a:graphicData uri="http://schemas.openxmlformats.org/drawingml/2006/table">
            <a:tbl>
              <a:tblPr/>
              <a:tblGrid>
                <a:gridCol w="1534968"/>
                <a:gridCol w="964581"/>
                <a:gridCol w="1442869"/>
                <a:gridCol w="1202391"/>
                <a:gridCol w="1475316"/>
                <a:gridCol w="1046421"/>
                <a:gridCol w="1046421"/>
              </a:tblGrid>
              <a:tr h="1190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08" marR="5708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2019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год </a:t>
                      </a:r>
                      <a:b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(отчет)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2020 год </a:t>
                      </a:r>
                      <a:b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ru-RU" sz="12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(первоначальный план)</a:t>
                      </a:r>
                      <a:endParaRPr lang="ru-RU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2020 год (оценка)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2021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год</a:t>
                      </a:r>
                      <a:b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(проект)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2022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год </a:t>
                      </a:r>
                      <a:b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(проект)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2023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год </a:t>
                      </a:r>
                      <a:b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(проект)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8339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Доходы, </a:t>
                      </a:r>
                      <a:endParaRPr lang="ru-RU" sz="1600" b="1" i="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l" fontAlgn="b"/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из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них: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1 795,5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1 929,1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1 885,3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1 768,4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1 660,6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1 284,3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509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налоговые </a:t>
                      </a:r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и неналоговые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345,1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346,2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346,7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347,8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352,1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0920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дотации</a:t>
                      </a:r>
                      <a:endParaRPr lang="ru-RU" sz="1600" b="1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89,4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334,2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409,4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301,1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245,3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238,6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875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Расходы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1 793,7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1 920,8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1 819,8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1 768,4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1 660,6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1 284,3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3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Дефицит «-»,</a:t>
                      </a:r>
                    </a:p>
                    <a:p>
                      <a:pPr algn="l" fontAlgn="b"/>
                      <a:r>
                        <a:rPr lang="ru-RU" sz="1600" b="1" i="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профицит</a:t>
                      </a:r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 «+»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-8,3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03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Муниципальный</a:t>
                      </a:r>
                      <a:r>
                        <a:rPr lang="ru-RU" sz="16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 долг на конец года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Основные параметры бюджета города-курорта Железноводска на 2019-2023 гг. 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524328" y="764704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524328" y="980728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500174"/>
            <a:ext cx="79296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rgbClr val="190F65"/>
                </a:solidFill>
                <a:latin typeface="Comic Sans MS" pitchFamily="66" charset="0"/>
                <a:cs typeface="BrowalliaUPC" pitchFamily="34" charset="-34"/>
              </a:rPr>
              <a:t>Экономика есть искусство удовлетворять безграничные потребности при помощи ограниченных ресурсов </a:t>
            </a:r>
            <a:endParaRPr lang="ru-RU" altLang="ru-RU" sz="4400" b="1" dirty="0">
              <a:solidFill>
                <a:srgbClr val="190F65"/>
              </a:solidFill>
              <a:latin typeface="Comic Sans MS" pitchFamily="66" charset="0"/>
              <a:cs typeface="BrowalliaUPC" pitchFamily="34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5301208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190F65"/>
                </a:solidFill>
                <a:latin typeface="Book Antiqua" pitchFamily="18" charset="0"/>
                <a:cs typeface="DilleniaUPC" pitchFamily="18" charset="-34"/>
              </a:rPr>
              <a:t>Лоренс Питер</a:t>
            </a:r>
            <a:endParaRPr lang="ru-RU" altLang="ru-RU" sz="3200" b="1" i="1" dirty="0">
              <a:solidFill>
                <a:srgbClr val="190F65"/>
              </a:solidFill>
              <a:latin typeface="Book Antiqua" pitchFamily="18" charset="0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3" descr="Снежинки - Анимаш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1656184" cy="42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Снежинки - Анимаш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1512168" cy="393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9" descr="Звезды - Анимашк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8640"/>
            <a:ext cx="2160240" cy="23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1520" y="1196752"/>
            <a:ext cx="8712968" cy="1938992"/>
          </a:xfrm>
          <a:prstGeom prst="rect">
            <a:avLst/>
          </a:prstGeom>
          <a:solidFill>
            <a:srgbClr val="EAEAEA">
              <a:alpha val="50196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solidFill>
                  <a:srgbClr val="190F65"/>
                </a:solidFill>
                <a:latin typeface="Comic Sans MS" pitchFamily="66" charset="0"/>
                <a:cs typeface="DokChampa" pitchFamily="34" charset="-34"/>
              </a:rPr>
              <a:t>СПАСИБО ЗА ВНИМАНИЕ!</a:t>
            </a:r>
            <a:endParaRPr lang="ru-RU" sz="6000" b="1" dirty="0">
              <a:solidFill>
                <a:srgbClr val="190F65"/>
              </a:solidFill>
              <a:latin typeface="Comic Sans MS" pitchFamily="66" charset="0"/>
              <a:cs typeface="DokChampa" pitchFamily="34" charset="-34"/>
            </a:endParaRPr>
          </a:p>
        </p:txBody>
      </p:sp>
      <p:pic>
        <p:nvPicPr>
          <p:cNvPr id="11" name="Picture 39" descr="Звезды - Анимашк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12976"/>
            <a:ext cx="2160240" cy="239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3" descr="Снеговики - Анимашк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140968"/>
            <a:ext cx="276195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7" descr="70503485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509120"/>
            <a:ext cx="1512168" cy="16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7" descr="Новыйгод - Анимашки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373216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1" descr="Снеговики - Анимашки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653136"/>
            <a:ext cx="792088" cy="11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5" descr="GIF Снеговики - Анимашки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797152"/>
            <a:ext cx="1152128" cy="12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1" descr="Елка, Новыйгод - Анимашки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88840"/>
            <a:ext cx="3128933" cy="458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96188" y="1285860"/>
            <a:ext cx="12430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Схема  № 2</a:t>
            </a:r>
          </a:p>
          <a:p>
            <a:pPr eaLnBrk="1" hangingPunct="1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млн.рублей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57158" y="357166"/>
            <a:ext cx="8643998" cy="714380"/>
          </a:xfrm>
          <a:prstGeom prst="roundRect">
            <a:avLst>
              <a:gd name="adj" fmla="val 16667"/>
            </a:avLst>
          </a:prstGeom>
          <a:solidFill>
            <a:srgbClr val="E86E0A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поступлений доходов бюджета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города-курорта Железноводска Ставропольского края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/>
          </p:nvPr>
        </p:nvGraphicFramePr>
        <p:xfrm>
          <a:off x="571472" y="1571612"/>
          <a:ext cx="8286808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4328" y="980728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Динамика поступлений налоговых и неналоговых доходов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бюджета города-курорта Железноводска на 2019-2023гг. 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1268760"/>
          <a:ext cx="8678192" cy="5089197"/>
        </p:xfrm>
        <a:graphic>
          <a:graphicData uri="http://schemas.openxmlformats.org/drawingml/2006/table">
            <a:tbl>
              <a:tblPr/>
              <a:tblGrid>
                <a:gridCol w="2000264"/>
                <a:gridCol w="966650"/>
                <a:gridCol w="1057644"/>
                <a:gridCol w="981232"/>
                <a:gridCol w="792088"/>
                <a:gridCol w="765026"/>
                <a:gridCol w="1057644"/>
                <a:gridCol w="1057644"/>
              </a:tblGrid>
              <a:tr h="49220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Источники доходов 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8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 (отчет)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 (оценка)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 (прогноз)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к  оценке 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года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 (прогноз)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год (прогноз)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</a:tr>
              <a:tr h="354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абс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 сумма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CC8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Собственные доходы (всего)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357,7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346,7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347,8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352,1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5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доходы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271,9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309,4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-4,1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5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 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144,1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172,4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-6,8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4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</a:tr>
              <a:tr h="5830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162,4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3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</a:tr>
              <a:tr h="3224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-7,7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3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налоговые доходы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F7"/>
                    </a:solidFill>
                  </a:tcPr>
                </a:tc>
              </a:tr>
              <a:tr h="3224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 доходы</a:t>
                      </a:r>
                    </a:p>
                  </a:txBody>
                  <a:tcPr marL="5596" marR="5596" marT="5596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524329" y="857232"/>
            <a:ext cx="12625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3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96188" y="1196975"/>
            <a:ext cx="122379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Схема № 4</a:t>
            </a:r>
          </a:p>
          <a:p>
            <a:pPr eaLnBrk="1" hangingPunct="1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млн.рублей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71472" y="357166"/>
            <a:ext cx="8143932" cy="857256"/>
          </a:xfrm>
          <a:prstGeom prst="roundRect">
            <a:avLst>
              <a:gd name="adj" fmla="val 16667"/>
            </a:avLst>
          </a:prstGeom>
          <a:solidFill>
            <a:srgbClr val="E86E0A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 в бюджет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города-курорта Железноводска Ставропольского края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/>
          </p:nvPr>
        </p:nvGraphicFramePr>
        <p:xfrm>
          <a:off x="571472" y="1500174"/>
          <a:ext cx="8215370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4774">
            <a:off x="6350379" y="2220025"/>
            <a:ext cx="1143000" cy="71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79512" y="5157192"/>
            <a:ext cx="2160588" cy="936104"/>
          </a:xfrm>
          <a:prstGeom prst="can">
            <a:avLst>
              <a:gd name="adj" fmla="val 39619"/>
            </a:avLst>
          </a:prstGeom>
          <a:solidFill>
            <a:srgbClr val="003399"/>
          </a:solidFill>
          <a:ln w="9525">
            <a:solidFill>
              <a:srgbClr val="000099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</a:rPr>
              <a:t>52,9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339752" y="4221088"/>
            <a:ext cx="2160588" cy="936104"/>
          </a:xfrm>
          <a:prstGeom prst="can">
            <a:avLst>
              <a:gd name="adj" fmla="val 40065"/>
            </a:avLst>
          </a:prstGeom>
          <a:solidFill>
            <a:srgbClr val="0066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2400" b="1" dirty="0" smtClean="0"/>
              <a:t>48,2</a:t>
            </a:r>
            <a:endParaRPr lang="ru-RU" sz="2400" b="1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572000" y="3429000"/>
            <a:ext cx="2160588" cy="1008112"/>
          </a:xfrm>
          <a:prstGeom prst="can">
            <a:avLst>
              <a:gd name="adj" fmla="val 40922"/>
            </a:avLst>
          </a:prstGeom>
          <a:solidFill>
            <a:srgbClr val="0099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2400" b="1" dirty="0" smtClean="0"/>
              <a:t>51,3</a:t>
            </a:r>
            <a:endParaRPr lang="ru-RU" sz="2400" b="1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804248" y="2564904"/>
            <a:ext cx="2160588" cy="936104"/>
          </a:xfrm>
          <a:prstGeom prst="can">
            <a:avLst>
              <a:gd name="adj" fmla="val 39408"/>
            </a:avLst>
          </a:prstGeom>
          <a:solidFill>
            <a:srgbClr val="33CC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sz="2400" b="1" dirty="0" smtClean="0"/>
              <a:t>0,0</a:t>
            </a:r>
            <a:endParaRPr lang="ru-RU" sz="2400" b="1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3528" y="4357695"/>
            <a:ext cx="1656184" cy="830997"/>
          </a:xfrm>
          <a:prstGeom prst="rect">
            <a:avLst/>
          </a:prstGeom>
          <a:solidFill>
            <a:srgbClr val="CCE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0033CC"/>
                </a:solidFill>
              </a:rPr>
              <a:t>2020 год (факт)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555776" y="3717032"/>
            <a:ext cx="1656184" cy="461665"/>
          </a:xfrm>
          <a:prstGeom prst="rect">
            <a:avLst/>
          </a:prstGeom>
          <a:solidFill>
            <a:srgbClr val="CCE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0033CC"/>
                </a:solidFill>
              </a:rPr>
              <a:t>2021 </a:t>
            </a:r>
            <a:r>
              <a:rPr lang="ru-RU" sz="2400" b="1" dirty="0">
                <a:solidFill>
                  <a:srgbClr val="0033CC"/>
                </a:solidFill>
              </a:rPr>
              <a:t>год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88024" y="2780928"/>
            <a:ext cx="1656184" cy="461665"/>
          </a:xfrm>
          <a:prstGeom prst="rect">
            <a:avLst/>
          </a:prstGeom>
          <a:solidFill>
            <a:srgbClr val="CCE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0033CC"/>
                </a:solidFill>
              </a:rPr>
              <a:t>2022 </a:t>
            </a:r>
            <a:r>
              <a:rPr lang="ru-RU" sz="2400" b="1" dirty="0">
                <a:solidFill>
                  <a:srgbClr val="0033CC"/>
                </a:solidFill>
              </a:rPr>
              <a:t>год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020272" y="1916832"/>
            <a:ext cx="1656184" cy="461665"/>
          </a:xfrm>
          <a:prstGeom prst="rect">
            <a:avLst/>
          </a:prstGeom>
          <a:solidFill>
            <a:srgbClr val="CCE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0033CC"/>
                </a:solidFill>
              </a:rPr>
              <a:t>2023 </a:t>
            </a:r>
            <a:r>
              <a:rPr lang="ru-RU" sz="2400" b="1" dirty="0">
                <a:solidFill>
                  <a:srgbClr val="0033CC"/>
                </a:solidFill>
              </a:rPr>
              <a:t>год</a:t>
            </a:r>
          </a:p>
        </p:txBody>
      </p:sp>
      <p:pic>
        <p:nvPicPr>
          <p:cNvPr id="15" name="Picture 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41491">
            <a:off x="2940596" y="5273888"/>
            <a:ext cx="7200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92090">
            <a:off x="7476805" y="4523580"/>
            <a:ext cx="1143000" cy="80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8671">
            <a:off x="5237414" y="5582415"/>
            <a:ext cx="1143000" cy="80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70633">
            <a:off x="543011" y="2973419"/>
            <a:ext cx="1143000" cy="62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pic>
        <p:nvPicPr>
          <p:cNvPr id="26" name="Picture 4" descr="http://apingtu.edu.ru/emrPM/WEBQcpse/other/foto/binoculars-2leccg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Иные межбюджетные трансферты за счет курортного сбора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города-курорта Железноводска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5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3017909176"/>
              </p:ext>
            </p:extLst>
          </p:nvPr>
        </p:nvGraphicFramePr>
        <p:xfrm>
          <a:off x="251520" y="1500174"/>
          <a:ext cx="8892480" cy="6105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Группа 25"/>
          <p:cNvGrpSpPr/>
          <p:nvPr/>
        </p:nvGrpSpPr>
        <p:grpSpPr>
          <a:xfrm rot="409763">
            <a:off x="4083537" y="3089434"/>
            <a:ext cx="1514965" cy="285556"/>
            <a:chOff x="1389359" y="3286222"/>
            <a:chExt cx="1435312" cy="285556"/>
          </a:xfrm>
        </p:grpSpPr>
        <p:sp>
          <p:nvSpPr>
            <p:cNvPr id="17" name="Стрелка вверх 16"/>
            <p:cNvSpPr/>
            <p:nvPr>
              <p:custDataLst>
                <p:tags r:id="rId4"/>
              </p:custDataLst>
            </p:nvPr>
          </p:nvSpPr>
          <p:spPr>
            <a:xfrm rot="5400000">
              <a:off x="2553393" y="3300500"/>
              <a:ext cx="285556" cy="257000"/>
            </a:xfrm>
            <a:prstGeom prst="upArrow">
              <a:avLst/>
            </a:prstGeom>
            <a:solidFill>
              <a:srgbClr val="EB695B">
                <a:alpha val="9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1389359" y="3429000"/>
              <a:ext cx="1008112" cy="0"/>
            </a:xfrm>
            <a:prstGeom prst="line">
              <a:avLst/>
            </a:prstGeom>
            <a:ln w="120650" cap="rnd">
              <a:gradFill flip="none" rotWithShape="1"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2000">
                    <a:srgbClr val="FFC000">
                      <a:alpha val="28000"/>
                    </a:srgbClr>
                  </a:gs>
                </a:gsLst>
                <a:lin ang="108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9"/>
          <p:cNvGrpSpPr/>
          <p:nvPr/>
        </p:nvGrpSpPr>
        <p:grpSpPr>
          <a:xfrm rot="952971">
            <a:off x="778728" y="2681935"/>
            <a:ext cx="3084698" cy="900806"/>
            <a:chOff x="840757" y="3051258"/>
            <a:chExt cx="3185404" cy="1152940"/>
          </a:xfrm>
        </p:grpSpPr>
        <p:sp>
          <p:nvSpPr>
            <p:cNvPr id="20" name="Стрелка вверх 19"/>
            <p:cNvSpPr/>
            <p:nvPr>
              <p:custDataLst>
                <p:tags r:id="rId3"/>
              </p:custDataLst>
            </p:nvPr>
          </p:nvSpPr>
          <p:spPr>
            <a:xfrm rot="4768112">
              <a:off x="3754883" y="3065536"/>
              <a:ext cx="285555" cy="257000"/>
            </a:xfrm>
            <a:prstGeom prst="upArrow">
              <a:avLst/>
            </a:prstGeom>
            <a:solidFill>
              <a:srgbClr val="529C95">
                <a:alpha val="9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rot="20647029" flipH="1">
              <a:off x="840757" y="3746421"/>
              <a:ext cx="2824791" cy="457777"/>
            </a:xfrm>
            <a:prstGeom prst="line">
              <a:avLst/>
            </a:prstGeom>
            <a:ln w="120650" cap="rnd">
              <a:gradFill flip="none" rotWithShape="1"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92D050">
                      <a:alpha val="26000"/>
                    </a:srgbClr>
                  </a:gs>
                </a:gsLst>
                <a:lin ang="108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4"/>
          <p:cNvGrpSpPr/>
          <p:nvPr/>
        </p:nvGrpSpPr>
        <p:grpSpPr>
          <a:xfrm rot="265559" flipV="1">
            <a:off x="6066836" y="3424022"/>
            <a:ext cx="1742151" cy="510020"/>
            <a:chOff x="6228184" y="3098549"/>
            <a:chExt cx="1697532" cy="570291"/>
          </a:xfrm>
        </p:grpSpPr>
        <p:sp>
          <p:nvSpPr>
            <p:cNvPr id="23" name="Стрелка вверх 22"/>
            <p:cNvSpPr/>
            <p:nvPr>
              <p:custDataLst>
                <p:tags r:id="rId2"/>
              </p:custDataLst>
            </p:nvPr>
          </p:nvSpPr>
          <p:spPr>
            <a:xfrm rot="4633723">
              <a:off x="7654438" y="3112827"/>
              <a:ext cx="285556" cy="257000"/>
            </a:xfrm>
            <a:prstGeom prst="upArrow">
              <a:avLst/>
            </a:prstGeom>
            <a:solidFill>
              <a:srgbClr val="529C95">
                <a:alpha val="9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6228184" y="3346526"/>
              <a:ext cx="1279878" cy="322314"/>
            </a:xfrm>
            <a:prstGeom prst="line">
              <a:avLst/>
            </a:prstGeom>
            <a:ln w="120650" cap="rnd">
              <a:gradFill flip="none" rotWithShape="1"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92D050">
                      <a:alpha val="26000"/>
                    </a:srgbClr>
                  </a:gs>
                </a:gsLst>
                <a:lin ang="108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Овал 26"/>
          <p:cNvSpPr/>
          <p:nvPr/>
        </p:nvSpPr>
        <p:spPr>
          <a:xfrm>
            <a:off x="357158" y="1785926"/>
            <a:ext cx="1566174" cy="244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5" descr="http://garysanis.com/Pics/Work/BusinessmanPointingSalesUpGraph_Big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358835"/>
            <a:ext cx="2304256" cy="14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бюджета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 в 2018-2023 гг.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6</a:t>
            </a:r>
          </a:p>
        </p:txBody>
      </p:sp>
    </p:spTree>
    <p:extLst>
      <p:ext uri="{BB962C8B-B14F-4D97-AF65-F5344CB8AC3E}">
        <p14:creationId xmlns:p14="http://schemas.microsoft.com/office/powerpoint/2010/main" xmlns="" val="3871634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95234" name="think-cell Slide" r:id="rId6" imgW="360" imgH="360" progId="">
              <p:embed/>
            </p:oleObj>
          </a:graphicData>
        </a:graphic>
      </p:graphicFrame>
      <p:sp>
        <p:nvSpPr>
          <p:cNvPr id="236546" name="AutoShape 2" descr="https://www.kryzalis.com.br/blog/wp-content/uploads/2017/10/como-administrar-uma-empresa-analise-concorrencia.pn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6548" name="AutoShape 4" descr="https://www.kryzalis.com.br/blog/wp-content/uploads/2017/10/como-administrar-uma-empresa-analise-concorrencia.pn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6550" name="AutoShape 6" descr="https://www.kryzalis.com.br/blog/wp-content/uploads/2017/10/como-administrar-uma-empresa-analise-concorrencia.png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395536" y="1628800"/>
            <a:ext cx="2988840" cy="2889777"/>
            <a:chOff x="4327525" y="1006475"/>
            <a:chExt cx="5683932" cy="5676900"/>
          </a:xfrm>
          <a:scene3d>
            <a:camera prst="isometricTopUp">
              <a:rot lat="18036561" lon="151961" rev="14157"/>
            </a:camera>
            <a:lightRig rig="flood" dir="t">
              <a:rot lat="0" lon="0" rev="0"/>
            </a:lightRig>
          </a:scene3d>
        </p:grpSpPr>
        <p:sp>
          <p:nvSpPr>
            <p:cNvPr id="649224" name="Freeform 8"/>
            <p:cNvSpPr>
              <a:spLocks/>
            </p:cNvSpPr>
            <p:nvPr/>
          </p:nvSpPr>
          <p:spPr bwMode="auto">
            <a:xfrm>
              <a:off x="4327525" y="1006475"/>
              <a:ext cx="5497513" cy="5676900"/>
            </a:xfrm>
            <a:custGeom>
              <a:avLst/>
              <a:gdLst/>
              <a:ahLst/>
              <a:cxnLst>
                <a:cxn ang="0">
                  <a:pos x="895" y="0"/>
                </a:cxn>
                <a:cxn ang="0">
                  <a:pos x="1341" y="117"/>
                </a:cxn>
                <a:cxn ang="0">
                  <a:pos x="1619" y="363"/>
                </a:cxn>
                <a:cxn ang="0">
                  <a:pos x="1727" y="553"/>
                </a:cxn>
                <a:cxn ang="0">
                  <a:pos x="1723" y="563"/>
                </a:cxn>
                <a:cxn ang="0">
                  <a:pos x="1496" y="654"/>
                </a:cxn>
                <a:cxn ang="0">
                  <a:pos x="1274" y="744"/>
                </a:cxn>
                <a:cxn ang="0">
                  <a:pos x="1002" y="854"/>
                </a:cxn>
                <a:cxn ang="0">
                  <a:pos x="905" y="893"/>
                </a:cxn>
                <a:cxn ang="0">
                  <a:pos x="898" y="902"/>
                </a:cxn>
                <a:cxn ang="0">
                  <a:pos x="864" y="1226"/>
                </a:cxn>
                <a:cxn ang="0">
                  <a:pos x="834" y="1499"/>
                </a:cxn>
                <a:cxn ang="0">
                  <a:pos x="808" y="1736"/>
                </a:cxn>
                <a:cxn ang="0">
                  <a:pos x="803" y="1778"/>
                </a:cxn>
                <a:cxn ang="0">
                  <a:pos x="795" y="1785"/>
                </a:cxn>
                <a:cxn ang="0">
                  <a:pos x="536" y="1714"/>
                </a:cxn>
                <a:cxn ang="0">
                  <a:pos x="330" y="1586"/>
                </a:cxn>
                <a:cxn ang="0">
                  <a:pos x="116" y="1329"/>
                </a:cxn>
                <a:cxn ang="0">
                  <a:pos x="20" y="1065"/>
                </a:cxn>
                <a:cxn ang="0">
                  <a:pos x="9" y="805"/>
                </a:cxn>
                <a:cxn ang="0">
                  <a:pos x="96" y="500"/>
                </a:cxn>
                <a:cxn ang="0">
                  <a:pos x="255" y="273"/>
                </a:cxn>
                <a:cxn ang="0">
                  <a:pos x="522" y="83"/>
                </a:cxn>
                <a:cxn ang="0">
                  <a:pos x="807" y="5"/>
                </a:cxn>
                <a:cxn ang="0">
                  <a:pos x="895" y="0"/>
                </a:cxn>
              </a:cxnLst>
              <a:rect l="0" t="0" r="r" b="b"/>
              <a:pathLst>
                <a:path w="1729" h="1785">
                  <a:moveTo>
                    <a:pt x="895" y="0"/>
                  </a:moveTo>
                  <a:cubicBezTo>
                    <a:pt x="1054" y="0"/>
                    <a:pt x="1203" y="38"/>
                    <a:pt x="1341" y="117"/>
                  </a:cubicBezTo>
                  <a:cubicBezTo>
                    <a:pt x="1451" y="179"/>
                    <a:pt x="1544" y="261"/>
                    <a:pt x="1619" y="363"/>
                  </a:cubicBezTo>
                  <a:cubicBezTo>
                    <a:pt x="1663" y="422"/>
                    <a:pt x="1699" y="485"/>
                    <a:pt x="1727" y="553"/>
                  </a:cubicBezTo>
                  <a:cubicBezTo>
                    <a:pt x="1729" y="558"/>
                    <a:pt x="1729" y="560"/>
                    <a:pt x="1723" y="563"/>
                  </a:cubicBezTo>
                  <a:cubicBezTo>
                    <a:pt x="1647" y="593"/>
                    <a:pt x="1571" y="624"/>
                    <a:pt x="1496" y="654"/>
                  </a:cubicBezTo>
                  <a:cubicBezTo>
                    <a:pt x="1422" y="684"/>
                    <a:pt x="1348" y="714"/>
                    <a:pt x="1274" y="744"/>
                  </a:cubicBezTo>
                  <a:cubicBezTo>
                    <a:pt x="1183" y="780"/>
                    <a:pt x="1093" y="817"/>
                    <a:pt x="1002" y="854"/>
                  </a:cubicBezTo>
                  <a:cubicBezTo>
                    <a:pt x="970" y="867"/>
                    <a:pt x="937" y="880"/>
                    <a:pt x="905" y="893"/>
                  </a:cubicBezTo>
                  <a:cubicBezTo>
                    <a:pt x="901" y="895"/>
                    <a:pt x="899" y="897"/>
                    <a:pt x="898" y="902"/>
                  </a:cubicBezTo>
                  <a:cubicBezTo>
                    <a:pt x="887" y="1010"/>
                    <a:pt x="875" y="1118"/>
                    <a:pt x="864" y="1226"/>
                  </a:cubicBezTo>
                  <a:cubicBezTo>
                    <a:pt x="854" y="1317"/>
                    <a:pt x="843" y="1408"/>
                    <a:pt x="834" y="1499"/>
                  </a:cubicBezTo>
                  <a:cubicBezTo>
                    <a:pt x="825" y="1578"/>
                    <a:pt x="816" y="1657"/>
                    <a:pt x="808" y="1736"/>
                  </a:cubicBezTo>
                  <a:cubicBezTo>
                    <a:pt x="806" y="1750"/>
                    <a:pt x="804" y="1764"/>
                    <a:pt x="803" y="1778"/>
                  </a:cubicBezTo>
                  <a:cubicBezTo>
                    <a:pt x="803" y="1784"/>
                    <a:pt x="801" y="1785"/>
                    <a:pt x="795" y="1785"/>
                  </a:cubicBezTo>
                  <a:cubicBezTo>
                    <a:pt x="705" y="1773"/>
                    <a:pt x="619" y="1750"/>
                    <a:pt x="536" y="1714"/>
                  </a:cubicBezTo>
                  <a:cubicBezTo>
                    <a:pt x="462" y="1681"/>
                    <a:pt x="393" y="1638"/>
                    <a:pt x="330" y="1586"/>
                  </a:cubicBezTo>
                  <a:cubicBezTo>
                    <a:pt x="243" y="1514"/>
                    <a:pt x="171" y="1428"/>
                    <a:pt x="116" y="1329"/>
                  </a:cubicBezTo>
                  <a:cubicBezTo>
                    <a:pt x="70" y="1246"/>
                    <a:pt x="38" y="1158"/>
                    <a:pt x="20" y="1065"/>
                  </a:cubicBezTo>
                  <a:cubicBezTo>
                    <a:pt x="3" y="979"/>
                    <a:pt x="0" y="893"/>
                    <a:pt x="9" y="805"/>
                  </a:cubicBezTo>
                  <a:cubicBezTo>
                    <a:pt x="19" y="698"/>
                    <a:pt x="48" y="597"/>
                    <a:pt x="96" y="500"/>
                  </a:cubicBezTo>
                  <a:cubicBezTo>
                    <a:pt x="137" y="416"/>
                    <a:pt x="190" y="341"/>
                    <a:pt x="255" y="273"/>
                  </a:cubicBezTo>
                  <a:cubicBezTo>
                    <a:pt x="332" y="194"/>
                    <a:pt x="421" y="130"/>
                    <a:pt x="522" y="83"/>
                  </a:cubicBezTo>
                  <a:cubicBezTo>
                    <a:pt x="612" y="41"/>
                    <a:pt x="707" y="15"/>
                    <a:pt x="807" y="5"/>
                  </a:cubicBezTo>
                  <a:cubicBezTo>
                    <a:pt x="836" y="2"/>
                    <a:pt x="865" y="0"/>
                    <a:pt x="895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64000"/>
              </a:schemeClr>
            </a:solidFill>
            <a:ln w="9525">
              <a:noFill/>
              <a:round/>
              <a:headEnd/>
              <a:tailEnd/>
            </a:ln>
            <a:effectLst>
              <a:outerShdw blurRad="215900" dist="38100" dir="2700000" algn="tl" rotWithShape="0">
                <a:prstClr val="black">
                  <a:alpha val="55000"/>
                </a:prstClr>
              </a:outerShdw>
            </a:effectLst>
            <a:sp3d z="-292100" extrusionH="400050" prstMaterial="flat">
              <a:bevelT w="101600" h="1016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9225" name="Freeform 9"/>
            <p:cNvSpPr>
              <a:spLocks/>
            </p:cNvSpPr>
            <p:nvPr/>
          </p:nvSpPr>
          <p:spPr bwMode="auto">
            <a:xfrm>
              <a:off x="6847569" y="2690653"/>
              <a:ext cx="3163888" cy="3914775"/>
            </a:xfrm>
            <a:custGeom>
              <a:avLst/>
              <a:gdLst/>
              <a:ahLst/>
              <a:cxnLst>
                <a:cxn ang="0">
                  <a:pos x="95" y="1230"/>
                </a:cxn>
                <a:cxn ang="0">
                  <a:pos x="7" y="1226"/>
                </a:cxn>
                <a:cxn ang="0">
                  <a:pos x="0" y="1219"/>
                </a:cxn>
                <a:cxn ang="0">
                  <a:pos x="10" y="1132"/>
                </a:cxn>
                <a:cxn ang="0">
                  <a:pos x="21" y="1035"/>
                </a:cxn>
                <a:cxn ang="0">
                  <a:pos x="34" y="917"/>
                </a:cxn>
                <a:cxn ang="0">
                  <a:pos x="44" y="822"/>
                </a:cxn>
                <a:cxn ang="0">
                  <a:pos x="54" y="728"/>
                </a:cxn>
                <a:cxn ang="0">
                  <a:pos x="65" y="629"/>
                </a:cxn>
                <a:cxn ang="0">
                  <a:pos x="78" y="514"/>
                </a:cxn>
                <a:cxn ang="0">
                  <a:pos x="90" y="401"/>
                </a:cxn>
                <a:cxn ang="0">
                  <a:pos x="97" y="343"/>
                </a:cxn>
                <a:cxn ang="0">
                  <a:pos x="107" y="331"/>
                </a:cxn>
                <a:cxn ang="0">
                  <a:pos x="306" y="251"/>
                </a:cxn>
                <a:cxn ang="0">
                  <a:pos x="582" y="139"/>
                </a:cxn>
                <a:cxn ang="0">
                  <a:pos x="919" y="4"/>
                </a:cxn>
                <a:cxn ang="0">
                  <a:pos x="933" y="10"/>
                </a:cxn>
                <a:cxn ang="0">
                  <a:pos x="980" y="174"/>
                </a:cxn>
                <a:cxn ang="0">
                  <a:pos x="993" y="285"/>
                </a:cxn>
                <a:cxn ang="0">
                  <a:pos x="994" y="355"/>
                </a:cxn>
                <a:cxn ang="0">
                  <a:pos x="956" y="593"/>
                </a:cxn>
                <a:cxn ang="0">
                  <a:pos x="848" y="825"/>
                </a:cxn>
                <a:cxn ang="0">
                  <a:pos x="644" y="1045"/>
                </a:cxn>
                <a:cxn ang="0">
                  <a:pos x="386" y="1183"/>
                </a:cxn>
                <a:cxn ang="0">
                  <a:pos x="211" y="1223"/>
                </a:cxn>
                <a:cxn ang="0">
                  <a:pos x="95" y="1230"/>
                </a:cxn>
              </a:cxnLst>
              <a:rect l="0" t="0" r="r" b="b"/>
              <a:pathLst>
                <a:path w="995" h="1231">
                  <a:moveTo>
                    <a:pt x="95" y="1230"/>
                  </a:moveTo>
                  <a:cubicBezTo>
                    <a:pt x="67" y="1231"/>
                    <a:pt x="37" y="1228"/>
                    <a:pt x="7" y="1226"/>
                  </a:cubicBezTo>
                  <a:cubicBezTo>
                    <a:pt x="3" y="1226"/>
                    <a:pt x="0" y="1225"/>
                    <a:pt x="0" y="1219"/>
                  </a:cubicBezTo>
                  <a:cubicBezTo>
                    <a:pt x="4" y="1190"/>
                    <a:pt x="7" y="1161"/>
                    <a:pt x="10" y="1132"/>
                  </a:cubicBezTo>
                  <a:cubicBezTo>
                    <a:pt x="14" y="1099"/>
                    <a:pt x="18" y="1067"/>
                    <a:pt x="21" y="1035"/>
                  </a:cubicBezTo>
                  <a:cubicBezTo>
                    <a:pt x="25" y="995"/>
                    <a:pt x="30" y="956"/>
                    <a:pt x="34" y="917"/>
                  </a:cubicBezTo>
                  <a:cubicBezTo>
                    <a:pt x="38" y="885"/>
                    <a:pt x="41" y="853"/>
                    <a:pt x="44" y="822"/>
                  </a:cubicBezTo>
                  <a:cubicBezTo>
                    <a:pt x="48" y="791"/>
                    <a:pt x="51" y="760"/>
                    <a:pt x="54" y="728"/>
                  </a:cubicBezTo>
                  <a:cubicBezTo>
                    <a:pt x="58" y="695"/>
                    <a:pt x="62" y="662"/>
                    <a:pt x="65" y="629"/>
                  </a:cubicBezTo>
                  <a:cubicBezTo>
                    <a:pt x="70" y="590"/>
                    <a:pt x="74" y="552"/>
                    <a:pt x="78" y="514"/>
                  </a:cubicBezTo>
                  <a:cubicBezTo>
                    <a:pt x="82" y="477"/>
                    <a:pt x="86" y="439"/>
                    <a:pt x="90" y="401"/>
                  </a:cubicBezTo>
                  <a:cubicBezTo>
                    <a:pt x="92" y="382"/>
                    <a:pt x="95" y="362"/>
                    <a:pt x="97" y="343"/>
                  </a:cubicBezTo>
                  <a:cubicBezTo>
                    <a:pt x="97" y="336"/>
                    <a:pt x="101" y="333"/>
                    <a:pt x="107" y="331"/>
                  </a:cubicBezTo>
                  <a:cubicBezTo>
                    <a:pt x="173" y="305"/>
                    <a:pt x="239" y="278"/>
                    <a:pt x="306" y="251"/>
                  </a:cubicBezTo>
                  <a:cubicBezTo>
                    <a:pt x="398" y="214"/>
                    <a:pt x="490" y="177"/>
                    <a:pt x="582" y="139"/>
                  </a:cubicBezTo>
                  <a:cubicBezTo>
                    <a:pt x="694" y="94"/>
                    <a:pt x="807" y="49"/>
                    <a:pt x="919" y="4"/>
                  </a:cubicBezTo>
                  <a:cubicBezTo>
                    <a:pt x="927" y="0"/>
                    <a:pt x="930" y="1"/>
                    <a:pt x="933" y="10"/>
                  </a:cubicBezTo>
                  <a:cubicBezTo>
                    <a:pt x="954" y="63"/>
                    <a:pt x="970" y="117"/>
                    <a:pt x="980" y="174"/>
                  </a:cubicBezTo>
                  <a:cubicBezTo>
                    <a:pt x="987" y="210"/>
                    <a:pt x="991" y="247"/>
                    <a:pt x="993" y="285"/>
                  </a:cubicBezTo>
                  <a:cubicBezTo>
                    <a:pt x="994" y="308"/>
                    <a:pt x="995" y="331"/>
                    <a:pt x="994" y="355"/>
                  </a:cubicBezTo>
                  <a:cubicBezTo>
                    <a:pt x="992" y="436"/>
                    <a:pt x="980" y="515"/>
                    <a:pt x="956" y="593"/>
                  </a:cubicBezTo>
                  <a:cubicBezTo>
                    <a:pt x="931" y="676"/>
                    <a:pt x="895" y="753"/>
                    <a:pt x="848" y="825"/>
                  </a:cubicBezTo>
                  <a:cubicBezTo>
                    <a:pt x="793" y="910"/>
                    <a:pt x="725" y="983"/>
                    <a:pt x="644" y="1045"/>
                  </a:cubicBezTo>
                  <a:cubicBezTo>
                    <a:pt x="566" y="1105"/>
                    <a:pt x="480" y="1151"/>
                    <a:pt x="386" y="1183"/>
                  </a:cubicBezTo>
                  <a:cubicBezTo>
                    <a:pt x="329" y="1202"/>
                    <a:pt x="271" y="1216"/>
                    <a:pt x="211" y="1223"/>
                  </a:cubicBezTo>
                  <a:cubicBezTo>
                    <a:pt x="173" y="1227"/>
                    <a:pt x="135" y="1231"/>
                    <a:pt x="95" y="12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>
              <a:outerShdw blurRad="165100" dist="38100" dir="2700000" algn="tl" rotWithShape="0">
                <a:prstClr val="black">
                  <a:alpha val="62000"/>
                </a:prstClr>
              </a:outerShdw>
            </a:effectLst>
            <a:sp3d z="-603250" extrusionH="88900" prstMaterial="flat">
              <a:bevelT w="101600" h="1016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50" name="Прямая со стрелкой 49"/>
          <p:cNvCxnSpPr/>
          <p:nvPr/>
        </p:nvCxnSpPr>
        <p:spPr>
          <a:xfrm>
            <a:off x="428515" y="2263328"/>
            <a:ext cx="471077" cy="558394"/>
          </a:xfrm>
          <a:prstGeom prst="straightConnector1">
            <a:avLst/>
          </a:prstGeom>
          <a:ln w="698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204362" y="1500174"/>
            <a:ext cx="1652994" cy="721717"/>
          </a:xfrm>
          <a:prstGeom prst="roundRect">
            <a:avLst>
              <a:gd name="adj" fmla="val 4631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1 351,1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76%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3" name="Группа 4"/>
          <p:cNvGrpSpPr/>
          <p:nvPr/>
        </p:nvGrpSpPr>
        <p:grpSpPr>
          <a:xfrm>
            <a:off x="611560" y="4549914"/>
            <a:ext cx="1951986" cy="579646"/>
            <a:chOff x="611560" y="4365104"/>
            <a:chExt cx="1951986" cy="579646"/>
          </a:xfrm>
        </p:grpSpPr>
        <p:sp>
          <p:nvSpPr>
            <p:cNvPr id="8" name="Овал 7"/>
            <p:cNvSpPr/>
            <p:nvPr/>
          </p:nvSpPr>
          <p:spPr>
            <a:xfrm>
              <a:off x="611560" y="4496293"/>
              <a:ext cx="360040" cy="3600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/>
            </a:scene3d>
            <a:sp3d prstMaterial="flat"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ts val="1900"/>
                </a:lnSpc>
              </a:pPr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71600" y="4365104"/>
              <a:ext cx="1591946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Всего расходов</a:t>
              </a:r>
            </a:p>
            <a:p>
              <a:pPr>
                <a:lnSpc>
                  <a:spcPts val="19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в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2021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году</a:t>
              </a:r>
            </a:p>
          </p:txBody>
        </p:sp>
      </p:grpSp>
      <p:grpSp>
        <p:nvGrpSpPr>
          <p:cNvPr id="4" name="Группа 5"/>
          <p:cNvGrpSpPr/>
          <p:nvPr/>
        </p:nvGrpSpPr>
        <p:grpSpPr>
          <a:xfrm>
            <a:off x="611560" y="5197986"/>
            <a:ext cx="2794474" cy="823302"/>
            <a:chOff x="611560" y="5013176"/>
            <a:chExt cx="2794474" cy="823302"/>
          </a:xfrm>
        </p:grpSpPr>
        <p:sp>
          <p:nvSpPr>
            <p:cNvPr id="67" name="Овал 66"/>
            <p:cNvSpPr/>
            <p:nvPr/>
          </p:nvSpPr>
          <p:spPr>
            <a:xfrm>
              <a:off x="611560" y="5144365"/>
              <a:ext cx="360040" cy="36004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contrasting" dir="t"/>
            </a:scene3d>
            <a:sp3d prstMaterial="flat"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ts val="1900"/>
                </a:lnSpc>
              </a:pPr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971600" y="5013176"/>
              <a:ext cx="2434434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Расходы на отрасли социально-культурной сферы</a:t>
              </a:r>
            </a:p>
          </p:txBody>
        </p:sp>
      </p:grpSp>
      <p:sp>
        <p:nvSpPr>
          <p:cNvPr id="48" name="Скругленный прямоугольник 47"/>
          <p:cNvSpPr/>
          <p:nvPr/>
        </p:nvSpPr>
        <p:spPr>
          <a:xfrm>
            <a:off x="2214546" y="1428736"/>
            <a:ext cx="1581896" cy="714380"/>
          </a:xfrm>
          <a:prstGeom prst="roundRect">
            <a:avLst>
              <a:gd name="adj" fmla="val 463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1 768,4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323528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по отдельным направлениям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43372" y="1714488"/>
            <a:ext cx="4500594" cy="500066"/>
          </a:xfrm>
          <a:prstGeom prst="roundRect">
            <a:avLst>
              <a:gd name="adj" fmla="val 4631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Образование (904,2  млн. руб.) - 51%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4143372" y="2357430"/>
            <a:ext cx="4500594" cy="571504"/>
          </a:xfrm>
          <a:prstGeom prst="roundRect">
            <a:avLst>
              <a:gd name="adj" fmla="val 4631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Социальная политика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(379,4 млн. руб.) - 21%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4143372" y="5715016"/>
            <a:ext cx="4500594" cy="571504"/>
          </a:xfrm>
          <a:prstGeom prst="roundRect">
            <a:avLst>
              <a:gd name="adj" fmla="val 4631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Физическая культура и спорт 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(17,6  млн. руб.) - 1%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4143372" y="5072074"/>
            <a:ext cx="4500594" cy="500066"/>
          </a:xfrm>
          <a:prstGeom prst="roundRect">
            <a:avLst>
              <a:gd name="adj" fmla="val 4631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Культура (49,9  млн. руб.) - 3%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83" name="Прямая со стрелкой 82"/>
          <p:cNvCxnSpPr/>
          <p:nvPr/>
        </p:nvCxnSpPr>
        <p:spPr>
          <a:xfrm rot="5400000">
            <a:off x="2072464" y="2928140"/>
            <a:ext cx="1714512" cy="144464"/>
          </a:xfrm>
          <a:prstGeom prst="straightConnector1">
            <a:avLst/>
          </a:prstGeom>
          <a:ln w="6985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Скругленный прямоугольник 106"/>
          <p:cNvSpPr/>
          <p:nvPr/>
        </p:nvSpPr>
        <p:spPr>
          <a:xfrm>
            <a:off x="4143372" y="3071810"/>
            <a:ext cx="4500594" cy="428628"/>
          </a:xfrm>
          <a:prstGeom prst="roundRect">
            <a:avLst>
              <a:gd name="adj" fmla="val 463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ЖКХ (190 млн. руб.) - 11%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4143372" y="4357694"/>
            <a:ext cx="4500594" cy="571504"/>
          </a:xfrm>
          <a:prstGeom prst="roundRect">
            <a:avLst>
              <a:gd name="adj" fmla="val 463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Национальная экономика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(60,5  млн. руб.) - 3%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4143372" y="3643314"/>
            <a:ext cx="4500594" cy="571504"/>
          </a:xfrm>
          <a:prstGeom prst="roundRect">
            <a:avLst>
              <a:gd name="adj" fmla="val 4631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flat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Общегосударственные вопросы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(146,5 млн. руб.) - 8%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7</a:t>
            </a:r>
          </a:p>
        </p:txBody>
      </p:sp>
    </p:spTree>
    <p:extLst>
      <p:ext uri="{BB962C8B-B14F-4D97-AF65-F5344CB8AC3E}">
        <p14:creationId xmlns:p14="http://schemas.microsoft.com/office/powerpoint/2010/main" xmlns="" val="527663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 animBg="1"/>
      <p:bldP spid="70" grpId="0" animBg="1"/>
      <p:bldP spid="74" grpId="0" animBg="1"/>
      <p:bldP spid="75" grpId="0" animBg="1"/>
      <p:bldP spid="76" grpId="0" animBg="1"/>
      <p:bldP spid="107" grpId="0" animBg="1"/>
      <p:bldP spid="108" grpId="0" animBg="1"/>
      <p:bldP spid="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285720" y="1340768"/>
          <a:ext cx="8643998" cy="53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в разрезе муниципальных программ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357298"/>
          <a:ext cx="8643998" cy="53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20" y="42119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в разрезе муниципальных программ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80312" y="980728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8</a:t>
            </a:r>
          </a:p>
        </p:txBody>
      </p:sp>
    </p:spTree>
    <p:extLst>
      <p:ext uri="{BB962C8B-B14F-4D97-AF65-F5344CB8AC3E}">
        <p14:creationId xmlns="" xmlns:p14="http://schemas.microsoft.com/office/powerpoint/2010/main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bp6iLoaEareIU_fKaKa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bp6iLoaEareIU_fKaKa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YqihVo00GmxSSRELyug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E5kHx1XUWUzoWLelWVi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KQlCvXbiEC7e3IcSMvX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4q8xmmXkuXDu3vVnzB3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fMevFAk2Iu7NMBA7h_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3vbI7zzaU2kzYqlxBxG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cDHmp4.Q0S5C_AvqH0p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0ydx.d6kuBSHj4BQzHd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kFJKF6FkiiBjC.x_Hs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VDIkm1Yk.UtmfRFq8IH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WOKYEOr0.PAvG4kZIdD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4q8xmmXkuXDu3vVnzB3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P9x.cBw0WiuTu24k3qQ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8z15cxFE.TM.rznaFtL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KQlCvXbiEC7e3IcSMvXj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4q8xmmXkuXDu3vVnzB3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0ydx.d6kuBSHj4BQzHd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kFJKF6FkiiBjC.x_Hsn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KQlCvXbiEC7e3IcSMvXj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AyM2BhF0iAg8Rb1.lq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82pUk.HECIl7RnakaIn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YqihVo00GmxSSRELyug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dkfYmCukC_TBNUSBadq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jBCpxYYUmsj5qq0vfqK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ddr43wykCMw7G6ia9yp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RXpvIIsEaq.Tkq7jWx7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12663</TotalTime>
  <Words>917</Words>
  <Application>Microsoft Office PowerPoint</Application>
  <PresentationFormat>Экран (4:3)</PresentationFormat>
  <Paragraphs>411</Paragraphs>
  <Slides>21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Справедливость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Прищепа Ирина Валерьевна</dc:creator>
  <cp:lastModifiedBy>ZhSuNA</cp:lastModifiedBy>
  <cp:revision>1635</cp:revision>
  <dcterms:created xsi:type="dcterms:W3CDTF">2016-10-21T06:16:50Z</dcterms:created>
  <dcterms:modified xsi:type="dcterms:W3CDTF">2020-12-03T08:20:04Z</dcterms:modified>
</cp:coreProperties>
</file>