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41.xml" ContentType="application/vnd.openxmlformats-officedocument.presentationml.tags+xml"/>
  <Override PartName="/ppt/slides/slide77.xml" ContentType="application/vnd.openxmlformats-officedocument.presentationml.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charts/chart14.xml" ContentType="application/vnd.openxmlformats-officedocument.drawingml.char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xls" ContentType="application/vnd.ms-exce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tags/tag99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charts/chart16.xml" ContentType="application/vnd.openxmlformats-officedocument.drawingml.chart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6.xml" ContentType="application/vnd.openxmlformats-officedocument.drawingml.char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rawings/drawing2.xml" ContentType="application/vnd.openxmlformats-officedocument.drawingml.chartshapes+xml"/>
  <Override PartName="/ppt/tags/tag89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charts/chart17.xml" ContentType="application/vnd.openxmlformats-officedocument.drawingml.chart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charts/chart7.xml" ContentType="application/vnd.openxmlformats-officedocument.drawingml.char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charts/chart20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4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75" r:id="rId1"/>
  </p:sldMasterIdLst>
  <p:notesMasterIdLst>
    <p:notesMasterId r:id="rId82"/>
  </p:notesMasterIdLst>
  <p:handoutMasterIdLst>
    <p:handoutMasterId r:id="rId83"/>
  </p:handoutMasterIdLst>
  <p:sldIdLst>
    <p:sldId id="489" r:id="rId2"/>
    <p:sldId id="479" r:id="rId3"/>
    <p:sldId id="542" r:id="rId4"/>
    <p:sldId id="480" r:id="rId5"/>
    <p:sldId id="484" r:id="rId6"/>
    <p:sldId id="490" r:id="rId7"/>
    <p:sldId id="482" r:id="rId8"/>
    <p:sldId id="483" r:id="rId9"/>
    <p:sldId id="546" r:id="rId10"/>
    <p:sldId id="491" r:id="rId11"/>
    <p:sldId id="582" r:id="rId12"/>
    <p:sldId id="583" r:id="rId13"/>
    <p:sldId id="487" r:id="rId14"/>
    <p:sldId id="493" r:id="rId15"/>
    <p:sldId id="494" r:id="rId16"/>
    <p:sldId id="495" r:id="rId17"/>
    <p:sldId id="574" r:id="rId18"/>
    <p:sldId id="575" r:id="rId19"/>
    <p:sldId id="576" r:id="rId20"/>
    <p:sldId id="577" r:id="rId21"/>
    <p:sldId id="578" r:id="rId22"/>
    <p:sldId id="580" r:id="rId23"/>
    <p:sldId id="503" r:id="rId24"/>
    <p:sldId id="543" r:id="rId25"/>
    <p:sldId id="547" r:id="rId26"/>
    <p:sldId id="549" r:id="rId27"/>
    <p:sldId id="548" r:id="rId28"/>
    <p:sldId id="506" r:id="rId29"/>
    <p:sldId id="507" r:id="rId30"/>
    <p:sldId id="508" r:id="rId31"/>
    <p:sldId id="509" r:id="rId32"/>
    <p:sldId id="510" r:id="rId33"/>
    <p:sldId id="511" r:id="rId34"/>
    <p:sldId id="512" r:id="rId35"/>
    <p:sldId id="513" r:id="rId36"/>
    <p:sldId id="514" r:id="rId37"/>
    <p:sldId id="515" r:id="rId38"/>
    <p:sldId id="516" r:id="rId39"/>
    <p:sldId id="517" r:id="rId40"/>
    <p:sldId id="518" r:id="rId41"/>
    <p:sldId id="519" r:id="rId42"/>
    <p:sldId id="520" r:id="rId43"/>
    <p:sldId id="521" r:id="rId44"/>
    <p:sldId id="522" r:id="rId45"/>
    <p:sldId id="523" r:id="rId46"/>
    <p:sldId id="524" r:id="rId47"/>
    <p:sldId id="525" r:id="rId48"/>
    <p:sldId id="526" r:id="rId49"/>
    <p:sldId id="527" r:id="rId50"/>
    <p:sldId id="528" r:id="rId51"/>
    <p:sldId id="595" r:id="rId52"/>
    <p:sldId id="596" r:id="rId53"/>
    <p:sldId id="570" r:id="rId54"/>
    <p:sldId id="571" r:id="rId55"/>
    <p:sldId id="572" r:id="rId56"/>
    <p:sldId id="536" r:id="rId57"/>
    <p:sldId id="550" r:id="rId58"/>
    <p:sldId id="539" r:id="rId59"/>
    <p:sldId id="537" r:id="rId60"/>
    <p:sldId id="538" r:id="rId61"/>
    <p:sldId id="540" r:id="rId62"/>
    <p:sldId id="597" r:id="rId63"/>
    <p:sldId id="541" r:id="rId64"/>
    <p:sldId id="598" r:id="rId65"/>
    <p:sldId id="554" r:id="rId66"/>
    <p:sldId id="599" r:id="rId67"/>
    <p:sldId id="600" r:id="rId68"/>
    <p:sldId id="601" r:id="rId69"/>
    <p:sldId id="591" r:id="rId70"/>
    <p:sldId id="558" r:id="rId71"/>
    <p:sldId id="559" r:id="rId72"/>
    <p:sldId id="560" r:id="rId73"/>
    <p:sldId id="561" r:id="rId74"/>
    <p:sldId id="562" r:id="rId75"/>
    <p:sldId id="593" r:id="rId76"/>
    <p:sldId id="563" r:id="rId77"/>
    <p:sldId id="594" r:id="rId78"/>
    <p:sldId id="565" r:id="rId79"/>
    <p:sldId id="581" r:id="rId80"/>
    <p:sldId id="586" r:id="rId81"/>
  </p:sldIdLst>
  <p:sldSz cx="6858000" cy="9906000" type="A4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1507"/>
    <a:srgbClr val="800080"/>
    <a:srgbClr val="CCCCFF"/>
    <a:srgbClr val="00FFCC"/>
    <a:srgbClr val="33CCFF"/>
    <a:srgbClr val="00CCFF"/>
    <a:srgbClr val="FF9999"/>
    <a:srgbClr val="66FFFF"/>
    <a:srgbClr val="339966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7" autoAdjust="0"/>
    <p:restoredTop sz="86437" autoAdjust="0"/>
  </p:normalViewPr>
  <p:slideViewPr>
    <p:cSldViewPr>
      <p:cViewPr varScale="1">
        <p:scale>
          <a:sx n="80" d="100"/>
          <a:sy n="80" d="100"/>
        </p:scale>
        <p:origin x="-3270" y="1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29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1632361553514568E-2"/>
          <c:y val="2.1027331919068411E-2"/>
          <c:w val="0.85677884272022165"/>
          <c:h val="0.884013568273504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solidFill>
              <a:srgbClr val="33CCFF"/>
            </a:solidFill>
          </c:spPr>
          <c:dLbls>
            <c:dLbl>
              <c:idx val="0"/>
              <c:layout>
                <c:manualLayout>
                  <c:x val="8.8888266748789399E-2"/>
                  <c:y val="4.0143088209130588E-2"/>
                </c:manualLayout>
              </c:layout>
              <c:showVal val="1"/>
            </c:dLbl>
            <c:dLbl>
              <c:idx val="1"/>
              <c:layout>
                <c:manualLayout>
                  <c:x val="9.4685327623710208E-2"/>
                  <c:y val="3.4408361322112002E-2"/>
                </c:manualLayout>
              </c:layout>
              <c:showVal val="1"/>
            </c:dLbl>
            <c:dLbl>
              <c:idx val="2"/>
              <c:layout>
                <c:manualLayout>
                  <c:x val="9.6617681248683876E-2"/>
                  <c:y val="5.7347268870186702E-3"/>
                </c:manualLayout>
              </c:layout>
              <c:showVal val="1"/>
            </c:dLbl>
            <c:dLbl>
              <c:idx val="3"/>
              <c:layout>
                <c:manualLayout>
                  <c:x val="8.6955913123815717E-2"/>
                  <c:y val="2.2938907548074757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2563</c:v>
                </c:pt>
                <c:pt idx="1">
                  <c:v>2664.7999999999997</c:v>
                </c:pt>
                <c:pt idx="2">
                  <c:v>1860.8</c:v>
                </c:pt>
                <c:pt idx="3">
                  <c:v>1574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9999"/>
            </a:solidFill>
          </c:spPr>
          <c:dLbls>
            <c:dLbl>
              <c:idx val="0"/>
              <c:layout>
                <c:manualLayout>
                  <c:x val="5.4105901499262983E-2"/>
                  <c:y val="-1.1469453774037314E-2"/>
                </c:manualLayout>
              </c:layout>
              <c:showVal val="1"/>
            </c:dLbl>
            <c:dLbl>
              <c:idx val="1"/>
              <c:layout>
                <c:manualLayout>
                  <c:x val="4.2511779749420914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4.637648699936843E-2"/>
                  <c:y val="-1.9115756290062247E-3"/>
                </c:manualLayout>
              </c:layout>
              <c:showVal val="1"/>
            </c:dLbl>
            <c:dLbl>
              <c:idx val="3"/>
              <c:layout>
                <c:manualLayout>
                  <c:x val="5.4105901499262983E-2"/>
                  <c:y val="-1.3381029403043563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2100.6</c:v>
                </c:pt>
                <c:pt idx="1">
                  <c:v>2189.1</c:v>
                </c:pt>
                <c:pt idx="2">
                  <c:v>1363.1</c:v>
                </c:pt>
                <c:pt idx="3">
                  <c:v>1053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FFCC"/>
            </a:solidFill>
          </c:spPr>
          <c:dLbls>
            <c:dLbl>
              <c:idx val="0"/>
              <c:layout>
                <c:manualLayout>
                  <c:x val="3.0917657999578841E-2"/>
                  <c:y val="-1.5292605032049747E-2"/>
                </c:manualLayout>
              </c:layout>
              <c:showVal val="1"/>
            </c:dLbl>
            <c:dLbl>
              <c:idx val="1"/>
              <c:layout>
                <c:manualLayout>
                  <c:x val="3.2850011624552609E-2"/>
                  <c:y val="-1.1469453774037353E-2"/>
                </c:manualLayout>
              </c:layout>
              <c:showVal val="1"/>
            </c:dLbl>
            <c:dLbl>
              <c:idx val="2"/>
              <c:layout>
                <c:manualLayout>
                  <c:x val="3.8647072499473724E-2"/>
                  <c:y val="-1.7204180661056036E-2"/>
                </c:manualLayout>
              </c:layout>
              <c:showVal val="1"/>
            </c:dLbl>
            <c:dLbl>
              <c:idx val="3"/>
              <c:layout>
                <c:manualLayout>
                  <c:x val="4.0579426124447329E-2"/>
                  <c:y val="-9.5578781450310936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462.40000000000003</c:v>
                </c:pt>
                <c:pt idx="1">
                  <c:v>475.7</c:v>
                </c:pt>
                <c:pt idx="2">
                  <c:v>497.7</c:v>
                </c:pt>
                <c:pt idx="3">
                  <c:v>521</c:v>
                </c:pt>
              </c:numCache>
            </c:numRef>
          </c:val>
        </c:ser>
        <c:shape val="cylinder"/>
        <c:axId val="149924480"/>
        <c:axId val="148509056"/>
        <c:axId val="0"/>
      </c:bar3DChart>
      <c:catAx>
        <c:axId val="149924480"/>
        <c:scaling>
          <c:orientation val="minMax"/>
        </c:scaling>
        <c:axPos val="b"/>
        <c:tickLblPos val="nextTo"/>
        <c:crossAx val="148509056"/>
        <c:crosses val="autoZero"/>
        <c:auto val="1"/>
        <c:lblAlgn val="ctr"/>
        <c:lblOffset val="100"/>
      </c:catAx>
      <c:valAx>
        <c:axId val="148509056"/>
        <c:scaling>
          <c:orientation val="minMax"/>
        </c:scaling>
        <c:delete val="1"/>
        <c:axPos val="l"/>
        <c:numFmt formatCode="#,##0.0" sourceLinked="1"/>
        <c:tickLblPos val="none"/>
        <c:crossAx val="149924480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5.3065169310694466E-2"/>
          <c:y val="1.2729287475988697E-3"/>
          <c:w val="0.51988472910625605"/>
          <c:h val="0.1276870807892067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4728713413193124E-2"/>
          <c:y val="2.5914268661589246E-2"/>
          <c:w val="0.94527132545931769"/>
          <c:h val="0.658844162402902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3"/>
              <c:layout>
                <c:manualLayout>
                  <c:x val="3.0222116458035242E-2"/>
                  <c:y val="9.850452622203916E-3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822.7</c:v>
                </c:pt>
                <c:pt idx="1">
                  <c:v>703.7</c:v>
                </c:pt>
                <c:pt idx="2">
                  <c:v>609.29999999999995</c:v>
                </c:pt>
                <c:pt idx="3">
                  <c:v>599.6</c:v>
                </c:pt>
                <c:pt idx="4">
                  <c:v>593.79999999999995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325.3</c:v>
                </c:pt>
                <c:pt idx="1">
                  <c:v>488.5</c:v>
                </c:pt>
                <c:pt idx="2">
                  <c:v>468.6</c:v>
                </c:pt>
                <c:pt idx="3">
                  <c:v>451.7</c:v>
                </c:pt>
                <c:pt idx="4">
                  <c:v>409.3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транферты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/>
                      <a:t>111,1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116.2</c:v>
                </c:pt>
                <c:pt idx="1">
                  <c:v>153.80000000000001</c:v>
                </c:pt>
                <c:pt idx="2">
                  <c:v>101.7</c:v>
                </c:pt>
                <c:pt idx="3">
                  <c:v>1.3</c:v>
                </c:pt>
                <c:pt idx="4">
                  <c:v>1.3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2"/>
              <c:layout>
                <c:manualLayout>
                  <c:x val="1.13744075829384E-2"/>
                  <c:y val="2.5914268661589246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473.7</c:v>
                </c:pt>
                <c:pt idx="1">
                  <c:v>764.8</c:v>
                </c:pt>
                <c:pt idx="2">
                  <c:v>1009.5</c:v>
                </c:pt>
                <c:pt idx="3" formatCode="0.0">
                  <c:v>310.5</c:v>
                </c:pt>
                <c:pt idx="4">
                  <c:v>48.6</c:v>
                </c:pt>
              </c:numCache>
            </c:numRef>
          </c:val>
        </c:ser>
        <c:dLbls>
          <c:showVal val="1"/>
        </c:dLbls>
        <c:axId val="151318912"/>
        <c:axId val="151320448"/>
      </c:barChart>
      <c:catAx>
        <c:axId val="151318912"/>
        <c:scaling>
          <c:orientation val="minMax"/>
        </c:scaling>
        <c:axPos val="b"/>
        <c:majorTickMark val="none"/>
        <c:tickLblPos val="nextTo"/>
        <c:crossAx val="151320448"/>
        <c:crosses val="autoZero"/>
        <c:auto val="1"/>
        <c:lblAlgn val="ctr"/>
        <c:lblOffset val="100"/>
      </c:catAx>
      <c:valAx>
        <c:axId val="1513204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1318912"/>
        <c:crosses val="autoZero"/>
        <c:crossBetween val="between"/>
      </c:valAx>
      <c:spPr>
        <a:solidFill>
          <a:schemeClr val="accent5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6.2255039698897577E-2"/>
          <c:y val="0.78393669294709811"/>
          <c:w val="0.78034073787412361"/>
          <c:h val="0.15836779883713742"/>
        </c:manualLayout>
      </c:layout>
      <c:txPr>
        <a:bodyPr/>
        <a:lstStyle/>
        <a:p>
          <a:pPr>
            <a:defRPr sz="1100">
              <a:latin typeface="Arial Black" pitchFamily="34" charset="0"/>
            </a:defRPr>
          </a:pPr>
          <a:endParaRPr lang="ru-RU"/>
        </a:p>
      </c:txPr>
    </c:legend>
    <c:plotVisOnly val="1"/>
  </c:chart>
  <c:spPr>
    <a:solidFill>
      <a:schemeClr val="accent5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10"/>
      <c:hPercent val="77"/>
      <c:depthPercent val="100"/>
      <c:rAngAx val="1"/>
    </c:view3D>
    <c:plotArea>
      <c:layout>
        <c:manualLayout>
          <c:layoutTarget val="inner"/>
          <c:xMode val="edge"/>
          <c:yMode val="edge"/>
          <c:x val="3.7925653400962454E-2"/>
          <c:y val="3.6716383155038543E-2"/>
          <c:w val="0.9478522265736824"/>
          <c:h val="0.73726392246089034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FFCCCC"/>
              </a:solidFill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1439661162656448E-2"/>
                  <c:y val="-3.430743674892665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1837,0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4837010211743719E-2"/>
                  <c:y val="4.054571531372795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2317,1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9162343260385556E-2"/>
                  <c:y val="-2.10894438499974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2283,6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0921074512897053E-2"/>
                  <c:y val="-2.19772952525041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1616,0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607734145649067E-2"/>
                  <c:y val="4.66944285801715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1554,3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2317.1</c:v>
                </c:pt>
                <c:pt idx="1">
                  <c:v>2283.6</c:v>
                </c:pt>
                <c:pt idx="2">
                  <c:v>2664.77</c:v>
                </c:pt>
                <c:pt idx="3">
                  <c:v>1860.76</c:v>
                </c:pt>
                <c:pt idx="4">
                  <c:v>1574.03</c:v>
                </c:pt>
              </c:numCache>
            </c:numRef>
          </c:val>
        </c:ser>
        <c:dLbls>
          <c:showVal val="1"/>
        </c:dLbls>
        <c:gapWidth val="0"/>
        <c:gapDepth val="0"/>
        <c:shape val="cylinder"/>
        <c:axId val="151413120"/>
        <c:axId val="151414656"/>
        <c:axId val="0"/>
      </c:bar3DChart>
      <c:catAx>
        <c:axId val="151413120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414656"/>
        <c:crosses val="autoZero"/>
        <c:auto val="1"/>
        <c:lblAlgn val="ctr"/>
        <c:lblOffset val="100"/>
        <c:tickLblSkip val="1"/>
        <c:tickMarkSkip val="1"/>
      </c:catAx>
      <c:valAx>
        <c:axId val="151414656"/>
        <c:scaling>
          <c:orientation val="minMax"/>
          <c:min val="1500"/>
        </c:scaling>
        <c:delete val="1"/>
        <c:axPos val="l"/>
        <c:numFmt formatCode="General" sourceLinked="1"/>
        <c:tickLblPos val="none"/>
        <c:crossAx val="151413120"/>
        <c:crosses val="autoZero"/>
        <c:crossBetween val="between"/>
      </c:valAx>
      <c:spPr>
        <a:effectLst>
          <a:outerShdw blurRad="50800" dist="749300" dir="5400000" algn="ctr" rotWithShape="0">
            <a:srgbClr val="4F81BD">
              <a:lumMod val="75000"/>
            </a:srgbClr>
          </a:outerShdw>
        </a:effectLst>
      </c:spPr>
    </c:plotArea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9166550015398449E-2"/>
          <c:y val="0.10771344849146579"/>
          <c:w val="0.8138893166102118"/>
          <c:h val="0.569724796326891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CCCC"/>
              </a:solidFill>
            </c:spPr>
          </c:dPt>
          <c:dLbls>
            <c:dLbl>
              <c:idx val="0"/>
              <c:layout>
                <c:manualLayout>
                  <c:x val="-0.18564448084402776"/>
                  <c:y val="-0.1343256023538226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2077,9</a:t>
                    </a:r>
                  </a:p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(78%)</a:t>
                    </a:r>
                    <a:endParaRPr lang="en-US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0.10137133773341919"/>
                  <c:y val="4.8721346560031851E-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586,9</a:t>
                    </a:r>
                    <a:r>
                      <a:rPr lang="ru-RU" sz="1400" baseline="0" dirty="0" smtClean="0">
                        <a:latin typeface="Times New Roman" pitchFamily="18" charset="0"/>
                        <a:cs typeface="Times New Roman" pitchFamily="18" charset="0"/>
                      </a:rPr>
                      <a:t>    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(22</a:t>
                    </a:r>
                    <a:r>
                      <a:rPr lang="ru-RU" sz="1400" baseline="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en-US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отрасли социально-культурной сферы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2077.9</c:v>
                </c:pt>
                <c:pt idx="1">
                  <c:v>586.9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на отрасли социально-культурной сферы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114016608524576"/>
          <c:y val="0.12524476824641953"/>
        </c:manualLayout>
      </c:layout>
    </c:title>
    <c:view3D>
      <c:rotX val="10"/>
      <c:hPercent val="77"/>
      <c:depthPercent val="100"/>
      <c:rAngAx val="1"/>
    </c:view3D>
    <c:plotArea>
      <c:layout>
        <c:manualLayout>
          <c:layoutTarget val="inner"/>
          <c:xMode val="edge"/>
          <c:yMode val="edge"/>
          <c:x val="0.13120092365390518"/>
          <c:y val="0.10075764673259972"/>
          <c:w val="0.50702156517603758"/>
          <c:h val="0.88087012337972925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FFCCCC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377,9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797,8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1.6592473362921085E-2"/>
                  <c:y val="-1.47346786172258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5,9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Социальная политика</c:v>
                </c:pt>
                <c:pt idx="1">
                  <c:v>Образование</c:v>
                </c:pt>
                <c:pt idx="2">
                  <c:v>Культура</c:v>
                </c:pt>
                <c:pt idx="3">
                  <c:v>Физ.культура и спорт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362.6</c:v>
                </c:pt>
                <c:pt idx="1">
                  <c:v>791.9</c:v>
                </c:pt>
                <c:pt idx="2">
                  <c:v>56</c:v>
                </c:pt>
                <c:pt idx="3">
                  <c:v>22.7</c:v>
                </c:pt>
              </c:numCache>
            </c:numRef>
          </c:val>
        </c:ser>
        <c:shape val="cylinder"/>
        <c:axId val="151721856"/>
        <c:axId val="151723392"/>
        <c:axId val="0"/>
      </c:bar3DChart>
      <c:catAx>
        <c:axId val="15172185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51723392"/>
        <c:crosses val="autoZero"/>
        <c:auto val="1"/>
        <c:lblAlgn val="ctr"/>
        <c:lblOffset val="100"/>
        <c:tickLblSkip val="1"/>
        <c:tickMarkSkip val="1"/>
      </c:catAx>
      <c:valAx>
        <c:axId val="151723392"/>
        <c:scaling>
          <c:orientation val="minMax"/>
          <c:min val="0"/>
        </c:scaling>
        <c:delete val="1"/>
        <c:axPos val="l"/>
        <c:numFmt formatCode="General" sourceLinked="1"/>
        <c:majorTickMark val="none"/>
        <c:tickLblPos val="none"/>
        <c:crossAx val="151721856"/>
        <c:crosses val="autoZero"/>
        <c:crossBetween val="between"/>
      </c:valAx>
      <c:spPr>
        <a:effectLst>
          <a:outerShdw blurRad="50800" dist="749300" dir="5400000" algn="ctr" rotWithShape="0">
            <a:srgbClr val="4F81BD">
              <a:lumMod val="75000"/>
            </a:srgbClr>
          </a:outerShdw>
        </a:effectLst>
      </c:spPr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519382601990364"/>
          <c:y val="0.15394777443679936"/>
          <c:w val="0.64375000000003213"/>
          <c:h val="0.9656250000000347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c:spPr>
          <c:explosion val="7"/>
          <c:dPt>
            <c:idx val="0"/>
            <c:spPr>
              <a:solidFill>
                <a:srgbClr val="7DBD6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1"/>
            <c:spPr>
              <a:solidFill>
                <a:srgbClr val="E29C9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2"/>
            <c:spPr>
              <a:solidFill>
                <a:srgbClr val="83AEE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3"/>
            <c:spPr>
              <a:solidFill>
                <a:srgbClr val="EEBB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7968</c:v>
                </c:pt>
                <c:pt idx="1">
                  <c:v>8727.7999999999811</c:v>
                </c:pt>
                <c:pt idx="2">
                  <c:v>665.4</c:v>
                </c:pt>
                <c:pt idx="3">
                  <c:v>2047.9</c:v>
                </c:pt>
              </c:numCache>
            </c:numRef>
          </c:val>
        </c:ser>
        <c:dLbls>
          <c:showVal val="1"/>
        </c:dLbls>
        <c:firstSliceAng val="218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99167">
                  <a:schemeClr val="accent6">
                    <a:lumMod val="75000"/>
                  </a:schemeClr>
                </a:gs>
                <a:gs pos="47000">
                  <a:schemeClr val="accent6">
                    <a:lumMod val="60000"/>
                    <a:lumOff val="40000"/>
                  </a:schemeClr>
                </a:gs>
                <a:gs pos="0">
                  <a:srgbClr val="EEDFA0"/>
                </a:gs>
              </a:gsLst>
              <a:lin ang="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107950" h="107950"/>
            </a:sp3d>
          </c:spPr>
          <c:dPt>
            <c:idx val="0"/>
            <c:spPr>
              <a:gradFill rotWithShape="1">
                <a:gsLst>
                  <a:gs pos="0">
                    <a:schemeClr val="accent4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4">
                      <a:tint val="86000"/>
                      <a:satMod val="115000"/>
                    </a:schemeClr>
                  </a:gs>
                  <a:gs pos="100000">
                    <a:schemeClr val="accent4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 w="9525" cap="flat" cmpd="sng" algn="ctr">
                <a:solidFill>
                  <a:schemeClr val="accent4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4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2">
                      <a:tint val="86000"/>
                      <a:satMod val="115000"/>
                    </a:schemeClr>
                  </a:gs>
                  <a:gs pos="100000">
                    <a:schemeClr val="accent2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 w="9525" cap="flat" cmpd="sng" algn="ctr">
                <a:solidFill>
                  <a:schemeClr val="accent2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2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-2.8287902360525093E-2"/>
                  <c:y val="3.5228137418175496E-6"/>
                </c:manualLayout>
              </c:layout>
              <c:spPr>
                <a:gradFill rotWithShape="1">
                  <a:gsLst>
                    <a:gs pos="0">
                      <a:schemeClr val="accent4">
                        <a:tint val="98000"/>
                        <a:shade val="25000"/>
                        <a:satMod val="250000"/>
                      </a:schemeClr>
                    </a:gs>
                    <a:gs pos="68000">
                      <a:schemeClr val="accent4">
                        <a:tint val="86000"/>
                        <a:satMod val="115000"/>
                      </a:schemeClr>
                    </a:gs>
                    <a:gs pos="100000">
                      <a:schemeClr val="accent4">
                        <a:tint val="50000"/>
                        <a:satMod val="15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n w="9525" cap="flat" cmpd="sng" algn="ctr">
                  <a:solidFill>
                    <a:schemeClr val="accent4">
                      <a:shade val="50000"/>
                      <a:satMod val="103000"/>
                    </a:schemeClr>
                  </a:solidFill>
                  <a:prstDash val="solid"/>
                </a:ln>
                <a:effectLst>
                  <a:outerShdw blurRad="57150" dist="38100" dir="5400000" algn="ctr" rotWithShape="0">
                    <a:schemeClr val="accent4">
                      <a:shade val="9000"/>
                      <a:satMod val="105000"/>
                      <a:alpha val="48000"/>
                    </a:schemeClr>
                  </a:outerShdw>
                </a:effectLst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Val val="1"/>
            </c:dLbl>
            <c:dLbl>
              <c:idx val="1"/>
              <c:layout>
                <c:manualLayout>
                  <c:x val="-0.28884918928162756"/>
                  <c:y val="1.1187575740495719E-2"/>
                </c:manualLayout>
              </c:layout>
              <c:dLblPos val="outEnd"/>
              <c:showVal val="1"/>
            </c:dLbl>
            <c:spPr>
              <a:gradFill rotWithShape="1">
                <a:gsLst>
                  <a:gs pos="0">
                    <a:schemeClr val="accent5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5">
                      <a:tint val="86000"/>
                      <a:satMod val="115000"/>
                    </a:schemeClr>
                  </a:gs>
                  <a:gs pos="100000">
                    <a:schemeClr val="accent5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 w="9525" cap="flat" cmpd="sng" algn="ctr">
                <a:solidFill>
                  <a:schemeClr val="accent5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5">
                    <a:shade val="9000"/>
                    <a:satMod val="105000"/>
                    <a:alpha val="48000"/>
                  </a:scheme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</c:trendline>
          <c:cat>
            <c:strRef>
              <c:f>Лист1!$A$2:$A$3</c:f>
              <c:strCache>
                <c:ptCount val="2"/>
                <c:pt idx="0">
                  <c:v>01.01.2022</c:v>
                </c:pt>
                <c:pt idx="1">
                  <c:v>01.01.2023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13890</c:v>
                </c:pt>
                <c:pt idx="1">
                  <c:v>16242</c:v>
                </c:pt>
              </c:numCache>
            </c:numRef>
          </c:val>
        </c:ser>
        <c:gapWidth val="10"/>
        <c:overlap val="18"/>
        <c:axId val="193617920"/>
        <c:axId val="193619456"/>
      </c:barChart>
      <c:catAx>
        <c:axId val="193617920"/>
        <c:scaling>
          <c:orientation val="maxMin"/>
        </c:scaling>
        <c:axPos val="l"/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3619456"/>
        <c:crosses val="autoZero"/>
        <c:auto val="1"/>
        <c:lblAlgn val="ctr"/>
        <c:lblOffset val="100"/>
      </c:catAx>
      <c:valAx>
        <c:axId val="193619456"/>
        <c:scaling>
          <c:orientation val="minMax"/>
          <c:max val="12300"/>
          <c:min val="1000"/>
        </c:scaling>
        <c:delete val="1"/>
        <c:axPos val="t"/>
        <c:numFmt formatCode="#,##0" sourceLinked="1"/>
        <c:tickLblPos val="none"/>
        <c:crossAx val="1936179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2406969962088134E-2"/>
          <c:y val="7.5463460497890822E-2"/>
          <c:w val="0.9575256120640514"/>
          <c:h val="0.84992360417317836"/>
        </c:manualLayout>
      </c:layout>
      <c:lineChart>
        <c:grouping val="standard"/>
        <c:marker val="1"/>
        <c:axId val="192769408"/>
        <c:axId val="192771200"/>
      </c:lineChart>
      <c:catAx>
        <c:axId val="192769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lnSpc>
                <a:spcPts val="1600"/>
              </a:lnSpc>
              <a:defRPr sz="1800" b="1">
                <a:solidFill>
                  <a:srgbClr val="5C5C5C"/>
                </a:solidFill>
                <a:latin typeface="Calibri" pitchFamily="34" charset="0"/>
                <a:cs typeface="Times New Roman" pitchFamily="18" charset="0"/>
              </a:defRPr>
            </a:pPr>
            <a:endParaRPr lang="ru-RU"/>
          </a:p>
        </c:txPr>
        <c:crossAx val="192771200"/>
        <c:crosses val="autoZero"/>
        <c:auto val="1"/>
        <c:lblAlgn val="ctr"/>
        <c:lblOffset val="100"/>
      </c:catAx>
      <c:valAx>
        <c:axId val="192771200"/>
        <c:scaling>
          <c:orientation val="minMax"/>
        </c:scaling>
        <c:delete val="1"/>
        <c:axPos val="l"/>
        <c:numFmt formatCode="_-* #,##0.0_р_._-;\-* #,##0.0_р_._-;_-* &quot;-&quot;?_р_._-;_-@_-" sourceLinked="1"/>
        <c:tickLblPos val="none"/>
        <c:crossAx val="192769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accent5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1944006999125108E-2"/>
          <c:y val="5.8837159662271085E-2"/>
          <c:w val="0.95752561206404496"/>
          <c:h val="0.7162497188466299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рублей</c:v>
                </c:pt>
              </c:strCache>
            </c:strRef>
          </c:tx>
          <c:spPr>
            <a:ln w="76200"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circle"/>
            <c:size val="23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marker>
          <c:dLbls>
            <c:dLbl>
              <c:idx val="0"/>
              <c:layout>
                <c:manualLayout>
                  <c:x val="-1.0104986876640378E-3"/>
                  <c:y val="-5.65209657527747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89,4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"/>
              <c:layout>
                <c:manualLayout>
                  <c:x val="-3.7121609798775192E-2"/>
                  <c:y val="9.10693956930085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96,5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50,8</a:t>
                    </a:r>
                    <a:endParaRPr lang="en-US" dirty="0"/>
                  </a:p>
                </c:rich>
              </c:tx>
              <c:dLblPos val="t"/>
              <c:showVal val="1"/>
            </c:dLbl>
            <c:dLbl>
              <c:idx val="3"/>
              <c:layout>
                <c:manualLayout>
                  <c:x val="-2.6010498687664255E-2"/>
                  <c:y val="-6.85691585238590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22,1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4"/>
              <c:layout>
                <c:manualLayout>
                  <c:x val="-3.8131561679790031E-2"/>
                  <c:y val="-7.76747936628403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20,1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5"/>
              <c:layout>
                <c:manualLayout>
                  <c:x val="-4.6097440944882113E-2"/>
                  <c:y val="-8.29446921544447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14,2</a:t>
                    </a:r>
                    <a:endParaRPr lang="en-US" dirty="0"/>
                  </a:p>
                </c:rich>
              </c:tx>
              <c:dLblPos val="r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
(отчет)</c:v>
                </c:pt>
                <c:pt idx="1">
                  <c:v>2022 
(отчет)</c:v>
                </c:pt>
                <c:pt idx="2">
                  <c:v>2023 
(оценка)</c:v>
                </c:pt>
                <c:pt idx="3">
                  <c:v>2024 
(проект)</c:v>
                </c:pt>
                <c:pt idx="4">
                  <c:v>2025 
(проект)</c:v>
                </c:pt>
                <c:pt idx="5">
                  <c:v>2026 
(проект)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"-"?_р_._-;_-@_-</c:formatCode>
                <c:ptCount val="6"/>
                <c:pt idx="0">
                  <c:v>89.4</c:v>
                </c:pt>
                <c:pt idx="1">
                  <c:v>96.5</c:v>
                </c:pt>
                <c:pt idx="2">
                  <c:v>50.8</c:v>
                </c:pt>
                <c:pt idx="3">
                  <c:v>22.1</c:v>
                </c:pt>
                <c:pt idx="4">
                  <c:v>20.100000000000001</c:v>
                </c:pt>
                <c:pt idx="5">
                  <c:v>14.2</c:v>
                </c:pt>
              </c:numCache>
            </c:numRef>
          </c:val>
        </c:ser>
        <c:marker val="1"/>
        <c:axId val="198904064"/>
        <c:axId val="198926336"/>
      </c:lineChart>
      <c:catAx>
        <c:axId val="198904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lnSpc>
                <a:spcPts val="1600"/>
              </a:lnSpc>
              <a:defRPr sz="1800" b="1">
                <a:solidFill>
                  <a:srgbClr val="5C5C5C"/>
                </a:solidFill>
                <a:latin typeface="Calibri" pitchFamily="34" charset="0"/>
                <a:cs typeface="Times New Roman" pitchFamily="18" charset="0"/>
              </a:defRPr>
            </a:pPr>
            <a:endParaRPr lang="ru-RU"/>
          </a:p>
        </c:txPr>
        <c:crossAx val="198926336"/>
        <c:crosses val="autoZero"/>
        <c:auto val="1"/>
        <c:lblAlgn val="ctr"/>
        <c:lblOffset val="100"/>
      </c:catAx>
      <c:valAx>
        <c:axId val="198926336"/>
        <c:scaling>
          <c:orientation val="minMax"/>
        </c:scaling>
        <c:delete val="1"/>
        <c:axPos val="l"/>
        <c:numFmt formatCode="_-* #,##0.0_р_._-;\-* #,##0.0_р_._-;_-* &quot;-&quot;?_р_._-;_-@_-" sourceLinked="1"/>
        <c:tickLblPos val="none"/>
        <c:crossAx val="198904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6897016386290428E-2"/>
          <c:y val="3.1040347118625813E-2"/>
          <c:w val="0.96310298361371061"/>
          <c:h val="0.874884959629787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explosion val="0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Программная часть 95,6 %</c:v>
                </c:pt>
                <c:pt idx="1">
                  <c:v>Непрограммная часть 4,4 %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 formatCode="0.00%">
                  <c:v>1.0000000000000063E-4</c:v>
                </c:pt>
                <c:pt idx="1">
                  <c:v>1.0000000000000041E-3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71686137429860064"/>
          <c:w val="0.99971491567991078"/>
          <c:h val="0.1392242890605107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0822543015456402E-2"/>
          <c:y val="0.23452824729314833"/>
          <c:w val="0.51285826771653542"/>
          <c:h val="0.395985854680598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3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spPr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showVal val="1"/>
            <c:showLeaderLines val="1"/>
          </c:dLbls>
          <c:cat>
            <c:strRef>
              <c:f>Лист1!$A$2:$A$15</c:f>
              <c:strCache>
                <c:ptCount val="14"/>
                <c:pt idx="0">
                  <c:v>Развитие экономики 0,01 %</c:v>
                </c:pt>
                <c:pt idx="1">
                  <c:v>Молодёжь 0,1 %</c:v>
                </c:pt>
                <c:pt idx="2">
                  <c:v>Создание условий безопасной жизни населения 1,2 %</c:v>
                </c:pt>
                <c:pt idx="3">
                  <c:v>Управление имуществом 0,7 %</c:v>
                </c:pt>
                <c:pt idx="4">
                  <c:v>Развитие градостроительства, строительства и архитектуры 1,1 %</c:v>
                </c:pt>
                <c:pt idx="5">
                  <c:v>Открытость и эффективность работы администрации 1 %</c:v>
                </c:pt>
                <c:pt idx="6">
                  <c:v>Развитие физической культуры и спорта 1,0 %</c:v>
                </c:pt>
                <c:pt idx="7">
                  <c:v>Развитие транспортной системы и охрана окружающей среды 16,8 %</c:v>
                </c:pt>
                <c:pt idx="8">
                  <c:v>Культура 2,6 %</c:v>
                </c:pt>
                <c:pt idx="9">
                  <c:v>Управление финансами 2,4%</c:v>
                </c:pt>
                <c:pt idx="10">
                  <c:v>Формирование современной городской среды 10,1 %</c:v>
                </c:pt>
                <c:pt idx="11">
                  <c:v>Развитие жилищно-коммунального хозяйства 9,9 %</c:v>
                </c:pt>
                <c:pt idx="12">
                  <c:v>Социальная поддержка населения 16,4%</c:v>
                </c:pt>
                <c:pt idx="13">
                  <c:v>Развитие образования 36,%</c:v>
                </c:pt>
              </c:strCache>
            </c:strRef>
          </c:cat>
          <c:val>
            <c:numRef>
              <c:f>Лист1!$B$2:$B$15</c:f>
              <c:numCache>
                <c:formatCode>0.0%</c:formatCode>
                <c:ptCount val="14"/>
                <c:pt idx="0" formatCode="0.00%">
                  <c:v>1.0000000000000042E-4</c:v>
                </c:pt>
                <c:pt idx="1">
                  <c:v>1.0000000000000037E-3</c:v>
                </c:pt>
                <c:pt idx="2">
                  <c:v>2.1000000000000012E-2</c:v>
                </c:pt>
                <c:pt idx="3">
                  <c:v>1.2E-2</c:v>
                </c:pt>
                <c:pt idx="4">
                  <c:v>7.0000000000000114E-3</c:v>
                </c:pt>
                <c:pt idx="5">
                  <c:v>1.0000000000000005E-2</c:v>
                </c:pt>
                <c:pt idx="6">
                  <c:v>1.2E-2</c:v>
                </c:pt>
                <c:pt idx="7">
                  <c:v>1.0000000000000005E-2</c:v>
                </c:pt>
                <c:pt idx="8">
                  <c:v>2.5000000000000001E-2</c:v>
                </c:pt>
                <c:pt idx="9">
                  <c:v>1.9000000000000059E-2</c:v>
                </c:pt>
                <c:pt idx="10">
                  <c:v>5.6000000000000001E-2</c:v>
                </c:pt>
                <c:pt idx="11">
                  <c:v>6.7000000000000004E-2</c:v>
                </c:pt>
                <c:pt idx="12">
                  <c:v>0.10199999999999998</c:v>
                </c:pt>
                <c:pt idx="13">
                  <c:v>0.66100000000000225</c:v>
                </c:pt>
              </c:numCache>
            </c:numRef>
          </c:val>
        </c:ser>
        <c:firstSliceAng val="0"/>
        <c:holeSize val="50"/>
      </c:doughnutChart>
      <c:spPr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54980125400991564"/>
          <c:y val="0"/>
          <c:w val="0.45019874599008458"/>
          <c:h val="1"/>
        </c:manualLayout>
      </c:layout>
      <c:spPr>
        <a:gradFill flip="none" rotWithShape="1">
          <a:gsLst>
            <a:gs pos="0">
              <a:srgbClr val="3891A7">
                <a:lumMod val="60000"/>
                <a:lumOff val="40000"/>
                <a:shade val="30000"/>
                <a:satMod val="115000"/>
              </a:srgbClr>
            </a:gs>
            <a:gs pos="50000">
              <a:srgbClr val="3891A7">
                <a:lumMod val="60000"/>
                <a:lumOff val="40000"/>
                <a:shade val="67500"/>
                <a:satMod val="115000"/>
              </a:srgbClr>
            </a:gs>
            <a:gs pos="100000">
              <a:srgbClr val="3891A7">
                <a:lumMod val="60000"/>
                <a:lumOff val="40000"/>
                <a:shade val="100000"/>
                <a:satMod val="115000"/>
              </a:srgbClr>
            </a:gs>
          </a:gsLst>
          <a:lin ang="10800000" scaled="1"/>
          <a:tileRect/>
        </a:gradFill>
        <a:scene3d>
          <a:camera prst="orthographicFront"/>
          <a:lightRig rig="threePt" dir="t"/>
        </a:scene3d>
        <a:sp3d>
          <a:bevelT prst="relaxedInset"/>
        </a:sp3d>
      </c:spPr>
    </c:legend>
    <c:plotVisOnly val="1"/>
  </c:chart>
  <c:spPr>
    <a:solidFill>
      <a:schemeClr val="accent1">
        <a:lumMod val="40000"/>
        <a:lumOff val="60000"/>
      </a:schemeClr>
    </a:solidFill>
    <a:ln w="9525" cap="flat" cmpd="sng" algn="ctr">
      <a:solidFill>
        <a:schemeClr val="accent1"/>
      </a:solidFill>
      <a:prstDash val="solid"/>
    </a:ln>
    <a:effectLst>
      <a:outerShdw blurRad="63500" dist="25400" dir="5400000" rotWithShape="0">
        <a:srgbClr val="000000">
          <a:alpha val="43137"/>
        </a:srgbClr>
      </a:outerShdw>
    </a:effectLst>
    <a:scene3d>
      <a:camera prst="orthographicFront"/>
      <a:lightRig rig="brightRoom" dir="tl">
        <a:rot lat="0" lon="0" rev="8700000"/>
      </a:lightRig>
    </a:scene3d>
    <a:sp3d>
      <a:bevelT w="0" h="0"/>
      <a:contourClr>
        <a:srgbClr val="000000"/>
      </a:contourClr>
    </a:sp3d>
  </c:spPr>
  <c:txPr>
    <a:bodyPr/>
    <a:lstStyle/>
    <a:p>
      <a:pPr>
        <a:defRPr sz="1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1632361553514568E-2"/>
          <c:y val="2.1027331919068405E-2"/>
          <c:w val="0.85677884272022165"/>
          <c:h val="0.8840135682735040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8.8888266748789246E-2"/>
                  <c:y val="4.0143088209130588E-2"/>
                </c:manualLayout>
              </c:layout>
              <c:showVal val="1"/>
            </c:dLbl>
            <c:dLbl>
              <c:idx val="1"/>
              <c:layout>
                <c:manualLayout>
                  <c:x val="9.4685327623710208E-2"/>
                  <c:y val="3.4408361322111981E-2"/>
                </c:manualLayout>
              </c:layout>
              <c:showVal val="1"/>
            </c:dLbl>
            <c:dLbl>
              <c:idx val="2"/>
              <c:layout>
                <c:manualLayout>
                  <c:x val="9.6617681248683876E-2"/>
                  <c:y val="5.7347268870186711E-3"/>
                </c:manualLayout>
              </c:layout>
              <c:showVal val="1"/>
            </c:dLbl>
            <c:dLbl>
              <c:idx val="3"/>
              <c:layout>
                <c:manualLayout>
                  <c:x val="8.6955913123815523E-2"/>
                  <c:y val="2.293890754807477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387.6</c:v>
                </c:pt>
                <c:pt idx="1">
                  <c:v>423.3</c:v>
                </c:pt>
                <c:pt idx="2">
                  <c:v>445.3</c:v>
                </c:pt>
                <c:pt idx="3">
                  <c:v>468.6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5.4105901499262969E-2"/>
                  <c:y val="-1.1469453774037318E-2"/>
                </c:manualLayout>
              </c:layout>
              <c:showVal val="1"/>
            </c:dLbl>
            <c:dLbl>
              <c:idx val="1"/>
              <c:layout>
                <c:manualLayout>
                  <c:x val="4.2511779749420914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4.637648699936843E-2"/>
                  <c:y val="-1.9115756290062262E-3"/>
                </c:manualLayout>
              </c:layout>
              <c:showVal val="1"/>
            </c:dLbl>
            <c:dLbl>
              <c:idx val="3"/>
              <c:layout>
                <c:manualLayout>
                  <c:x val="5.4105901499262969E-2"/>
                  <c:y val="-1.3381029403043561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74.8</c:v>
                </c:pt>
                <c:pt idx="1">
                  <c:v>52.4</c:v>
                </c:pt>
                <c:pt idx="2">
                  <c:v>52.4</c:v>
                </c:pt>
                <c:pt idx="3">
                  <c:v>52.4</c:v>
                </c:pt>
              </c:numCache>
            </c:numRef>
          </c:val>
        </c:ser>
        <c:shape val="cylinder"/>
        <c:axId val="148561280"/>
        <c:axId val="113198208"/>
        <c:axId val="0"/>
      </c:bar3DChart>
      <c:catAx>
        <c:axId val="14856128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3198208"/>
        <c:crosses val="autoZero"/>
        <c:auto val="1"/>
        <c:lblAlgn val="ctr"/>
        <c:lblOffset val="100"/>
      </c:catAx>
      <c:valAx>
        <c:axId val="113198208"/>
        <c:scaling>
          <c:orientation val="minMax"/>
        </c:scaling>
        <c:delete val="1"/>
        <c:axPos val="l"/>
        <c:numFmt formatCode="#,##0.0" sourceLinked="1"/>
        <c:tickLblPos val="none"/>
        <c:crossAx val="1485612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5.3065169310694466E-2"/>
          <c:y val="1.2729287475988697E-3"/>
          <c:w val="0.51988472910625561"/>
          <c:h val="0.1276870807892067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9.0763779527559096E-2"/>
          <c:y val="0"/>
          <c:w val="0.88143795830838312"/>
          <c:h val="0.93419802273131869"/>
        </c:manualLayout>
      </c:layout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краевого бюджета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2.3611111111111211E-2"/>
                  <c:y val="-4.8459742164581855E-2"/>
                </c:manualLayout>
              </c:layout>
              <c:showVal val="1"/>
            </c:dLbl>
            <c:dLbl>
              <c:idx val="1"/>
              <c:layout>
                <c:manualLayout>
                  <c:x val="1.5277777777777781E-2"/>
                  <c:y val="-4.2969739076733113E-2"/>
                </c:manualLayout>
              </c:layout>
              <c:showVal val="1"/>
            </c:dLbl>
            <c:dLbl>
              <c:idx val="2"/>
              <c:layout>
                <c:manualLayout>
                  <c:x val="9.7222222222222224E-3"/>
                  <c:y val="-4.7764352498414125E-2"/>
                </c:manualLayout>
              </c:layout>
              <c:showVal val="1"/>
            </c:dLbl>
            <c:dLbl>
              <c:idx val="3"/>
              <c:layout>
                <c:manualLayout>
                  <c:x val="1.1111111111111125E-2"/>
                  <c:y val="-4.3783989790212953E-2"/>
                </c:manualLayout>
              </c:layout>
              <c:showVal val="1"/>
            </c:dLbl>
            <c:dLbl>
              <c:idx val="4"/>
              <c:layout>
                <c:manualLayout>
                  <c:x val="9.7222222222222224E-3"/>
                  <c:y val="-4.179380843611236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на 01.01.2023 (факт)</c:v>
                </c:pt>
                <c:pt idx="1">
                  <c:v>на 01.01.2024 (оценка)</c:v>
                </c:pt>
                <c:pt idx="2">
                  <c:v>на 01.01.2025 (прогноз)</c:v>
                </c:pt>
                <c:pt idx="3">
                  <c:v>на 01.01.2026 (прогноз)</c:v>
                </c:pt>
                <c:pt idx="4">
                  <c:v>на 01.01.2027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axId val="207599104"/>
        <c:axId val="207600640"/>
        <c:axId val="143058688"/>
      </c:area3DChart>
      <c:catAx>
        <c:axId val="20759910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07600640"/>
        <c:crosses val="autoZero"/>
        <c:auto val="1"/>
        <c:lblAlgn val="ctr"/>
        <c:lblOffset val="100"/>
      </c:catAx>
      <c:valAx>
        <c:axId val="207600640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207599104"/>
        <c:crosses val="autoZero"/>
        <c:crossBetween val="midCat"/>
      </c:valAx>
      <c:serAx>
        <c:axId val="143058688"/>
        <c:scaling>
          <c:orientation val="minMax"/>
        </c:scaling>
        <c:delete val="1"/>
        <c:axPos val="b"/>
        <c:tickLblPos val="none"/>
        <c:crossAx val="207600640"/>
        <c:crosses val="autoZero"/>
      </c:serAx>
      <c:spPr>
        <a:solidFill>
          <a:schemeClr val="accent5">
            <a:lumMod val="40000"/>
            <a:lumOff val="60000"/>
          </a:schemeClr>
        </a:solidFill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067298647854222"/>
          <c:y val="1.7131080389144904E-2"/>
          <c:w val="0.83389520870076461"/>
          <c:h val="0.65966641065028331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1.6092886537331017E-2"/>
                  <c:y val="1.5757552483358937E-2"/>
                </c:manualLayout>
              </c:layout>
              <c:showVal val="1"/>
            </c:dLbl>
            <c:dLbl>
              <c:idx val="1"/>
              <c:layout>
                <c:manualLayout>
                  <c:x val="6.9575249853027748E-3"/>
                  <c:y val="8.3970814132104526E-3"/>
                </c:manualLayout>
              </c:layout>
              <c:showVal val="1"/>
            </c:dLbl>
            <c:dLbl>
              <c:idx val="2"/>
              <c:layout>
                <c:manualLayout>
                  <c:x val="1.63561140505585E-2"/>
                  <c:y val="2.4833589349718384E-3"/>
                </c:manualLayout>
              </c:layout>
              <c:showVal val="1"/>
            </c:dLbl>
            <c:dLbl>
              <c:idx val="3"/>
              <c:layout>
                <c:manualLayout>
                  <c:x val="2.9548556430446168E-2"/>
                  <c:y val="-1.8242177467864466E-4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@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8.2000000000000011</c:v>
                </c:pt>
                <c:pt idx="1">
                  <c:v>7.7</c:v>
                </c:pt>
                <c:pt idx="2">
                  <c:v>8</c:v>
                </c:pt>
                <c:pt idx="3">
                  <c:v>10.8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7974279835390952E-2"/>
                  <c:y val="1.5362263184843831E-3"/>
                </c:manualLayout>
              </c:layout>
              <c:showVal val="1"/>
            </c:dLbl>
            <c:dLbl>
              <c:idx val="1"/>
              <c:layout>
                <c:manualLayout>
                  <c:x val="4.2511779749420914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4.6376486999368444E-2"/>
                  <c:y val="-1.9115756290062275E-3"/>
                </c:manualLayout>
              </c:layout>
              <c:showVal val="1"/>
            </c:dLbl>
            <c:dLbl>
              <c:idx val="3"/>
              <c:layout>
                <c:manualLayout>
                  <c:x val="2.4241181657848332E-2"/>
                  <c:y val="-6.8783922171019064E-3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@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7.8</c:v>
                </c:pt>
                <c:pt idx="1">
                  <c:v>8.7000000000000011</c:v>
                </c:pt>
                <c:pt idx="2">
                  <c:v>8.9</c:v>
                </c:pt>
                <c:pt idx="3">
                  <c:v>9.1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@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53.8</c:v>
                </c:pt>
                <c:pt idx="1">
                  <c:v>60.9</c:v>
                </c:pt>
                <c:pt idx="2">
                  <c:v>68</c:v>
                </c:pt>
                <c:pt idx="3">
                  <c:v>75.099999999999994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rgbClr val="CCCCFF"/>
            </a:solidFill>
          </c:spPr>
          <c:dLbls>
            <c:dLbl>
              <c:idx val="0"/>
              <c:layout>
                <c:manualLayout>
                  <c:x val="7.0370370370370375E-2"/>
                  <c:y val="-3.3356374807987713E-3"/>
                </c:manualLayout>
              </c:layout>
              <c:showVal val="1"/>
            </c:dLbl>
            <c:dLbl>
              <c:idx val="1"/>
              <c:layout>
                <c:manualLayout>
                  <c:x val="5.5496766607877723E-2"/>
                  <c:y val="-1.4571172555043522E-3"/>
                </c:manualLayout>
              </c:layout>
              <c:showVal val="1"/>
            </c:dLbl>
            <c:dLbl>
              <c:idx val="2"/>
              <c:layout>
                <c:manualLayout>
                  <c:x val="6.2918871252204592E-2"/>
                  <c:y val="-6.5028161802355424E-3"/>
                </c:manualLayout>
              </c:layout>
              <c:showVal val="1"/>
            </c:dLbl>
            <c:dLbl>
              <c:idx val="3"/>
              <c:layout>
                <c:manualLayout>
                  <c:x val="6.8474426807760183E-2"/>
                  <c:y val="-4.8771121351766514E-3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@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37</c:v>
                </c:pt>
                <c:pt idx="1">
                  <c:v>45.1</c:v>
                </c:pt>
                <c:pt idx="2">
                  <c:v>49.4</c:v>
                </c:pt>
                <c:pt idx="3">
                  <c:v>53.9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НДФЛ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@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222</c:v>
                </c:pt>
                <c:pt idx="1">
                  <c:v>230.5</c:v>
                </c:pt>
                <c:pt idx="2">
                  <c:v>233.8</c:v>
                </c:pt>
                <c:pt idx="3">
                  <c:v>234.9</c:v>
                </c:pt>
              </c:numCache>
            </c:numRef>
          </c:val>
        </c:ser>
        <c:shape val="cylinder"/>
        <c:axId val="150617088"/>
        <c:axId val="150643456"/>
        <c:axId val="0"/>
      </c:bar3DChart>
      <c:catAx>
        <c:axId val="150617088"/>
        <c:scaling>
          <c:orientation val="minMax"/>
        </c:scaling>
        <c:axPos val="l"/>
        <c:numFmt formatCode="@" sourceLinked="1"/>
        <c:tickLblPos val="nextTo"/>
        <c:txPr>
          <a:bodyPr/>
          <a:lstStyle/>
          <a:p>
            <a:pPr>
              <a:defRPr sz="1400" b="0" kern="900" baseline="0"/>
            </a:pPr>
            <a:endParaRPr lang="ru-RU"/>
          </a:p>
        </c:txPr>
        <c:crossAx val="150643456"/>
        <c:crosses val="autoZero"/>
        <c:auto val="1"/>
        <c:lblAlgn val="ctr"/>
        <c:lblOffset val="100"/>
      </c:catAx>
      <c:valAx>
        <c:axId val="150643456"/>
        <c:scaling>
          <c:orientation val="minMax"/>
        </c:scaling>
        <c:delete val="1"/>
        <c:axPos val="b"/>
        <c:numFmt formatCode="#,##0.0" sourceLinked="1"/>
        <c:tickLblPos val="none"/>
        <c:crossAx val="150617088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14621634332745501"/>
          <c:y val="0.7225023041474643"/>
          <c:w val="0.7562463256907711"/>
          <c:h val="0.2287265745007680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24 год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281731478111698"/>
          <c:y val="0.2488064695345199"/>
          <c:w val="0.61560062960578965"/>
          <c:h val="0.6802541443253433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glow" dir="tl">
                <a:rot lat="0" lon="0" rev="900000"/>
              </a:lightRig>
            </a:scene3d>
            <a:sp3d prstMaterial="powder">
              <a:bevelT w="25400" h="38100"/>
            </a:sp3d>
          </c:spPr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/>
                <a:lightRig rig="glow" dir="tl">
                  <a:rot lat="0" lon="0" rev="900000"/>
                </a:lightRig>
              </a:scene3d>
              <a:sp3d prstMaterial="powder">
                <a:bevelT w="25400" h="38100"/>
              </a:sp3d>
            </c:spPr>
          </c:dPt>
          <c:dLbls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  <c:pt idx="1">
                  <c:v>45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66016663998117864"/>
          <c:y val="2.5184221589421851E-2"/>
        </c:manualLayout>
      </c:layout>
    </c:title>
    <c:plotArea>
      <c:layout>
        <c:manualLayout>
          <c:layoutTarget val="inner"/>
          <c:xMode val="edge"/>
          <c:yMode val="edge"/>
          <c:x val="0.35560939289347138"/>
          <c:y val="0.22717566281250867"/>
          <c:w val="0.61849469203398721"/>
          <c:h val="0.6494194266356860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glow" dir="tl">
                <a:rot lat="0" lon="0" rev="900000"/>
              </a:lightRig>
            </a:scene3d>
            <a:sp3d prstMaterial="powder">
              <a:bevelT w="25400" h="38100" prst="relaxedInset"/>
            </a:sp3d>
          </c:spPr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/>
                <a:lightRig rig="glow" dir="tl">
                  <a:rot lat="0" lon="0" rev="900000"/>
                </a:lightRig>
              </a:scene3d>
              <a:sp3d prstMaterial="powder">
                <a:bevelT w="25400" h="38100" prst="relaxedInset"/>
              </a:sp3d>
            </c:spPr>
          </c:dPt>
          <c:dLbls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  <c:pt idx="1">
                  <c:v>47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plotArea>
      <c:layout/>
      <c:doughnutChart>
        <c:varyColors val="1"/>
        <c:firstSliceAng val="0"/>
        <c:holeSize val="50"/>
      </c:doughnut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2026 год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53000666678899311"/>
          <c:y val="0.11086069801768057"/>
        </c:manualLayout>
      </c:layout>
    </c:title>
    <c:plotArea>
      <c:layout>
        <c:manualLayout>
          <c:layoutTarget val="inner"/>
          <c:xMode val="edge"/>
          <c:yMode val="edge"/>
          <c:x val="7.808720640010143E-2"/>
          <c:y val="0.24144710129703112"/>
          <c:w val="0.60123818403196705"/>
          <c:h val="0.686179747948832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glow" dir="tl">
                <a:rot lat="0" lon="0" rev="900000"/>
              </a:lightRig>
            </a:scene3d>
            <a:sp3d prstMaterial="powder">
              <a:bevelT w="25400" h="38100" prst="angle"/>
            </a:sp3d>
          </c:spPr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/>
                <a:lightRig rig="glow" dir="tl">
                  <a:rot lat="0" lon="0" rev="900000"/>
                </a:lightRig>
              </a:scene3d>
              <a:sp3d prstMaterial="powder">
                <a:bevelT w="25400" h="38100" prst="angle"/>
              </a:sp3d>
            </c:spPr>
          </c:dPt>
          <c:dLbls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"/>
          <c:y val="1.9959032074432863E-3"/>
          <c:w val="0.9988891805191018"/>
          <c:h val="0.626941777018823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ln>
              <a:solidFill>
                <a:srgbClr val="9BBB59"/>
              </a:solidFill>
            </a:ln>
          </c:spPr>
          <c:marker>
            <c:spPr>
              <a:solidFill>
                <a:srgbClr val="92D050"/>
              </a:solidFill>
            </c:spPr>
          </c:marker>
          <c:dLbls>
            <c:dLbl>
              <c:idx val="0"/>
              <c:layout>
                <c:manualLayout>
                  <c:x val="-1.851851851851855E-3"/>
                  <c:y val="4.5647445265351347E-2"/>
                </c:manualLayout>
              </c:layout>
              <c:showVal val="1"/>
            </c:dLbl>
            <c:dLbl>
              <c:idx val="1"/>
              <c:layout>
                <c:manualLayout>
                  <c:x val="-1.2962962962962963E-2"/>
                  <c:y val="6.1758308300181315E-2"/>
                </c:manualLayout>
              </c:layout>
              <c:showVal val="1"/>
            </c:dLbl>
            <c:dLbl>
              <c:idx val="2"/>
              <c:layout>
                <c:manualLayout>
                  <c:x val="-2.2222222222222251E-2"/>
                  <c:y val="5.3702876782766383E-2"/>
                </c:manualLayout>
              </c:layout>
              <c:showVal val="1"/>
            </c:dLbl>
            <c:dLbl>
              <c:idx val="3"/>
              <c:layout>
                <c:manualLayout>
                  <c:x val="-2.2222222222222251E-2"/>
                  <c:y val="4.5647445265351347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15.170278637770876</c:v>
                </c:pt>
                <c:pt idx="1">
                  <c:v>16.631230805575207</c:v>
                </c:pt>
                <c:pt idx="2">
                  <c:v>17.336626993038401</c:v>
                </c:pt>
                <c:pt idx="3">
                  <c:v>18.09645753307721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dLbls>
            <c:dLbl>
              <c:idx val="0"/>
              <c:layout>
                <c:manualLayout>
                  <c:x val="-2.4074074074074123E-2"/>
                  <c:y val="6.4443452139319693E-2"/>
                </c:manualLayout>
              </c:layout>
              <c:showVal val="1"/>
            </c:dLbl>
            <c:dLbl>
              <c:idx val="1"/>
              <c:layout>
                <c:manualLayout>
                  <c:x val="-1.851851851851855E-3"/>
                  <c:y val="4.0277157587074661E-2"/>
                </c:manualLayout>
              </c:layout>
              <c:showVal val="1"/>
            </c:dLbl>
            <c:dLbl>
              <c:idx val="2"/>
              <c:layout>
                <c:manualLayout>
                  <c:x val="7.4074074074074094E-3"/>
                  <c:y val="3.7592013747936456E-2"/>
                </c:manualLayout>
              </c:layout>
              <c:showVal val="1"/>
            </c:dLbl>
            <c:dLbl>
              <c:idx val="3"/>
              <c:layout>
                <c:manualLayout>
                  <c:x val="-3.333333333333334E-2"/>
                  <c:y val="5.1017732943628234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9.545923632610938</c:v>
                </c:pt>
                <c:pt idx="1">
                  <c:v>10.654382234821661</c:v>
                </c:pt>
                <c:pt idx="2">
                  <c:v>11.093644733887288</c:v>
                </c:pt>
                <c:pt idx="3">
                  <c:v>11.502347417840376</c:v>
                </c:pt>
              </c:numCache>
            </c:numRef>
          </c:val>
        </c:ser>
        <c:dLbls>
          <c:showVal val="1"/>
        </c:dLbls>
        <c:marker val="1"/>
        <c:axId val="151124224"/>
        <c:axId val="150872064"/>
      </c:lineChart>
      <c:catAx>
        <c:axId val="151124224"/>
        <c:scaling>
          <c:orientation val="minMax"/>
        </c:scaling>
        <c:axPos val="b"/>
        <c:numFmt formatCode="General" sourceLinked="1"/>
        <c:majorTickMark val="none"/>
        <c:tickLblPos val="nextTo"/>
        <c:crossAx val="150872064"/>
        <c:crosses val="autoZero"/>
        <c:auto val="1"/>
        <c:lblAlgn val="ctr"/>
        <c:lblOffset val="100"/>
      </c:catAx>
      <c:valAx>
        <c:axId val="150872064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5112422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9.0740740740740733E-2"/>
          <c:y val="0.79974006961922561"/>
          <c:w val="0.82358340624088755"/>
          <c:h val="0.14502567589510434"/>
        </c:manualLayout>
      </c:layout>
      <c:spPr>
        <a:gradFill rotWithShape="1">
          <a:gsLst>
            <a:gs pos="0">
              <a:schemeClr val="accent1">
                <a:tint val="48000"/>
                <a:satMod val="138000"/>
              </a:schemeClr>
            </a:gs>
            <a:gs pos="25000">
              <a:schemeClr val="accent1">
                <a:tint val="85000"/>
              </a:schemeClr>
            </a:gs>
            <a:gs pos="40000">
              <a:schemeClr val="accent1">
                <a:tint val="92000"/>
              </a:schemeClr>
            </a:gs>
            <a:gs pos="50000">
              <a:schemeClr val="accent1">
                <a:tint val="93000"/>
              </a:schemeClr>
            </a:gs>
            <a:gs pos="60000">
              <a:schemeClr val="accent1">
                <a:tint val="92000"/>
              </a:schemeClr>
            </a:gs>
            <a:gs pos="75000">
              <a:schemeClr val="accent1">
                <a:tint val="83000"/>
                <a:satMod val="108000"/>
              </a:schemeClr>
            </a:gs>
            <a:gs pos="100000">
              <a:schemeClr val="accent1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1"/>
          </a:solidFill>
          <a:prstDash val="solid"/>
        </a:ln>
        <a:effectLst>
          <a:glow rad="63500">
            <a:schemeClr val="accent1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tint val="70000"/>
            </a:schemeClr>
          </a:contourClr>
        </a:sp3d>
      </c:spPr>
      <c:txPr>
        <a:bodyPr/>
        <a:lstStyle/>
        <a:p>
          <a: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3.172368037328667E-2"/>
          <c:y val="2.2712978631006752E-2"/>
          <c:w val="0.96827631962671334"/>
          <c:h val="0.6657780010247971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муниципальной собственности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48.6</c:v>
                </c:pt>
                <c:pt idx="1">
                  <c:v>44.2</c:v>
                </c:pt>
                <c:pt idx="2">
                  <c:v>44.2</c:v>
                </c:pt>
                <c:pt idx="3">
                  <c:v>44.2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0.1"/>
                  <c:y val="5.7347268870186659E-3"/>
                </c:manualLayout>
              </c:layout>
              <c:showVal val="1"/>
            </c:dLbl>
            <c:dLbl>
              <c:idx val="1"/>
              <c:layout>
                <c:manualLayout>
                  <c:x val="-8.1481481481481433E-2"/>
                  <c:y val="3.8231512580124511E-3"/>
                </c:manualLayout>
              </c:layout>
              <c:showVal val="1"/>
            </c:dLbl>
            <c:dLbl>
              <c:idx val="2"/>
              <c:layout>
                <c:manualLayout>
                  <c:x val="-7.2222222222222174E-2"/>
                  <c:y val="3.8231512580124511E-3"/>
                </c:manualLayout>
              </c:layout>
              <c:showVal val="1"/>
            </c:dLbl>
            <c:dLbl>
              <c:idx val="3"/>
              <c:layout>
                <c:manualLayout>
                  <c:x val="-7.222222222222234E-2"/>
                  <c:y val="3.8231512580124511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0.60000000000000064</c:v>
                </c:pt>
                <c:pt idx="1">
                  <c:v>6.0000000000000032E-2</c:v>
                </c:pt>
                <c:pt idx="2">
                  <c:v>6.0000000000000032E-2</c:v>
                </c:pt>
                <c:pt idx="3">
                  <c:v>6.0000000000000032E-2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3.333333333333334E-2"/>
                  <c:y val="-3.8231512580124511E-3"/>
                </c:manualLayout>
              </c:layout>
              <c:showVal val="1"/>
            </c:dLbl>
            <c:dLbl>
              <c:idx val="1"/>
              <c:layout>
                <c:manualLayout>
                  <c:x val="3.333333333333334E-2"/>
                  <c:y val="-1.9115756290062241E-3"/>
                </c:manualLayout>
              </c:layout>
              <c:showVal val="1"/>
            </c:dLbl>
            <c:dLbl>
              <c:idx val="2"/>
              <c:layout>
                <c:manualLayout>
                  <c:x val="3.1481481481481582E-2"/>
                  <c:y val="-1.9115756290062241E-3"/>
                </c:manualLayout>
              </c:layout>
              <c:showVal val="1"/>
            </c:dLbl>
            <c:dLbl>
              <c:idx val="3"/>
              <c:layout>
                <c:manualLayout>
                  <c:x val="3.1481481481481485E-2"/>
                  <c:y val="-1.9115756290062241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5.6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spPr>
            <a:solidFill>
              <a:srgbClr val="800080"/>
            </a:solidFill>
          </c:spPr>
          <c:dLbls>
            <c:dLbl>
              <c:idx val="0"/>
              <c:layout>
                <c:manualLayout>
                  <c:x val="-6.4814814814814936E-2"/>
                  <c:y val="-3.8231512580124511E-3"/>
                </c:manualLayout>
              </c:layout>
              <c:showVal val="1"/>
            </c:dLbl>
            <c:dLbl>
              <c:idx val="1"/>
              <c:layout>
                <c:manualLayout>
                  <c:x val="-6.851851851851852E-2"/>
                  <c:y val="1.9115756290062241E-3"/>
                </c:manualLayout>
              </c:layout>
              <c:showVal val="1"/>
            </c:dLbl>
            <c:dLbl>
              <c:idx val="2"/>
              <c:layout>
                <c:manualLayout>
                  <c:x val="-7.0370370370370375E-2"/>
                  <c:y val="1.9115756290062241E-3"/>
                </c:manualLayout>
              </c:layout>
              <c:showVal val="1"/>
            </c:dLbl>
            <c:dLbl>
              <c:idx val="3"/>
              <c:layout>
                <c:manualLayout>
                  <c:x val="-7.222222222222234E-2"/>
                  <c:y val="1.9115756290062241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12.3</c:v>
                </c:pt>
                <c:pt idx="1">
                  <c:v>0.60000000000000064</c:v>
                </c:pt>
                <c:pt idx="2">
                  <c:v>0.60000000000000064</c:v>
                </c:pt>
                <c:pt idx="3">
                  <c:v>0.60000000000000064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1"/>
              <c:layout>
                <c:manualLayout>
                  <c:x val="2.2222222222222251E-2"/>
                  <c:y val="-1.3381029403043551E-2"/>
                </c:manualLayout>
              </c:layout>
              <c:showVal val="1"/>
            </c:dLbl>
            <c:dLbl>
              <c:idx val="2"/>
              <c:layout>
                <c:manualLayout>
                  <c:x val="2.0370370370370487E-2"/>
                  <c:y val="-1.3381029403043551E-2"/>
                </c:manualLayout>
              </c:layout>
              <c:showVal val="1"/>
            </c:dLbl>
            <c:dLbl>
              <c:idx val="3"/>
              <c:layout>
                <c:manualLayout>
                  <c:x val="1.8518518518518549E-2"/>
                  <c:y val="-1.3381029403043551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7.5</c:v>
                </c:pt>
                <c:pt idx="1">
                  <c:v>3.4</c:v>
                </c:pt>
                <c:pt idx="2">
                  <c:v>3.4</c:v>
                </c:pt>
                <c:pt idx="3">
                  <c:v>3.4</c:v>
                </c:pt>
              </c:numCache>
            </c:numRef>
          </c:val>
        </c:ser>
        <c:dLbls>
          <c:showVal val="1"/>
        </c:dLbls>
        <c:gapWidth val="75"/>
        <c:shape val="box"/>
        <c:axId val="151259392"/>
        <c:axId val="151277568"/>
        <c:axId val="0"/>
      </c:bar3DChart>
      <c:catAx>
        <c:axId val="1512593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1277568"/>
        <c:crosses val="autoZero"/>
        <c:auto val="1"/>
        <c:lblAlgn val="ctr"/>
        <c:lblOffset val="100"/>
      </c:catAx>
      <c:valAx>
        <c:axId val="151277568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51259392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1200" b="0" kern="700" baseline="0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200" b="0" kern="700" baseline="0"/>
            </a:pPr>
            <a:endParaRPr lang="ru-RU"/>
          </a:p>
        </c:txPr>
      </c:legendEntry>
      <c:layout/>
      <c:txPr>
        <a:bodyPr/>
        <a:lstStyle/>
        <a:p>
          <a:pPr>
            <a:defRPr sz="1200" kern="7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</cdr:x>
      <cdr:y>0.48276</cdr:y>
    </cdr:from>
    <cdr:to>
      <cdr:x>0.44</cdr:x>
      <cdr:y>0.71303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357190" y="1000135"/>
          <a:ext cx="1214446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2500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0.35417</cdr:x>
      <cdr:y>0.10742</cdr:y>
    </cdr:from>
    <cdr:to>
      <cdr:x>0.63322</cdr:x>
      <cdr:y>0.27273</cdr:y>
    </cdr:to>
    <cdr:pic>
      <cdr:nvPicPr>
        <cdr:cNvPr id="2" name="object 38"/>
        <cdr:cNvPicPr/>
      </cdr:nvPicPr>
      <cdr:blipFill>
        <a:blip xmlns:a="http://schemas.openxmlformats.org/drawingml/2006/main" xmlns:r="http://schemas.openxmlformats.org/officeDocument/2006/relationships" r:embed="rId1" cstate="print">
          <a:duotone>
            <a:prstClr val="black"/>
            <a:srgbClr val="70AD47">
              <a:tint val="45000"/>
              <a:satMod val="400000"/>
            </a:srgbClr>
          </a:duoton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428868" y="1000132"/>
          <a:ext cx="1913737" cy="1539215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0.20833</cdr:x>
      <cdr:y>0.80429</cdr:y>
    </cdr:from>
    <cdr:to>
      <cdr:x>0.35416</cdr:x>
      <cdr:y>0.92458</cdr:y>
    </cdr:to>
    <cdr:pic>
      <cdr:nvPicPr>
        <cdr:cNvPr id="2" name="Picture 2" descr="C:\Users\AdmAccount\Desktop\кружка 2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28736" y="7143799"/>
          <a:ext cx="1000125" cy="10683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0.25588</cdr:x>
      <cdr:y>0.41751</cdr:y>
    </cdr:from>
    <cdr:to>
      <cdr:x>0.4211</cdr:x>
      <cdr:y>0.62579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9752" y="2664296"/>
          <a:ext cx="1510772" cy="1329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B07DF-2472-481D-B079-56DD1661F17A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848C8-F97B-4B74-8C19-F96604D66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84965F-707A-4519-B564-3D3F1EFB0C57}" type="datetimeFigureOut">
              <a:rPr lang="fr-FR"/>
              <a:pPr>
                <a:defRPr/>
              </a:pPr>
              <a:t>24/11/2023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D269F5-E4B4-4C4B-B252-CC965B7930F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269F5-E4B4-4C4B-B252-CC965B7930F2}" type="slidenum">
              <a:rPr lang="fr-CA" smtClean="0"/>
              <a:pPr>
                <a:defRPr/>
              </a:pPr>
              <a:t>2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269F5-E4B4-4C4B-B252-CC965B7930F2}" type="slidenum">
              <a:rPr lang="fr-CA" smtClean="0"/>
              <a:pPr>
                <a:defRPr/>
              </a:pPr>
              <a:t>59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981200"/>
            <a:ext cx="5888736" cy="264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663441"/>
            <a:ext cx="5891022" cy="2531533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19AA6-96EE-4D0E-9159-7E58DADB6FCE}" type="datetime1">
              <a:rPr lang="fr-FR" smtClean="0"/>
              <a:pPr>
                <a:defRPr/>
              </a:pPr>
              <a:t>24/11/2023</a:t>
            </a:fld>
            <a:endParaRPr lang="fr-C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E0445-00CE-420A-B900-FBA46E6ABAD0}" type="datetime1">
              <a:rPr lang="fr-FR" smtClean="0"/>
              <a:pPr>
                <a:defRPr/>
              </a:pPr>
              <a:t>24/11/2023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320802"/>
            <a:ext cx="1543050" cy="752810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320802"/>
            <a:ext cx="4514850" cy="752810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585B4-2388-41C9-9195-62B0BBE9CFC9}" type="datetime1">
              <a:rPr lang="fr-FR" smtClean="0"/>
              <a:pPr>
                <a:defRPr/>
              </a:pPr>
              <a:t>24/11/2023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 userDrawn="1"/>
        </p:nvSpPr>
        <p:spPr>
          <a:xfrm>
            <a:off x="154269" y="281535"/>
            <a:ext cx="6549464" cy="9342945"/>
          </a:xfrm>
          <a:prstGeom prst="roundRect">
            <a:avLst>
              <a:gd name="adj" fmla="val 1377"/>
            </a:avLst>
          </a:prstGeom>
          <a:solidFill>
            <a:schemeClr val="bg1"/>
          </a:solidFill>
          <a:ln w="3175">
            <a:solidFill>
              <a:schemeClr val="accent6">
                <a:lumMod val="75000"/>
                <a:alpha val="39000"/>
              </a:schemeClr>
            </a:solidFill>
          </a:ln>
          <a:effectLst>
            <a:outerShdw blurRad="63500" sx="102000" sy="102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7"/>
          <p:cNvGrpSpPr/>
          <p:nvPr userDrawn="1"/>
        </p:nvGrpSpPr>
        <p:grpSpPr>
          <a:xfrm>
            <a:off x="234411" y="425470"/>
            <a:ext cx="6338861" cy="832095"/>
            <a:chOff x="131572" y="213830"/>
            <a:chExt cx="8451814" cy="843482"/>
          </a:xfrm>
        </p:grpSpPr>
        <p:sp>
          <p:nvSpPr>
            <p:cNvPr id="21" name="Прямоугольник с двумя скругленными соседними углами 20"/>
            <p:cNvSpPr/>
            <p:nvPr/>
          </p:nvSpPr>
          <p:spPr>
            <a:xfrm rot="16200000" flipH="1">
              <a:off x="-121232" y="466636"/>
              <a:ext cx="843479" cy="3378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98019" y="213830"/>
              <a:ext cx="8085367" cy="84348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75000">
                  <a:schemeClr val="accent6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331946" y="9172222"/>
            <a:ext cx="394779" cy="527401"/>
          </a:xfr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9247" y="445283"/>
            <a:ext cx="5705818" cy="784767"/>
          </a:xfrm>
        </p:spPr>
        <p:txBody>
          <a:bodyPr/>
          <a:lstStyle>
            <a:lvl1pPr algn="l">
              <a:lnSpc>
                <a:spcPts val="2000"/>
              </a:lnSpc>
              <a:defRPr lang="ru-RU" sz="2000" kern="1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110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1742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EC770-60F9-4071-860B-C1BE15C56A92}" type="datetime1">
              <a:rPr lang="fr-FR" smtClean="0"/>
              <a:pPr>
                <a:defRPr/>
              </a:pPr>
              <a:t>24/11/2023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901952"/>
            <a:ext cx="5829300" cy="196799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906737"/>
            <a:ext cx="5829300" cy="2180695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6F7021-FE3D-4F38-BEB0-2748EC1EC33D}" type="datetime1">
              <a:rPr lang="fr-FR" smtClean="0"/>
              <a:pPr>
                <a:defRPr/>
              </a:pPr>
              <a:t>24/11/2023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017016"/>
            <a:ext cx="6172200" cy="1651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773456"/>
            <a:ext cx="3028950" cy="640588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773456"/>
            <a:ext cx="3028950" cy="640588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E4891A-6423-4E56-BBDF-DA9CFAE9B2E0}" type="datetime1">
              <a:rPr lang="fr-FR" smtClean="0"/>
              <a:pPr>
                <a:defRPr/>
              </a:pPr>
              <a:t>24/11/2023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017016"/>
            <a:ext cx="6172200" cy="1651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679803"/>
            <a:ext cx="3030141" cy="952397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686317"/>
            <a:ext cx="3031331" cy="94588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632200"/>
            <a:ext cx="3030141" cy="5554929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632200"/>
            <a:ext cx="3031331" cy="5554929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5B58B-4843-4057-909D-2F022CB504BD}" type="datetime1">
              <a:rPr lang="fr-FR" smtClean="0"/>
              <a:pPr>
                <a:defRPr/>
              </a:pPr>
              <a:t>24/11/2023</a:t>
            </a:fld>
            <a:endParaRPr lang="fr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017016"/>
            <a:ext cx="6229350" cy="1651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75D30E-45F3-410F-A06B-9D51EDCAAA18}" type="datetime1">
              <a:rPr lang="fr-FR" smtClean="0"/>
              <a:pPr>
                <a:defRPr/>
              </a:pPr>
              <a:t>24/11/2023</a:t>
            </a:fld>
            <a:endParaRPr lang="fr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EDBED-B3A0-4A78-94EF-BB83DBAB978E}" type="datetime1">
              <a:rPr lang="fr-FR" smtClean="0"/>
              <a:pPr>
                <a:defRPr/>
              </a:pPr>
              <a:t>24/11/2023</a:t>
            </a:fld>
            <a:endParaRPr lang="fr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742953"/>
            <a:ext cx="2057400" cy="167851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421467"/>
            <a:ext cx="2057400" cy="6604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421467"/>
            <a:ext cx="3833813" cy="6604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F4FD8-33E4-438B-A889-2E8549C88AD6}" type="datetime1">
              <a:rPr lang="fr-FR" smtClean="0"/>
              <a:pPr>
                <a:defRPr/>
              </a:pPr>
              <a:t>24/11/2023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600556"/>
            <a:ext cx="3943350" cy="59436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741889"/>
            <a:ext cx="116586" cy="22453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106"/>
            <a:ext cx="1659636" cy="2286008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86023"/>
            <a:ext cx="1657350" cy="3147907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5FEFE-5D8E-41FE-A7D5-BCBF8F139BEA}" type="datetime1">
              <a:rPr lang="fr-FR" smtClean="0"/>
              <a:pPr>
                <a:defRPr/>
              </a:pPr>
              <a:t>24/11/2023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9181395"/>
            <a:ext cx="457200" cy="527403"/>
          </a:xfrm>
        </p:spPr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732636"/>
            <a:ext cx="3463290" cy="56794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8401756"/>
            <a:ext cx="6872288" cy="15042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5" y="8984193"/>
            <a:ext cx="3571875" cy="9218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10319"/>
            <a:ext cx="6872288" cy="15042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10318"/>
            <a:ext cx="3571875" cy="9218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1017016"/>
            <a:ext cx="6172200" cy="1651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795693"/>
            <a:ext cx="6172200" cy="6339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38BE009-9004-4004-A7BF-5F7BDBF905CB}" type="datetime1">
              <a:rPr lang="fr-FR" smtClean="0"/>
              <a:pPr>
                <a:defRPr/>
              </a:pPr>
              <a:t>24/11/2023</a:t>
            </a:fld>
            <a:endParaRPr lang="fr-C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9181395"/>
            <a:ext cx="2514600" cy="52740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9181395"/>
            <a:ext cx="571500" cy="52740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grpSp>
        <p:nvGrpSpPr>
          <p:cNvPr id="2" name="Группа 1"/>
          <p:cNvGrpSpPr/>
          <p:nvPr/>
        </p:nvGrpSpPr>
        <p:grpSpPr>
          <a:xfrm>
            <a:off x="-14263" y="292367"/>
            <a:ext cx="6885411" cy="93776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1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chart" Target="../charts/chart1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19" Type="http://schemas.openxmlformats.org/officeDocument/2006/relationships/image" Target="../media/image21.jpe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tags" Target="../tags/tag49.xml"/><Relationship Id="rId39" Type="http://schemas.openxmlformats.org/officeDocument/2006/relationships/tags" Target="../tags/tag62.xml"/><Relationship Id="rId21" Type="http://schemas.openxmlformats.org/officeDocument/2006/relationships/tags" Target="../tags/tag44.xml"/><Relationship Id="rId34" Type="http://schemas.openxmlformats.org/officeDocument/2006/relationships/tags" Target="../tags/tag57.xml"/><Relationship Id="rId42" Type="http://schemas.openxmlformats.org/officeDocument/2006/relationships/tags" Target="../tags/tag65.xml"/><Relationship Id="rId47" Type="http://schemas.openxmlformats.org/officeDocument/2006/relationships/tags" Target="../tags/tag70.xml"/><Relationship Id="rId50" Type="http://schemas.openxmlformats.org/officeDocument/2006/relationships/tags" Target="../tags/tag73.xml"/><Relationship Id="rId55" Type="http://schemas.openxmlformats.org/officeDocument/2006/relationships/tags" Target="../tags/tag78.xml"/><Relationship Id="rId63" Type="http://schemas.openxmlformats.org/officeDocument/2006/relationships/image" Target="../media/image26.png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29" Type="http://schemas.openxmlformats.org/officeDocument/2006/relationships/tags" Target="../tags/tag52.xml"/><Relationship Id="rId41" Type="http://schemas.openxmlformats.org/officeDocument/2006/relationships/tags" Target="../tags/tag64.xml"/><Relationship Id="rId54" Type="http://schemas.openxmlformats.org/officeDocument/2006/relationships/tags" Target="../tags/tag77.xml"/><Relationship Id="rId62" Type="http://schemas.openxmlformats.org/officeDocument/2006/relationships/image" Target="../media/image25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32" Type="http://schemas.openxmlformats.org/officeDocument/2006/relationships/tags" Target="../tags/tag55.xml"/><Relationship Id="rId37" Type="http://schemas.openxmlformats.org/officeDocument/2006/relationships/tags" Target="../tags/tag60.xml"/><Relationship Id="rId40" Type="http://schemas.openxmlformats.org/officeDocument/2006/relationships/tags" Target="../tags/tag63.xml"/><Relationship Id="rId45" Type="http://schemas.openxmlformats.org/officeDocument/2006/relationships/tags" Target="../tags/tag68.xml"/><Relationship Id="rId53" Type="http://schemas.openxmlformats.org/officeDocument/2006/relationships/tags" Target="../tags/tag76.xml"/><Relationship Id="rId58" Type="http://schemas.openxmlformats.org/officeDocument/2006/relationships/tags" Target="../tags/tag81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tags" Target="../tags/tag51.xml"/><Relationship Id="rId36" Type="http://schemas.openxmlformats.org/officeDocument/2006/relationships/tags" Target="../tags/tag59.xml"/><Relationship Id="rId49" Type="http://schemas.openxmlformats.org/officeDocument/2006/relationships/tags" Target="../tags/tag72.xml"/><Relationship Id="rId57" Type="http://schemas.openxmlformats.org/officeDocument/2006/relationships/tags" Target="../tags/tag80.xml"/><Relationship Id="rId61" Type="http://schemas.openxmlformats.org/officeDocument/2006/relationships/slideLayout" Target="../slideLayouts/slideLayout13.xml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31" Type="http://schemas.openxmlformats.org/officeDocument/2006/relationships/tags" Target="../tags/tag54.xml"/><Relationship Id="rId44" Type="http://schemas.openxmlformats.org/officeDocument/2006/relationships/tags" Target="../tags/tag67.xml"/><Relationship Id="rId52" Type="http://schemas.openxmlformats.org/officeDocument/2006/relationships/tags" Target="../tags/tag75.xml"/><Relationship Id="rId60" Type="http://schemas.openxmlformats.org/officeDocument/2006/relationships/tags" Target="../tags/tag83.xml"/><Relationship Id="rId65" Type="http://schemas.openxmlformats.org/officeDocument/2006/relationships/image" Target="../media/image3.jpe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tags" Target="../tags/tag50.xml"/><Relationship Id="rId30" Type="http://schemas.openxmlformats.org/officeDocument/2006/relationships/tags" Target="../tags/tag53.xml"/><Relationship Id="rId35" Type="http://schemas.openxmlformats.org/officeDocument/2006/relationships/tags" Target="../tags/tag58.xml"/><Relationship Id="rId43" Type="http://schemas.openxmlformats.org/officeDocument/2006/relationships/tags" Target="../tags/tag66.xml"/><Relationship Id="rId48" Type="http://schemas.openxmlformats.org/officeDocument/2006/relationships/tags" Target="../tags/tag71.xml"/><Relationship Id="rId56" Type="http://schemas.openxmlformats.org/officeDocument/2006/relationships/tags" Target="../tags/tag79.xml"/><Relationship Id="rId64" Type="http://schemas.openxmlformats.org/officeDocument/2006/relationships/image" Target="../media/image27.png"/><Relationship Id="rId8" Type="http://schemas.openxmlformats.org/officeDocument/2006/relationships/tags" Target="../tags/tag31.xml"/><Relationship Id="rId51" Type="http://schemas.openxmlformats.org/officeDocument/2006/relationships/tags" Target="../tags/tag74.xml"/><Relationship Id="rId3" Type="http://schemas.openxmlformats.org/officeDocument/2006/relationships/tags" Target="../tags/tag26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tags" Target="../tags/tag48.xml"/><Relationship Id="rId33" Type="http://schemas.openxmlformats.org/officeDocument/2006/relationships/tags" Target="../tags/tag56.xml"/><Relationship Id="rId38" Type="http://schemas.openxmlformats.org/officeDocument/2006/relationships/tags" Target="../tags/tag61.xml"/><Relationship Id="rId46" Type="http://schemas.openxmlformats.org/officeDocument/2006/relationships/tags" Target="../tags/tag69.xml"/><Relationship Id="rId59" Type="http://schemas.openxmlformats.org/officeDocument/2006/relationships/tags" Target="../tags/tag8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chart" Target="../charts/chart17.xml"/><Relationship Id="rId5" Type="http://schemas.openxmlformats.org/officeDocument/2006/relationships/image" Target="../media/image29.png"/><Relationship Id="rId4" Type="http://schemas.openxmlformats.org/officeDocument/2006/relationships/chart" Target="../charts/chart1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10" Type="http://schemas.openxmlformats.org/officeDocument/2006/relationships/tags" Target="../tags/tag95.xml"/><Relationship Id="rId19" Type="http://schemas.openxmlformats.org/officeDocument/2006/relationships/image" Target="../media/image30.jpe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3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-547726"/>
            <a:ext cx="6858000" cy="107394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450850" algn="just">
              <a:lnSpc>
                <a:spcPts val="2880"/>
              </a:lnSpc>
              <a:defRPr/>
            </a:pPr>
            <a:endParaRPr lang="ru-RU" sz="1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7167" y="1166786"/>
            <a:ext cx="6357982" cy="7000924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проекту решения Думы города-курорта Железноводска Ставропольского края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бюджете города-курорта Железноводска Ставропольского края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2024 год и плановый период 2025-2026 годов»</a:t>
            </a:r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14525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4" y="883761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города-курорта Железноводска Ставропольского края на 2024 год и плановый период 2025 и 2026 годов</a:t>
            </a:r>
          </a:p>
          <a:p>
            <a:pPr marL="177800" indent="-177800"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Содействие достижению национальных целей развития посредством реализации муниципальных программ города-курорта Железноводска Ставропольского края, включающих в себя муниципальные  составляющие национальных проектов. При реализации интегрированных в структуру муниципальных программ национальных проектов, особое внимание будет сосредоточено на повышении качества управления муниципальными программами.</a:t>
            </a:r>
          </a:p>
          <a:p>
            <a:pPr marL="177800" lvl="1" algn="just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Повышение эффективности и результативности бюджетных расходов.</a:t>
            </a:r>
          </a:p>
          <a:p>
            <a:pPr marL="177800" lvl="1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этой целью необходимо проведение мероприятий:</a:t>
            </a:r>
          </a:p>
          <a:p>
            <a:pPr marL="177800" lvl="1"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безусловное исполнение принятых бюджетных обязательств;</a:t>
            </a:r>
          </a:p>
          <a:p>
            <a:pPr marL="269875" lvl="1" indent="-92075"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режима экономного и рационального использования бюджетных средств;</a:t>
            </a:r>
          </a:p>
          <a:p>
            <a:pPr marL="177800" lvl="1"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соблюдения норматива формирования расходов;</a:t>
            </a:r>
          </a:p>
          <a:p>
            <a:pPr marL="17780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оказания муниципальных и т.д.;</a:t>
            </a:r>
          </a:p>
          <a:p>
            <a:pPr marL="177800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Развитие инициативного бюджетирования</a:t>
            </a:r>
          </a:p>
          <a:p>
            <a:pPr marL="177800" lvl="1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 инициативного бюджетирования применяется в целях прямого вовлечения жителей города в решение приоритетных вопросов местного значения, принятия конкретных решений по расходованию бюджетных средств и осуществления общественного контроля эффективности и результативности их использования.</a:t>
            </a:r>
          </a:p>
          <a:p>
            <a:pPr marL="177800" lvl="1" algn="just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Сохранение высокого уровня открытости бюджетных данных, характеризующих прозрачность бюджетного процесса в городе-курорте Железноводске Ставропольского края</a:t>
            </a:r>
          </a:p>
          <a:p>
            <a:pPr marL="177800" lvl="1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обеспечения открытости и прозрачности бюджетного процесса необходимо продолжить работу по своевременному размещению информации на Едином портале бюджетной системы, официальном сайте Думы города, в средствах массовой информации.</a:t>
            </a:r>
          </a:p>
          <a:p>
            <a:pPr marL="177800" lvl="1" algn="just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Развитие информационных технологий в сфере управления муниципальными финансами города-курорта Железноводска Ставропольского края.</a:t>
            </a:r>
          </a:p>
          <a:p>
            <a:pPr marL="177800" lvl="1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развития информационных технологий в сфере управления  муниципальными финансами города будет осуществлено обеспечение перехода на новый качественный уровень управления муниципальными финансами.</a:t>
            </a:r>
          </a:p>
          <a:p>
            <a:pPr marL="0" lvl="1" algn="just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2" y="883761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103108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города-курорта Железноводска Ставропольского края на 2024 год и плановый период 2025 и 2026 годов</a:t>
            </a:r>
          </a:p>
          <a:p>
            <a:pPr indent="358775"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Поддержка инвестиционной  и инновационной активности хозяйствующих субъектов, осуществляющих деятельность на территории города-курорта Железноводска Ставропольского края.</a:t>
            </a:r>
          </a:p>
          <a:p>
            <a:pPr marL="177800" lvl="1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данном направлении продолжится реализация комплекса мер, направленных на формирование благоприятного инвестиционного климата и развитие конкурентоспособной экономики города.</a:t>
            </a:r>
          </a:p>
          <a:p>
            <a:pPr marL="177800" lvl="1" algn="just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Оценка эффективности налоговых расходов бюджета города.</a:t>
            </a:r>
          </a:p>
          <a:p>
            <a:pPr marL="177800" lvl="1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города-курорта Железноводска Ставропольского края от 08 мая 2020 г. № 345 «Об утверждении Порядка оценки налоговых расходов города-курорта Железноводска Ставропольского края» определены общие требования к оценке эффективности налоговых расходов бюджета города.</a:t>
            </a:r>
          </a:p>
          <a:p>
            <a:pPr marL="177800" lvl="1" algn="just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Повышение эффективности управления муниципальными активами.</a:t>
            </a: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данном направлении будут продолжены следующие мероприятия:  </a:t>
            </a:r>
          </a:p>
          <a:p>
            <a:pPr marL="360363" lvl="1" indent="-182563"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инвентаризация объектов недвижимого имущества, находящегося в муниципальной собственности города-курорта Железноводска Ставропольского края;</a:t>
            </a:r>
          </a:p>
          <a:p>
            <a:pPr marL="360363" lvl="1" indent="-182563"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финансово-хозяйственной деятельности муниципальных предприятий с целью увеличения их финансового результата;</a:t>
            </a:r>
          </a:p>
          <a:p>
            <a:pPr marL="360363" lvl="1" indent="-182563"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актуализация баз данных по объектам недвижимости города-курорта Железноводска Ставропольского края по уточнению и передаче недостающих характеристик технико-экономических показателей, а также по выявлению новых объектов недвижимости города-курорта Железноводска Ставропольского края и постановке их на учет в регистрирующих органах;</a:t>
            </a:r>
          </a:p>
          <a:p>
            <a:pPr marL="360363" lvl="1" indent="-182563"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выявление правообладателей ранее учтенных объектов недвижимого имущества города-курорта Железноводска Ставропольского края в целях их дальнейшего налогообложения и для внесения в Единый государственный реестр недвижимости</a:t>
            </a:r>
          </a:p>
          <a:p>
            <a:pPr marL="177800" lvl="1" algn="just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Совершенствование администрирования налоговых и неналоговых доходов.</a:t>
            </a:r>
          </a:p>
          <a:p>
            <a:pPr marL="177800" lvl="1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Повышению качества администрирования налоговых и неналоговых доходов бюджета города будет способствовать безусловное выполнение главными администраторами доходов бюджета города бюджетных полномочий в части обеспечения ими точности планирования и контроля за поступлением в бюджет города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налогов и сборов.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883761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долговой политики города-курорта Железноводска Ставропольского края на 2024 год и плановый период 2025 и 2026 годов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1" indent="-228600" algn="just">
              <a:buAutoNum type="arabicPeriod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Поддержание объема муниципального долга на оптимальном уровне, в рамках которого предполагается:</a:t>
            </a:r>
          </a:p>
          <a:p>
            <a:pPr marL="411163" lvl="1" indent="-2286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и исполнение расходных обязательств города в пределах полномочий, отнесенных к полномочиям органов местного самоуправления; </a:t>
            </a:r>
          </a:p>
          <a:p>
            <a:pPr marL="360363" lvl="1" indent="-1778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мероприятий, направленных на рост доходной и оптимизацию расходной частей бюджета города и приводящих к сокращению дефицита бюджета города и темпов прироста муниципального долга;</a:t>
            </a:r>
          </a:p>
          <a:p>
            <a:pPr marL="360363" lvl="1" indent="-1778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мониторинга использования бюджетных ассигнований получателями средств бюджета города в целях своевременного принятия решения о сокращении невостребованных бюджетных ассигнований и объема заимствований при исполнении бюджета города;</a:t>
            </a:r>
          </a:p>
          <a:p>
            <a:pPr marL="360363" lvl="1" indent="-1778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остатков средств на едином счете бюджета города, образовавшихся на начало текущего финансового года, и дополнительных доходов, поступивших сверх утвержденных годовых назначений, при исполнении бюджета города на сокращение дефицита бюджета города в целях снижения объема муниципального долга.</a:t>
            </a:r>
          </a:p>
          <a:p>
            <a:pPr marL="188913" lvl="1" indent="-6350" algn="just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8913" lvl="1" indent="-188913" algn="just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Минимизация стоимости обслуживания муниципального долга, в рамках которой предполагается: управление ликвидностью единого счета бюджета города;</a:t>
            </a:r>
          </a:p>
          <a:p>
            <a:pPr marL="360363" lvl="1" indent="-1778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проведение анализа процентных ставок  на рынке кредитов в целях минимизации расходов бюджета; </a:t>
            </a:r>
          </a:p>
          <a:p>
            <a:pPr marL="360363" lvl="1" indent="-1778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осуществление заимствований в кредитных организациях.</a:t>
            </a:r>
          </a:p>
          <a:p>
            <a:pPr marL="188913" lvl="1" indent="-6350" algn="just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8913" lvl="1" indent="-188913" algn="just">
              <a:tabLst>
                <a:tab pos="90488" algn="l"/>
                <a:tab pos="360363" algn="l"/>
              </a:tabLs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Равномерное распределение платежей, связанных с погашением и обслуживанием муниципального долга, в рамках которого предполагается:</a:t>
            </a:r>
          </a:p>
          <a:p>
            <a:pPr marL="360363" lvl="1" indent="-1778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анализа сроков погашения действующих долговых обязательств города-курорта Железноводска Ставропольского края и выявление пиков платежей;</a:t>
            </a:r>
          </a:p>
          <a:p>
            <a:pPr marL="360363" lvl="1" indent="-1778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планирование графиков погашения долговых обязательств города-курорта Железноводска Ставропольского края.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ru-RU" sz="1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788195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-261974"/>
            <a:ext cx="6858000" cy="101679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проекта бюджета города-курорта Железноводска Ставропольского края на 202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 и плановый период 202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357827" y="6096008"/>
            <a:ext cx="114300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200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500702" y="1881168"/>
            <a:ext cx="114300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200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2309794"/>
          <a:ext cx="6858000" cy="646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384"/>
                <a:gridCol w="797946"/>
                <a:gridCol w="969569"/>
                <a:gridCol w="1077588"/>
                <a:gridCol w="876043"/>
                <a:gridCol w="921742"/>
                <a:gridCol w="980728"/>
              </a:tblGrid>
              <a:tr h="876298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(первоначальный 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8666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 из них: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2 264,4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2 283,6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2 563,0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2 664,8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1 860,8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2606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494,3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419,3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462,4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475,7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497,7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521,0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4697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488,5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488,5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468,6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445,3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409,3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929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2 330,7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2 283,6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2 490,9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2 664,8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1 860,8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8911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«–»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«+»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- 66,3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24944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Муници-пальный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долг на конец отчетного периода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38094"/>
            <a:ext cx="6858000" cy="96679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и структура налоговых и неналоговых доходов, планируемых к поступлению в бюджет города-курорта Железноводска Ставропольского края, в динамике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9" y="2452675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7" y="2809862"/>
          <a:ext cx="6429420" cy="5926175"/>
        </p:xfrm>
        <a:graphic>
          <a:graphicData uri="http://schemas.openxmlformats.org/drawingml/2006/table">
            <a:tbl>
              <a:tblPr/>
              <a:tblGrid>
                <a:gridCol w="1595110"/>
                <a:gridCol w="1007154"/>
                <a:gridCol w="1007126"/>
                <a:gridCol w="940010"/>
                <a:gridCol w="940010"/>
                <a:gridCol w="940010"/>
              </a:tblGrid>
              <a:tr h="489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фактическое исполнение за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2022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ожидаемые поступления за 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2023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 проект плана на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2024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проект плана на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2025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проект плана на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2026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СОБСТВЕННЫЕ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526,2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462,4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475,7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497,7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521,0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404,6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387,</a:t>
                      </a: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423,3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445,3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468,6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230,1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222,0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230,5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233,8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234,9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999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Акцизы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46,2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63,3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-0,2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-0,2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5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70,4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84,8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Прочие налоговые доходы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121,6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latin typeface="Times New Roman"/>
                        </a:rPr>
                        <a:t>Доходы от использования муниципального имущества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64,8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и структура налоговых и неналоговых доходов, планируемых к поступлению в бюджет города-курорта Железноводска Ставропольского края, в динамике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9" y="2095484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8" y="2524111"/>
          <a:ext cx="6286542" cy="6099838"/>
        </p:xfrm>
        <a:graphic>
          <a:graphicData uri="http://schemas.openxmlformats.org/drawingml/2006/table">
            <a:tbl>
              <a:tblPr/>
              <a:tblGrid>
                <a:gridCol w="1541706"/>
                <a:gridCol w="1019479"/>
                <a:gridCol w="923633"/>
                <a:gridCol w="933908"/>
                <a:gridCol w="933908"/>
                <a:gridCol w="933908"/>
              </a:tblGrid>
              <a:tr h="741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фактическое исполнение за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ожидаемые поступления за 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проект плана на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2024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проект плана на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проект плана на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2026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5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СОБСТВЕННЫЕ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526,2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462,4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475,7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497,7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521,0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5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404,6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387,6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423,3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445,3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468,6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5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121,6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5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1 738,2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2 100,6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2 189,1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1 363,1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1 053,0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61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Дотации бюджетам бюджетной системы Российской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Федерации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325,3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488,5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468,6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451,7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409,3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61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Субсидии бюджетам бюджетной системы Российской Федерации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473,7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764,8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1 009,5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310,5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492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бюджетам бюджетной системы Российской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Федерации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822,7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703,7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609,3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599,6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593,8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73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Иные межбюджетные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трансферты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116,2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153,8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5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Возврат остатков прошлых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-10,2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5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                                        ИТОГО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2 264,4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2 563,0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2 664,8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1 860,8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1 574,0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доходов бюджета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9" y="2095484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2" y="883761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142852" y="1809728"/>
          <a:ext cx="6572296" cy="664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9" y="2095484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42852" y="2309794"/>
          <a:ext cx="6572296" cy="664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бюджета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500702" y="1238224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666852"/>
          <a:ext cx="6804000" cy="78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Наибольший удельный вес в доходной части бюджета города из числа налоговых доходов занимает налог на доходы физических лиц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9" name="File"/>
          <p:cNvSpPr>
            <a:spLocks noEditPoints="1" noChangeArrowheads="1"/>
          </p:cNvSpPr>
          <p:nvPr/>
        </p:nvSpPr>
        <p:spPr bwMode="auto">
          <a:xfrm>
            <a:off x="214290" y="6667512"/>
            <a:ext cx="6483457" cy="2736304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ln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indent="450000"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города по налогу на доходы физических лиц в 2024 году составят 423,3 млн. руб., в 2025 году – 445,3 млн. руб., в 2026 году – 468,6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indent="450000"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расчете учитывался норматив отчислений в бюджет города в размере 27%. 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14290" y="3667116"/>
          <a:ext cx="314327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857364" y="1666852"/>
          <a:ext cx="300039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3554916" y="5144369"/>
          <a:ext cx="2322634" cy="910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786166" y="4238620"/>
          <a:ext cx="3071834" cy="274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7000900" cy="105251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ЖЕЛЕЗНОВОДСКЕ</a:t>
            </a:r>
          </a:p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Железноводск - широко известный бальнеологический курорт Кавказских Минеральных Вод, расположенный у подножия горы Железная, на высоте 570-650 м над уровнем моря, в долине небольших рек Джеймук и Кучук. На территории курорта находится свыше 20 углекислых сульфатно-гидрокарбонатных кальциево-натриевых минеральных источников (Славяновский, Смирновский и др.), активно применяемых в лечении заболеваний органов пищеварения, почек, мочевыводящих путей и нарушений обмена веществ. Железноводские источники уникальны, так как кальциевые воды с высокой температурой крайне редко встречаются в природе. Температура некоторых минеральных источников превышает 50 градусов по Цельсию. В Европе нет подобных минеральных вод. Минеральные воды «Славяновская» и «Смирновская», помимо своих полезных свойств, по праву считаются одними из самых вкусных. Для лечения используется также иловая грязь Тамбуканского озера. Именно тут находится единственный на Кавказских Минеральных Водах лесопарк естественного происхождения, в котором произрастают растения степного, лесного и субальпийского поясов. Климат в Железноводске горно-степной, умеренно-сухой. Чистый ионизированный воздух и густые дубово-грабовые и буковые леса уберегают этот курорт от изнуряющего летнего зноя. Здесь проложено множество активных и экскурсионных маршрутов, знакомящих с уникальными достопримечательностями Кавказа. </a:t>
            </a:r>
          </a:p>
          <a:p>
            <a:pPr indent="450850"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Железноводск - самый маленький и тихий среди городов-курортов Кавказских Минеральных Вод. Население города  более пятидесяти тысяч человек, но, несмотря на небольшие размеры, это город имеет хорошо развитую инфраструктуру. </a:t>
            </a:r>
          </a:p>
          <a:p>
            <a:pPr indent="450850"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с тем, Железноводск - самый большой по занимаемой территории город Кавказских Минеральных Вод (93 га). В административные границы Железноводска входят: курортный поселок Иноземцево, поселок Капельница, станция Бештау, хутор Р.Люксембург.</a:t>
            </a:r>
          </a:p>
          <a:p>
            <a:pPr indent="450850"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Железноводск - самый динамично развивающийся курорт Кавминвод. В 2003 году ему присвоено звание «Лучший город России» среди малых городов. В 2020 году был проведен Всероссийский конкурс «Лучшая муниципальная практика», где Железноводск занял 1 место и получил 75 млн.рублей для внедрения системы «Умный город».В 2021 году  во  Всероссийском конкурсе  «Лучшая муниципальная  практика» город занял призовое место  с получением денежной премии  в размере 20 млн. руб., которая направлена на развитие города.    </a:t>
            </a:r>
          </a:p>
          <a:p>
            <a:pPr indent="450850" algn="just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pPr indent="450850" algn="just">
              <a:lnSpc>
                <a:spcPts val="2880"/>
              </a:lnSpc>
              <a:defRPr/>
            </a:pPr>
            <a:endParaRPr lang="ru-RU" sz="1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Значительный удельный вес в доходной части бюджета города из числа налоговых доходов занимают налоги на имущество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8287" y="2872779"/>
            <a:ext cx="4500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%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0649" y="7185249"/>
            <a:ext cx="3096344" cy="2088232"/>
          </a:xfrm>
          <a:prstGeom prst="roundRect">
            <a:avLst/>
          </a:prstGeom>
          <a:solidFill>
            <a:schemeClr val="tx2">
              <a:lumMod val="20000"/>
              <a:lumOff val="8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240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города по земельному налогу в 2024 году составят –                 70,4 млн. руб.,                                  в 2025 году – 77,2 млн. руб.,   в 2026 году – 84,8 млн. руб.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45024" y="7185253"/>
            <a:ext cx="3024336" cy="2016223"/>
          </a:xfrm>
          <a:prstGeom prst="roundRect">
            <a:avLst/>
          </a:prstGeom>
          <a:solidFill>
            <a:schemeClr val="tx2">
              <a:lumMod val="20000"/>
              <a:lumOff val="8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240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города по налогу на имущество физических лиц в 2024 году составят 45,1 млн. руб.,      в 2025 году – 49,4 млн. руб., в 2026 году – 53,9 млн. руб.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0" y="2095480"/>
          <a:ext cx="6858000" cy="472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-119098"/>
            <a:ext cx="6858000" cy="101441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города-курорта Железноводска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429264" y="881034"/>
            <a:ext cx="124335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66" y="7524768"/>
            <a:ext cx="3647898" cy="216024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240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Основную долю неналоговых доходов составляют доходы от использования имущества находящегося в муниципальной собственности, которые в 2024-2026 годах составят 44,2 млн. руб. ежегодно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7694" y="7881958"/>
            <a:ext cx="2136300" cy="18002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  ожидаемые в  2024-2026 годах составят 8,1 млн. руб. ежегодно</a:t>
            </a: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809596"/>
          <a:ext cx="6858000" cy="664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7999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Структура безвозмездных поступлений от других бюджетов бюджетной системы в бюджет  города-курорта Железноводска Ставропольского края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" y="881034"/>
          <a:ext cx="6857999" cy="9024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Плановые назначения по расходам бюджета города-курорта Железноводска на 2024 год составят 2 664,77 млн. рублей, на 2025 год –             1 860,76 млн. рублей, в том числе условно утвержденные расходы – 23,7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рублей, и на 2026 год – 1 574,03 млн. рублей, в том числе условно утвержденные расходы –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46,5 млн. рублей.</a:t>
            </a:r>
          </a:p>
          <a:p>
            <a:pPr indent="4445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 в 2024 году увеличатся на 381,17млн. рублей относительно расходов 2023 года и увеличатся на 347,67 млн. рублей относительно расходов 2023 года, в 2025 году уменьшатся на 804,1 млн. рублей относительно уровня 2024 года, в 2026 году уменьшатся на 286,73 млн. рублей относительно уровня 2025 года. </a:t>
            </a:r>
          </a:p>
          <a:p>
            <a:pPr indent="44450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города-курорта Железноводска Ставропольского края за 2022-2026 года.</a:t>
            </a:r>
          </a:p>
          <a:p>
            <a:pPr indent="44450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92"/>
          <p:cNvGraphicFramePr>
            <a:graphicFrameLocks noChangeAspect="1"/>
          </p:cNvGraphicFramePr>
          <p:nvPr/>
        </p:nvGraphicFramePr>
        <p:xfrm>
          <a:off x="857235" y="5238752"/>
          <a:ext cx="5357851" cy="3804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000639" y="4310058"/>
            <a:ext cx="140879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400" b="1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 sz="1000"/>
            </a:pPr>
            <a:endParaRPr lang="ru-RU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9"/>
          <p:cNvGrpSpPr/>
          <p:nvPr/>
        </p:nvGrpSpPr>
        <p:grpSpPr>
          <a:xfrm rot="183112">
            <a:off x="1028098" y="4524812"/>
            <a:ext cx="2730101" cy="1124218"/>
            <a:chOff x="840757" y="3115098"/>
            <a:chExt cx="3060764" cy="1089100"/>
          </a:xfrm>
          <a:solidFill>
            <a:srgbClr val="00B050"/>
          </a:solidFill>
        </p:grpSpPr>
        <p:sp>
          <p:nvSpPr>
            <p:cNvPr id="7" name="Стрелка вверх 6"/>
            <p:cNvSpPr/>
            <p:nvPr>
              <p:custDataLst>
                <p:tags r:id="rId2"/>
              </p:custDataLst>
            </p:nvPr>
          </p:nvSpPr>
          <p:spPr>
            <a:xfrm rot="3863698">
              <a:off x="3630243" y="3129376"/>
              <a:ext cx="285556" cy="257000"/>
            </a:xfrm>
            <a:prstGeom prst="up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20647029" flipH="1">
              <a:off x="840757" y="3746421"/>
              <a:ext cx="2824791" cy="457777"/>
            </a:xfrm>
            <a:prstGeom prst="line">
              <a:avLst/>
            </a:prstGeom>
            <a:grpFill/>
            <a:ln w="120650" cap="rnd">
              <a:gradFill flip="none" rotWithShape="1">
                <a:gsLst>
                  <a:gs pos="100000">
                    <a:srgbClr val="00B0F0"/>
                  </a:gs>
                  <a:gs pos="0">
                    <a:srgbClr val="00B0F0"/>
                  </a:gs>
                </a:gsLst>
                <a:lin ang="108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25"/>
          <p:cNvGrpSpPr/>
          <p:nvPr/>
        </p:nvGrpSpPr>
        <p:grpSpPr>
          <a:xfrm rot="1732608">
            <a:off x="3515450" y="5130275"/>
            <a:ext cx="1672436" cy="196925"/>
            <a:chOff x="1389359" y="3286222"/>
            <a:chExt cx="1435312" cy="285556"/>
          </a:xfrm>
          <a:solidFill>
            <a:srgbClr val="7030A0"/>
          </a:solidFill>
        </p:grpSpPr>
        <p:sp>
          <p:nvSpPr>
            <p:cNvPr id="10" name="Стрелка вверх 9"/>
            <p:cNvSpPr/>
            <p:nvPr>
              <p:custDataLst>
                <p:tags r:id="rId1"/>
              </p:custDataLst>
            </p:nvPr>
          </p:nvSpPr>
          <p:spPr>
            <a:xfrm rot="5400000">
              <a:off x="2553393" y="3300500"/>
              <a:ext cx="285556" cy="25700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1389359" y="3429000"/>
              <a:ext cx="1008112" cy="0"/>
            </a:xfrm>
            <a:prstGeom prst="line">
              <a:avLst/>
            </a:prstGeom>
            <a:grpFill/>
            <a:ln w="120650" cap="rnd">
              <a:gradFill flip="none" rotWithShape="1">
                <a:gsLst>
                  <a:gs pos="100000">
                    <a:srgbClr val="FFCCFF"/>
                  </a:gs>
                  <a:gs pos="2000">
                    <a:srgbClr val="FFCCFF"/>
                  </a:gs>
                </a:gsLst>
                <a:lin ang="10800000" scaled="1"/>
                <a:tileRect/>
              </a:gradFill>
              <a:prstDash val="sysDot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444500"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финансирования в 2024 году</a:t>
            </a: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Существенной расходной статьей традиционно остаются расходы на отрасли социальной сферы: в 2024 году на социальную политику запланировано 277,0 млн. рублей (10,4 % от всех расходов бюджета города), на образование – 1 705,6 млн. рублей (64,0 %), на культуру – 63,2 млн. рублей (2,4 %), на физ.культуру и спорт – 32,1 млн.рублей (1,2 %), что в общей сумме составляет 2 077,9 млн. рублей (78 % от всех расходов бюджета города).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285861" y="3309929"/>
          <a:ext cx="457203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4500570" y="3309931"/>
            <a:ext cx="155524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400" b="1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млн.рублей</a:t>
            </a:r>
            <a:endParaRPr lang="ru-RU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92"/>
          <p:cNvGraphicFramePr>
            <a:graphicFrameLocks noChangeAspect="1"/>
          </p:cNvGraphicFramePr>
          <p:nvPr/>
        </p:nvGraphicFramePr>
        <p:xfrm>
          <a:off x="1071549" y="6024570"/>
          <a:ext cx="5357851" cy="3447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500439" y="6953269"/>
            <a:ext cx="155524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400" b="1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6715148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Национальные проекты в 2024 году</a:t>
            </a:r>
          </a:p>
          <a:p>
            <a:pPr indent="444500" algn="ctr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Приоритетным направлением расходования средств краевого бюджета в 2024 году и плановом периоде 2025 и 2026 годов является достижение национальных целей развития на период до 2030 года, определенных Указом Президента РФ от 21.07.2020 № 474 «О национальных целях развития Российской Федерации на период до 2030 года»,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посредством реализации региональных проектов, направленных на достижение соответствующих результатов реализации федеральных проектов, ориентированных на достижение целей и показателей национальных проектов.</a:t>
            </a:r>
          </a:p>
          <a:p>
            <a:pPr indent="444500" algn="just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сумма ассигнований на эти цели в будущем году </a:t>
            </a:r>
            <a:r>
              <a:rPr lang="ru-RU"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 985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рублей. </a:t>
            </a: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региональных проектов на реализацию федеральных (национальных) проектов </a:t>
            </a:r>
          </a:p>
          <a:p>
            <a:pPr algn="ctr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2023 году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72074" y="2881298"/>
            <a:ext cx="150019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12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2571744" y="3238488"/>
            <a:ext cx="2357454" cy="792088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Всего на реализацию проекта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000636" y="3238488"/>
            <a:ext cx="1714512" cy="79208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За счет местных средств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214950" y="5167314"/>
            <a:ext cx="1428760" cy="54207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214950" y="5953132"/>
            <a:ext cx="1428760" cy="54207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286388" y="6953264"/>
            <a:ext cx="1428760" cy="5760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10,2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3429000" y="5238752"/>
            <a:ext cx="1440160" cy="446294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4,0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3500438" y="6024570"/>
            <a:ext cx="1330114" cy="45256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ятиугольник 37"/>
          <p:cNvSpPr/>
          <p:nvPr/>
        </p:nvSpPr>
        <p:spPr>
          <a:xfrm>
            <a:off x="3571876" y="6953264"/>
            <a:ext cx="1474127" cy="576064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937,8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5728" y="5310190"/>
            <a:ext cx="2962588" cy="500067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285728" y="5381628"/>
            <a:ext cx="2952898" cy="33855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«Культурная среда»</a:t>
            </a:r>
            <a:endParaRPr lang="ru-RU" sz="20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57166" y="5953132"/>
            <a:ext cx="2891150" cy="500067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357166" y="6024570"/>
            <a:ext cx="2928958" cy="33855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«Чистая страна»</a:t>
            </a:r>
            <a:endParaRPr lang="ru-RU" sz="20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57166" y="7024702"/>
            <a:ext cx="2962588" cy="142876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357166" y="7024702"/>
            <a:ext cx="2928958" cy="33855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«Современная школа</a:t>
            </a:r>
            <a:r>
              <a:rPr lang="ru-RU" sz="20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85728" y="4310058"/>
            <a:ext cx="2953468" cy="83099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среды»</a:t>
            </a:r>
            <a:endParaRPr lang="ru-RU" sz="20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3429000" y="4452934"/>
            <a:ext cx="1440160" cy="446294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41,3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143512" y="4310058"/>
            <a:ext cx="1428760" cy="54207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16,7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5728" y="8024834"/>
            <a:ext cx="2962588" cy="1143008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357166" y="8096272"/>
            <a:ext cx="2857520" cy="100335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«Патриотическое воспитание граждан Российской Федерации</a:t>
            </a:r>
            <a:r>
              <a:rPr lang="ru-RU" sz="20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214950" y="8310586"/>
            <a:ext cx="1428760" cy="5760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3571876" y="8310586"/>
            <a:ext cx="1474127" cy="576064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1,9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0" y="-190536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субсидий из регионального (краевого) бюджета 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2024 году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072074" y="1452538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latin typeface="Arial" charset="0"/>
              </a:rPr>
              <a:t>млн.рублей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24" y="2024042"/>
          <a:ext cx="6858024" cy="6297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7727"/>
                <a:gridCol w="1253731"/>
                <a:gridCol w="1086566"/>
              </a:tblGrid>
              <a:tr h="142876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субсидии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Всего сумма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 том числе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з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 счет местных средств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бесплатного горячего питания обучающихся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музыкальных инструментов, оборудования и материалов для муниципальных образовательных организаций дополнительного образования (детских школ искусств) по видам искусств и профессиональных образовательных организаций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554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жилья молодым семьям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7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Комплектование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книжных фондов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581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современной городской среды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7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терроризма 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882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новых мест в общеобразовательных организациях в связи с ростом числа обучающихся, вызванным демографическим фактором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937,8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  <a:p>
                      <a:pPr algn="ctr" rtl="0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882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комплексных кадастровых работ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7519">
                <a:tc>
                  <a:txBody>
                    <a:bodyPr/>
                    <a:lstStyle/>
                    <a:p>
                      <a:pPr algn="l" rtl="0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1040,2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2" y="8382024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450000"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Ставропольского края в 2024 году</a:t>
            </a:r>
          </a:p>
          <a:p>
            <a:pPr indent="444500" algn="just" eaLnBrk="1" hangingPunct="1">
              <a:defRPr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классифицируются по:</a:t>
            </a:r>
          </a:p>
          <a:p>
            <a:pPr indent="444500" algn="just" eaLnBrk="1" hangingPunct="1">
              <a:defRPr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11-ти разделам бюджетной классификации;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11-ти главным распорядителям бюджетных средств;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14-ти муниципальным программам.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788195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в разрезе разделов деятельности на 2024 год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500042" y="1244600"/>
          <a:ext cx="6910830" cy="8661400"/>
        </p:xfrm>
        <a:graphic>
          <a:graphicData uri="http://schemas.openxmlformats.org/presentationml/2006/ole">
            <p:oleObj spid="_x0000_s7170" name="Worksheet" r:id="rId3" imgW="9401194" imgH="601024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в разрезе разделов деятельности на 2025 год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428604" y="1666852"/>
          <a:ext cx="9572668" cy="7572428"/>
        </p:xfrm>
        <a:graphic>
          <a:graphicData uri="http://schemas.openxmlformats.org/presentationml/2006/ole">
            <p:oleObj spid="_x0000_s8195" name="Worksheet" r:id="rId3" imgW="8686800" imgH="60007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450850" algn="just">
              <a:lnSpc>
                <a:spcPts val="2880"/>
              </a:lnSpc>
              <a:defRPr/>
            </a:pPr>
            <a:endParaRPr lang="ru-RU" sz="1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81922" name="Picture 2" descr="https://stv24.tv/wp-content/uploads/2020/04/30/4b4943c2-73aa-4ecd-a749-b5869efbf0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8" y="380968"/>
            <a:ext cx="5357850" cy="36877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" name="Picture 2" descr="https://sevkavportal.ru/media/k2/items/cache/f284d236d892725c37659398ed7f1a4e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4" y="5953132"/>
            <a:ext cx="2714644" cy="3620656"/>
          </a:xfrm>
          <a:prstGeom prst="rect">
            <a:avLst/>
          </a:prstGeom>
          <a:noFill/>
        </p:spPr>
      </p:pic>
      <p:pic>
        <p:nvPicPr>
          <p:cNvPr id="55298" name="Picture 2" descr="https://zheleznovodsk.sutochno.ru/doc/images/galleries/180/zhelezn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4494" y="4024310"/>
            <a:ext cx="3033467" cy="2039745"/>
          </a:xfrm>
          <a:prstGeom prst="rect">
            <a:avLst/>
          </a:prstGeom>
          <a:noFill/>
        </p:spPr>
      </p:pic>
      <p:pic>
        <p:nvPicPr>
          <p:cNvPr id="5" name="Picture 2" descr="В Курортном озере Железноводска замечена гигантская черепах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10" y="5905594"/>
            <a:ext cx="2765644" cy="3690878"/>
          </a:xfrm>
          <a:prstGeom prst="rect">
            <a:avLst/>
          </a:prstGeom>
          <a:noFill/>
        </p:spPr>
      </p:pic>
      <p:pic>
        <p:nvPicPr>
          <p:cNvPr id="3" name="Picture 2" descr="https://zheleznovodsk.sutochno.ru/doc/images/galleries/180/zhelezno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3725" y="4024306"/>
            <a:ext cx="2938117" cy="1975630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103108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в разрезе разделов деятельности на 2026 год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-215900" y="2095500"/>
          <a:ext cx="8074056" cy="7500970"/>
        </p:xfrm>
        <a:graphic>
          <a:graphicData uri="http://schemas.openxmlformats.org/presentationml/2006/ole">
            <p:oleObj spid="_x0000_s9219" name="Worksheet" r:id="rId3" imgW="7486765" imgH="494357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«Образование»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городе-курорте Железноводске Ставропольского края осуществляют свою деятельность 29 муниципальных образовательных учреждений, в том числе: 15 дошкольных образовательных учреждений, 5 учреждений дополнительного образования детей, 9 общеобразовательных учреждений.</a:t>
            </a:r>
          </a:p>
          <a:p>
            <a:pPr indent="450850" algn="just" eaLnBrk="1" hangingPunct="1"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расходов по отрасли связано  с выделением дополнительных средств на реализацию Указов Президента Российской Федерации, направленных на повышение оплаты труда педагогическим работникам образовательных организаций в целях достижения показателей средней заработной платы, установленных «дорожной картой» в соответствии с распоряжением Правительства Ставропольского края от 01 марта 2013 года № 52-рп; повышение минимального размера оплаты труда; на повышение оплаты труда категорий работников бюджетной сферы, которые не попадают под действие указов Президента Российской Федерации.</a:t>
            </a: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6596074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667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«Образование»</a:t>
            </a: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6" name="Object 12"/>
          <p:cNvGraphicFramePr>
            <a:graphicFrameLocks noGrp="1" noChangeAspect="1"/>
          </p:cNvGraphicFramePr>
          <p:nvPr/>
        </p:nvGraphicFramePr>
        <p:xfrm>
          <a:off x="0" y="6596074"/>
          <a:ext cx="6827838" cy="3309926"/>
        </p:xfrm>
        <a:graphic>
          <a:graphicData uri="http://schemas.openxmlformats.org/presentationml/2006/ole">
            <p:oleObj spid="_x0000_s11266" name="Worksheet" r:id="rId3" imgW="6057976" imgH="2552768" progId="Excel.Sheet.8">
              <p:embed/>
            </p:oleObj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57828" y="5738820"/>
            <a:ext cx="12938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88990" y="1381100"/>
            <a:ext cx="606896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dirty="0">
                <a:cs typeface="Times New Roman" pitchFamily="18" charset="0"/>
              </a:rPr>
              <a:t>Структура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cs typeface="Times New Roman" pitchFamily="18" charset="0"/>
              </a:rPr>
              <a:t>расходов бюджета по образованию в </a:t>
            </a:r>
            <a:r>
              <a:rPr lang="ru-RU" sz="1600" b="1" dirty="0" smtClean="0">
                <a:cs typeface="Times New Roman" pitchFamily="18" charset="0"/>
              </a:rPr>
              <a:t>2022-2026 годах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1952606"/>
          <a:ext cx="6858001" cy="427263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{08FB837D-C827-4EFA-A057-4D05807E0F7C}</a:tableStyleId>
              </a:tblPr>
              <a:tblGrid>
                <a:gridCol w="653141"/>
                <a:gridCol w="2041071"/>
                <a:gridCol w="624174"/>
                <a:gridCol w="824994"/>
                <a:gridCol w="797329"/>
                <a:gridCol w="884904"/>
                <a:gridCol w="1032388"/>
              </a:tblGrid>
              <a:tr h="3137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(млн. рублей)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(Факт)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(Оценка)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(Проект)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5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07 00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749,91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797,83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1 705,63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764,22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743,90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7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07 01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292,83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296,99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332,36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334,47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321,82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8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07 02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365,84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370,91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1 270,90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331,95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324,10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3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07 03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110,76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82,20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77,61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77,80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94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07 07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5,88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3,16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3,17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3,17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3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13,29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17,01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17,02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17,01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Образование в расчете на 1 жителя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  <a:p>
            <a:pPr algn="ctr" eaLnBrk="1" hangingPunct="1">
              <a:lnSpc>
                <a:spcPct val="200000"/>
              </a:lnSpc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lnSpc>
                <a:spcPct val="150000"/>
              </a:lnSpc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В городе-курорте Железноводске Ставропольского края действует 15 дошкольных образовательных учреждений - детских садов, в которых обучается 2 696 детей.</a:t>
            </a: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57826" y="1381100"/>
            <a:ext cx="1293813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 dirty="0" smtClean="0"/>
              <a:t>тыс. </a:t>
            </a:r>
            <a:r>
              <a:rPr lang="ru-RU" sz="1800" b="1" i="1" dirty="0"/>
              <a:t>рублей</a:t>
            </a:r>
          </a:p>
        </p:txBody>
      </p:sp>
      <p:graphicFrame>
        <p:nvGraphicFramePr>
          <p:cNvPr id="12" name="Object 3"/>
          <p:cNvGraphicFramePr>
            <a:graphicFrameLocks noGrp="1" noChangeAspect="1"/>
          </p:cNvGraphicFramePr>
          <p:nvPr/>
        </p:nvGraphicFramePr>
        <p:xfrm>
          <a:off x="0" y="2024042"/>
          <a:ext cx="6858000" cy="3143272"/>
        </p:xfrm>
        <a:graphic>
          <a:graphicData uri="http://schemas.openxmlformats.org/presentationml/2006/ole">
            <p:oleObj spid="_x0000_s12291" name="Worksheet" r:id="rId3" imgW="5953080" imgH="1923914" progId="Excel.Sheet.8">
              <p:embed/>
            </p:oleObj>
          </a:graphicData>
        </a:graphic>
      </p:graphicFrame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4" y="788195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и дополнительное образование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881168"/>
          <a:ext cx="6858000" cy="4143402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{08FB837D-C827-4EFA-A057-4D05807E0F7C}</a:tableStyleId>
              </a:tblPr>
              <a:tblGrid>
                <a:gridCol w="1142984"/>
                <a:gridCol w="1371625"/>
                <a:gridCol w="609602"/>
                <a:gridCol w="990604"/>
                <a:gridCol w="885821"/>
                <a:gridCol w="942986"/>
                <a:gridCol w="914378"/>
              </a:tblGrid>
              <a:tr h="1271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учреждений общего и дополнительного образования в городе-курорте Железноводске Ставропольского края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 учреждений общего и дополнительного образования в городе-курорте Железноводске Ставропольского края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0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2021/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2023/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2021/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2023/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355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Общеобра-зовательные школы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5385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5 520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5 593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473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дополни-тельного образования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2479 </a:t>
                      </a: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2236 </a:t>
                      </a: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2157 </a:t>
                      </a: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88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7864 </a:t>
                      </a: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7756 </a:t>
                      </a: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7750 </a:t>
                      </a: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788195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«Культура»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Сеть отрасли культуры и кинематографии в городе-курорте Железноводске Ставропольского края составляют 3 муниципальных учреждения, в том числе: библиотечная централизованная система, Пушкинская галерея, Городской Дворец культуры.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52" y="3809992"/>
          <a:ext cx="6643734" cy="393968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04175"/>
                <a:gridCol w="1564833"/>
                <a:gridCol w="704175"/>
                <a:gridCol w="986032"/>
                <a:gridCol w="871027"/>
                <a:gridCol w="884798"/>
                <a:gridCol w="928694"/>
              </a:tblGrid>
              <a:tr h="5009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(млн. рублей)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(факт)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(оценка)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47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75,62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55,93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63,16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60,79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61,32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00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08 01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62,19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48,61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53,07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53,15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53,68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94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08 04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13,43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7,32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10,09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7,64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7,64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14357" y="2825040"/>
            <a:ext cx="604842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по культуре в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2022-2026 годах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8382024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100965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«Культура»</a:t>
            </a:r>
          </a:p>
          <a:p>
            <a:pPr algn="ctr" eaLnBrk="1" hangingPunct="1">
              <a:defRPr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lvl="1" indent="374650"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объема расходов в 2023 связано с увеличением в 2023 году расходов на заработную плату работников муниципальных учреждений культуры, подпадающих под действие майских указов Президента Российской Федерации, исходя из значения среднемесячного дохода от трудовой деятельности в 2022 году, а так же в связи с индексацией  с 01 июля 2022 года на 10 процентов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38" name="Object 12"/>
          <p:cNvGraphicFramePr>
            <a:graphicFrameLocks noGrp="1" noChangeAspect="1"/>
          </p:cNvGraphicFramePr>
          <p:nvPr/>
        </p:nvGraphicFramePr>
        <p:xfrm>
          <a:off x="1" y="4791074"/>
          <a:ext cx="6858000" cy="3590949"/>
        </p:xfrm>
        <a:graphic>
          <a:graphicData uri="http://schemas.openxmlformats.org/presentationml/2006/ole">
            <p:oleObj spid="_x0000_s14338" name="Worksheet" r:id="rId3" imgW="6362573" imgH="3105082" progId="Excel.Sheet.8">
              <p:embed/>
            </p:oleObj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143512" y="4095744"/>
            <a:ext cx="1293813" cy="246221"/>
          </a:xfrm>
          <a:prstGeom prst="rect">
            <a:avLst/>
          </a:prstGeom>
          <a:solidFill>
            <a:schemeClr val="bg1">
              <a:alpha val="49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/>
              <a:t>млн. рублей</a:t>
            </a:r>
          </a:p>
        </p:txBody>
      </p:sp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2" y="8667776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09530"/>
            <a:ext cx="6858000" cy="104537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Культуру в расчете на 1 жителя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/>
        </p:nvGraphicFramePr>
        <p:xfrm>
          <a:off x="0" y="3449638"/>
          <a:ext cx="6877050" cy="2195512"/>
        </p:xfrm>
        <a:graphic>
          <a:graphicData uri="http://schemas.openxmlformats.org/presentationml/2006/ole">
            <p:oleObj spid="_x0000_s15363" name="Worksheet" r:id="rId3" imgW="5372024" imgH="1714500" progId="Excel.Sheet.8">
              <p:embed/>
            </p:oleObj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00636" y="2881298"/>
            <a:ext cx="1293813" cy="276999"/>
          </a:xfrm>
          <a:prstGeom prst="rect">
            <a:avLst/>
          </a:prstGeom>
          <a:solidFill>
            <a:schemeClr val="accent5">
              <a:lumMod val="40000"/>
              <a:lumOff val="60000"/>
              <a:alpha val="48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 smtClean="0"/>
              <a:t>тыс.рублей</a:t>
            </a:r>
            <a:endParaRPr lang="ru-RU" sz="1800" b="1" i="1" dirty="0"/>
          </a:p>
        </p:txBody>
      </p:sp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4" y="852490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«Социальная политика»</a:t>
            </a:r>
          </a:p>
          <a:p>
            <a:pPr algn="ctr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7274" y="1381101"/>
            <a:ext cx="641643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cs typeface="Times New Roman" pitchFamily="18" charset="0"/>
              </a:rPr>
              <a:t>Структура расходов бюджета города по социальной политике в </a:t>
            </a:r>
            <a:r>
              <a:rPr lang="ru-RU" sz="1600" b="1" dirty="0" smtClean="0">
                <a:cs typeface="Times New Roman" pitchFamily="18" charset="0"/>
              </a:rPr>
              <a:t>2022-2026 годах</a:t>
            </a:r>
            <a:endParaRPr lang="ru-RU" sz="16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-2" y="2452673"/>
          <a:ext cx="6858002" cy="481412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74863"/>
                <a:gridCol w="1439693"/>
                <a:gridCol w="991783"/>
                <a:gridCol w="890650"/>
                <a:gridCol w="979714"/>
                <a:gridCol w="924067"/>
                <a:gridCol w="857232"/>
              </a:tblGrid>
              <a:tr h="64794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     (млн. рублей)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94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517,31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377,99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277,02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286,28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280,44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40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193,17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198,77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198,76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197,68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196,07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51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304,73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159,83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57,88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68,57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64,34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875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19,41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19,38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20,38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20,03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20,03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96" y="8310586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«Социальная политика»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На уменьшение объемов расходов в 2024 году повлияло отсутствие субвенции на ежемесячную выплату в связи с рождением (усыновлением) первого ребенка, и субвенции на выплаты государственных пособий лицам, не подлежащим обязательному социальному страхованию на случай временной нетрудоспособности и в связи с материнством, и лицам, уволенным в связи с ликвидацией организаций (прекращением деятельности, полномочий физическими лицами), в соответствии с Федеральным законом от 19 мая 1995 года № 81-ФЗ «О государственных пособиях гражданам, имеющим детей».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250" name="Object 12"/>
          <p:cNvGraphicFramePr>
            <a:graphicFrameLocks noGrp="1" noChangeAspect="1"/>
          </p:cNvGraphicFramePr>
          <p:nvPr/>
        </p:nvGraphicFramePr>
        <p:xfrm>
          <a:off x="-714404" y="3809992"/>
          <a:ext cx="6888163" cy="3000375"/>
        </p:xfrm>
        <a:graphic>
          <a:graphicData uri="http://schemas.openxmlformats.org/presentationml/2006/ole">
            <p:oleObj spid="_x0000_s53250" name="Worksheet" r:id="rId3" imgW="6181833" imgH="2695439" progId="Excel.Sheet.8">
              <p:embed/>
            </p:oleObj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86322" y="3452802"/>
            <a:ext cx="12938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42918" y="4595810"/>
            <a:ext cx="5715040" cy="3643338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-833478"/>
            <a:ext cx="6858000" cy="110014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  <a:p>
            <a:pPr algn="ctr">
              <a:lnSpc>
                <a:spcPct val="150000"/>
              </a:lnSpc>
              <a:defRPr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бюджета;</a:t>
            </a: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8" y="3952868"/>
            <a:ext cx="3214710" cy="126208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8" y="6167446"/>
            <a:ext cx="6357982" cy="100010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256" y="3881430"/>
            <a:ext cx="2357454" cy="12858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финансирования дефицита бюджета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0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2" y="823914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Расходы на Социальную политику в расчете на 1 жителя города-курорта Железноводска Ставропольского края</a:t>
            </a: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214952" y="2309794"/>
            <a:ext cx="12938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тыс. рублей</a:t>
            </a:r>
          </a:p>
        </p:txBody>
      </p:sp>
      <p:graphicFrame>
        <p:nvGraphicFramePr>
          <p:cNvPr id="54277" name="Object 3"/>
          <p:cNvGraphicFramePr>
            <a:graphicFrameLocks noGrp="1" noChangeAspect="1"/>
          </p:cNvGraphicFramePr>
          <p:nvPr/>
        </p:nvGraphicFramePr>
        <p:xfrm>
          <a:off x="0" y="2595546"/>
          <a:ext cx="6858000" cy="5499122"/>
        </p:xfrm>
        <a:graphic>
          <a:graphicData uri="http://schemas.openxmlformats.org/presentationml/2006/ole">
            <p:oleObj spid="_x0000_s54277" name="Worksheet" r:id="rId3" imgW="6534137" imgH="5476909" progId="Excel.Sheet.8">
              <p:embed/>
            </p:oleObj>
          </a:graphicData>
        </a:graphic>
      </p:graphicFrame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0" y="883761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Расходы на меры социальной поддержки населения в 2024 году</a:t>
            </a: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42473632"/>
              </p:ext>
            </p:extLst>
          </p:nvPr>
        </p:nvGraphicFramePr>
        <p:xfrm>
          <a:off x="642918" y="3024174"/>
          <a:ext cx="5786478" cy="516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3071810" y="4738686"/>
            <a:ext cx="1152000" cy="1151999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1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239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1643050" y="3667115"/>
            <a:ext cx="642942" cy="642942"/>
          </a:xfrm>
          <a:prstGeom prst="line">
            <a:avLst/>
          </a:prstGeom>
          <a:ln w="82550" cap="rnd">
            <a:solidFill>
              <a:srgbClr val="7DBD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2"/>
          <p:cNvGrpSpPr/>
          <p:nvPr/>
        </p:nvGrpSpPr>
        <p:grpSpPr>
          <a:xfrm>
            <a:off x="214291" y="1381104"/>
            <a:ext cx="2214578" cy="2214577"/>
            <a:chOff x="103307" y="2564904"/>
            <a:chExt cx="2092429" cy="151216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79512" y="2564904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7DBD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03307" y="2857582"/>
              <a:ext cx="2081088" cy="378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семей с детьми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72540" y="3469184"/>
              <a:ext cx="1015144" cy="277101"/>
            </a:xfrm>
            <a:prstGeom prst="roundRect">
              <a:avLst>
                <a:gd name="adj" fmla="val 31566"/>
              </a:avLst>
            </a:prstGeom>
            <a:solidFill>
              <a:srgbClr val="57933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dirty="0" smtClean="0"/>
                <a:t>37</a:t>
              </a:r>
              <a:endParaRPr lang="ru-RU" dirty="0"/>
            </a:p>
          </p:txBody>
        </p:sp>
      </p:grpSp>
      <p:grpSp>
        <p:nvGrpSpPr>
          <p:cNvPr id="15" name="Группа 25"/>
          <p:cNvGrpSpPr/>
          <p:nvPr/>
        </p:nvGrpSpPr>
        <p:grpSpPr>
          <a:xfrm>
            <a:off x="4000504" y="5087330"/>
            <a:ext cx="1294434" cy="1294435"/>
            <a:chOff x="4151784" y="3429000"/>
            <a:chExt cx="1440160" cy="10801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151784" y="4077072"/>
              <a:ext cx="1440160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61,2</a:t>
              </a:r>
            </a:p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%</a:t>
              </a:r>
            </a:p>
          </p:txBody>
        </p:sp>
        <p:grpSp>
          <p:nvGrpSpPr>
            <p:cNvPr id="17" name="Группа 14"/>
            <p:cNvGrpSpPr/>
            <p:nvPr/>
          </p:nvGrpSpPr>
          <p:grpSpPr>
            <a:xfrm>
              <a:off x="4439816" y="3429000"/>
              <a:ext cx="1008112" cy="654437"/>
              <a:chOff x="-9094704" y="-3608569"/>
              <a:chExt cx="10696296" cy="925830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-9094704" y="-2116318"/>
                <a:ext cx="9608854" cy="7766050"/>
              </a:xfrm>
              <a:custGeom>
                <a:avLst/>
                <a:gdLst>
                  <a:gd name="T0" fmla="*/ 0 w 3578"/>
                  <a:gd name="T1" fmla="*/ 1919 h 2441"/>
                  <a:gd name="T2" fmla="*/ 2 w 3578"/>
                  <a:gd name="T3" fmla="*/ 1916 h 2441"/>
                  <a:gd name="T4" fmla="*/ 113 w 3578"/>
                  <a:gd name="T5" fmla="*/ 1792 h 2441"/>
                  <a:gd name="T6" fmla="*/ 335 w 3578"/>
                  <a:gd name="T7" fmla="*/ 1671 h 2441"/>
                  <a:gd name="T8" fmla="*/ 648 w 3578"/>
                  <a:gd name="T9" fmla="*/ 1113 h 2441"/>
                  <a:gd name="T10" fmla="*/ 651 w 3578"/>
                  <a:gd name="T11" fmla="*/ 973 h 2441"/>
                  <a:gd name="T12" fmla="*/ 690 w 3578"/>
                  <a:gd name="T13" fmla="*/ 819 h 2441"/>
                  <a:gd name="T14" fmla="*/ 1176 w 3578"/>
                  <a:gd name="T15" fmla="*/ 87 h 2441"/>
                  <a:gd name="T16" fmla="*/ 1399 w 3578"/>
                  <a:gd name="T17" fmla="*/ 18 h 2441"/>
                  <a:gd name="T18" fmla="*/ 1569 w 3578"/>
                  <a:gd name="T19" fmla="*/ 146 h 2441"/>
                  <a:gd name="T20" fmla="*/ 1589 w 3578"/>
                  <a:gd name="T21" fmla="*/ 163 h 2441"/>
                  <a:gd name="T22" fmla="*/ 2182 w 3578"/>
                  <a:gd name="T23" fmla="*/ 459 h 2441"/>
                  <a:gd name="T24" fmla="*/ 2253 w 3578"/>
                  <a:gd name="T25" fmla="*/ 540 h 2441"/>
                  <a:gd name="T26" fmla="*/ 2254 w 3578"/>
                  <a:gd name="T27" fmla="*/ 608 h 2441"/>
                  <a:gd name="T28" fmla="*/ 2275 w 3578"/>
                  <a:gd name="T29" fmla="*/ 618 h 2441"/>
                  <a:gd name="T30" fmla="*/ 2320 w 3578"/>
                  <a:gd name="T31" fmla="*/ 681 h 2441"/>
                  <a:gd name="T32" fmla="*/ 2341 w 3578"/>
                  <a:gd name="T33" fmla="*/ 996 h 2441"/>
                  <a:gd name="T34" fmla="*/ 2344 w 3578"/>
                  <a:gd name="T35" fmla="*/ 1015 h 2441"/>
                  <a:gd name="T36" fmla="*/ 2356 w 3578"/>
                  <a:gd name="T37" fmla="*/ 1015 h 2441"/>
                  <a:gd name="T38" fmla="*/ 2412 w 3578"/>
                  <a:gd name="T39" fmla="*/ 1049 h 2441"/>
                  <a:gd name="T40" fmla="*/ 2400 w 3578"/>
                  <a:gd name="T41" fmla="*/ 1113 h 2441"/>
                  <a:gd name="T42" fmla="*/ 2285 w 3578"/>
                  <a:gd name="T43" fmla="*/ 1266 h 2441"/>
                  <a:gd name="T44" fmla="*/ 2726 w 3578"/>
                  <a:gd name="T45" fmla="*/ 2255 h 2441"/>
                  <a:gd name="T46" fmla="*/ 3453 w 3578"/>
                  <a:gd name="T47" fmla="*/ 1962 h 2441"/>
                  <a:gd name="T48" fmla="*/ 3513 w 3578"/>
                  <a:gd name="T49" fmla="*/ 1929 h 2441"/>
                  <a:gd name="T50" fmla="*/ 3552 w 3578"/>
                  <a:gd name="T51" fmla="*/ 2018 h 2441"/>
                  <a:gd name="T52" fmla="*/ 3436 w 3578"/>
                  <a:gd name="T53" fmla="*/ 2161 h 2441"/>
                  <a:gd name="T54" fmla="*/ 2652 w 3578"/>
                  <a:gd name="T55" fmla="*/ 2352 h 2441"/>
                  <a:gd name="T56" fmla="*/ 2108 w 3578"/>
                  <a:gd name="T57" fmla="*/ 1768 h 2441"/>
                  <a:gd name="T58" fmla="*/ 2226 w 3578"/>
                  <a:gd name="T59" fmla="*/ 1146 h 2441"/>
                  <a:gd name="T60" fmla="*/ 2235 w 3578"/>
                  <a:gd name="T61" fmla="*/ 1115 h 2441"/>
                  <a:gd name="T62" fmla="*/ 2209 w 3578"/>
                  <a:gd name="T63" fmla="*/ 737 h 2441"/>
                  <a:gd name="T64" fmla="*/ 2203 w 3578"/>
                  <a:gd name="T65" fmla="*/ 713 h 2441"/>
                  <a:gd name="T66" fmla="*/ 2156 w 3578"/>
                  <a:gd name="T67" fmla="*/ 699 h 2441"/>
                  <a:gd name="T68" fmla="*/ 2053 w 3578"/>
                  <a:gd name="T69" fmla="*/ 683 h 2441"/>
                  <a:gd name="T70" fmla="*/ 1548 w 3578"/>
                  <a:gd name="T71" fmla="*/ 431 h 2441"/>
                  <a:gd name="T72" fmla="*/ 1526 w 3578"/>
                  <a:gd name="T73" fmla="*/ 420 h 2441"/>
                  <a:gd name="T74" fmla="*/ 1477 w 3578"/>
                  <a:gd name="T75" fmla="*/ 483 h 2441"/>
                  <a:gd name="T76" fmla="*/ 1148 w 3578"/>
                  <a:gd name="T77" fmla="*/ 993 h 2441"/>
                  <a:gd name="T78" fmla="*/ 1153 w 3578"/>
                  <a:gd name="T79" fmla="*/ 1021 h 2441"/>
                  <a:gd name="T80" fmla="*/ 1398 w 3578"/>
                  <a:gd name="T81" fmla="*/ 1408 h 2441"/>
                  <a:gd name="T82" fmla="*/ 1615 w 3578"/>
                  <a:gd name="T83" fmla="*/ 2020 h 2441"/>
                  <a:gd name="T84" fmla="*/ 1606 w 3578"/>
                  <a:gd name="T85" fmla="*/ 2130 h 2441"/>
                  <a:gd name="T86" fmla="*/ 1418 w 3578"/>
                  <a:gd name="T87" fmla="*/ 2204 h 2441"/>
                  <a:gd name="T88" fmla="*/ 1296 w 3578"/>
                  <a:gd name="T89" fmla="*/ 2072 h 2441"/>
                  <a:gd name="T90" fmla="*/ 1096 w 3578"/>
                  <a:gd name="T91" fmla="*/ 1525 h 2441"/>
                  <a:gd name="T92" fmla="*/ 956 w 3578"/>
                  <a:gd name="T93" fmla="*/ 1299 h 2441"/>
                  <a:gd name="T94" fmla="*/ 947 w 3578"/>
                  <a:gd name="T95" fmla="*/ 1286 h 2441"/>
                  <a:gd name="T96" fmla="*/ 938 w 3578"/>
                  <a:gd name="T97" fmla="*/ 1323 h 2441"/>
                  <a:gd name="T98" fmla="*/ 388 w 3578"/>
                  <a:gd name="T99" fmla="*/ 2015 h 2441"/>
                  <a:gd name="T100" fmla="*/ 205 w 3578"/>
                  <a:gd name="T101" fmla="*/ 2097 h 2441"/>
                  <a:gd name="T102" fmla="*/ 3 w 3578"/>
                  <a:gd name="T103" fmla="*/ 1974 h 2441"/>
                  <a:gd name="T104" fmla="*/ 0 w 3578"/>
                  <a:gd name="T105" fmla="*/ 1967 h 2441"/>
                  <a:gd name="T106" fmla="*/ 0 w 3578"/>
                  <a:gd name="T107" fmla="*/ 1919 h 2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78" h="2441">
                    <a:moveTo>
                      <a:pt x="0" y="1919"/>
                    </a:moveTo>
                    <a:cubicBezTo>
                      <a:pt x="1" y="1918"/>
                      <a:pt x="2" y="1917"/>
                      <a:pt x="2" y="1916"/>
                    </a:cubicBezTo>
                    <a:cubicBezTo>
                      <a:pt x="15" y="1853"/>
                      <a:pt x="55" y="1815"/>
                      <a:pt x="113" y="1792"/>
                    </a:cubicBezTo>
                    <a:cubicBezTo>
                      <a:pt x="192" y="1761"/>
                      <a:pt x="266" y="1721"/>
                      <a:pt x="335" y="1671"/>
                    </a:cubicBezTo>
                    <a:cubicBezTo>
                      <a:pt x="523" y="1532"/>
                      <a:pt x="629" y="1347"/>
                      <a:pt x="648" y="1113"/>
                    </a:cubicBezTo>
                    <a:cubicBezTo>
                      <a:pt x="652" y="1067"/>
                      <a:pt x="652" y="1020"/>
                      <a:pt x="651" y="973"/>
                    </a:cubicBezTo>
                    <a:cubicBezTo>
                      <a:pt x="650" y="918"/>
                      <a:pt x="663" y="867"/>
                      <a:pt x="690" y="819"/>
                    </a:cubicBezTo>
                    <a:cubicBezTo>
                      <a:pt x="832" y="561"/>
                      <a:pt x="993" y="317"/>
                      <a:pt x="1176" y="87"/>
                    </a:cubicBezTo>
                    <a:cubicBezTo>
                      <a:pt x="1234" y="13"/>
                      <a:pt x="1313" y="0"/>
                      <a:pt x="1399" y="18"/>
                    </a:cubicBezTo>
                    <a:cubicBezTo>
                      <a:pt x="1475" y="33"/>
                      <a:pt x="1533" y="76"/>
                      <a:pt x="1569" y="146"/>
                    </a:cubicBezTo>
                    <a:cubicBezTo>
                      <a:pt x="1572" y="153"/>
                      <a:pt x="1581" y="159"/>
                      <a:pt x="1589" y="163"/>
                    </a:cubicBezTo>
                    <a:cubicBezTo>
                      <a:pt x="1787" y="262"/>
                      <a:pt x="1984" y="361"/>
                      <a:pt x="2182" y="459"/>
                    </a:cubicBezTo>
                    <a:cubicBezTo>
                      <a:pt x="2217" y="477"/>
                      <a:pt x="2246" y="499"/>
                      <a:pt x="2253" y="540"/>
                    </a:cubicBezTo>
                    <a:cubicBezTo>
                      <a:pt x="2257" y="561"/>
                      <a:pt x="2254" y="583"/>
                      <a:pt x="2254" y="608"/>
                    </a:cubicBezTo>
                    <a:cubicBezTo>
                      <a:pt x="2258" y="610"/>
                      <a:pt x="2266" y="615"/>
                      <a:pt x="2275" y="618"/>
                    </a:cubicBezTo>
                    <a:cubicBezTo>
                      <a:pt x="2305" y="628"/>
                      <a:pt x="2318" y="650"/>
                      <a:pt x="2320" y="681"/>
                    </a:cubicBezTo>
                    <a:cubicBezTo>
                      <a:pt x="2327" y="786"/>
                      <a:pt x="2334" y="891"/>
                      <a:pt x="2341" y="996"/>
                    </a:cubicBezTo>
                    <a:cubicBezTo>
                      <a:pt x="2341" y="1002"/>
                      <a:pt x="2343" y="1008"/>
                      <a:pt x="2344" y="1015"/>
                    </a:cubicBezTo>
                    <a:cubicBezTo>
                      <a:pt x="2348" y="1015"/>
                      <a:pt x="2352" y="1015"/>
                      <a:pt x="2356" y="1015"/>
                    </a:cubicBezTo>
                    <a:cubicBezTo>
                      <a:pt x="2382" y="1014"/>
                      <a:pt x="2401" y="1025"/>
                      <a:pt x="2412" y="1049"/>
                    </a:cubicBezTo>
                    <a:cubicBezTo>
                      <a:pt x="2422" y="1072"/>
                      <a:pt x="2418" y="1095"/>
                      <a:pt x="2400" y="1113"/>
                    </a:cubicBezTo>
                    <a:cubicBezTo>
                      <a:pt x="2355" y="1159"/>
                      <a:pt x="2316" y="1210"/>
                      <a:pt x="2285" y="1266"/>
                    </a:cubicBezTo>
                    <a:cubicBezTo>
                      <a:pt x="2068" y="1654"/>
                      <a:pt x="2292" y="2157"/>
                      <a:pt x="2726" y="2255"/>
                    </a:cubicBezTo>
                    <a:cubicBezTo>
                      <a:pt x="3011" y="2320"/>
                      <a:pt x="3290" y="2207"/>
                      <a:pt x="3453" y="1962"/>
                    </a:cubicBezTo>
                    <a:cubicBezTo>
                      <a:pt x="3467" y="1940"/>
                      <a:pt x="3485" y="1925"/>
                      <a:pt x="3513" y="1929"/>
                    </a:cubicBezTo>
                    <a:cubicBezTo>
                      <a:pt x="3556" y="1934"/>
                      <a:pt x="3578" y="1982"/>
                      <a:pt x="3552" y="2018"/>
                    </a:cubicBezTo>
                    <a:cubicBezTo>
                      <a:pt x="3516" y="2068"/>
                      <a:pt x="3481" y="2119"/>
                      <a:pt x="3436" y="2161"/>
                    </a:cubicBezTo>
                    <a:cubicBezTo>
                      <a:pt x="3212" y="2373"/>
                      <a:pt x="2946" y="2441"/>
                      <a:pt x="2652" y="2352"/>
                    </a:cubicBezTo>
                    <a:cubicBezTo>
                      <a:pt x="2362" y="2264"/>
                      <a:pt x="2179" y="2063"/>
                      <a:pt x="2108" y="1768"/>
                    </a:cubicBezTo>
                    <a:cubicBezTo>
                      <a:pt x="2055" y="1545"/>
                      <a:pt x="2099" y="1337"/>
                      <a:pt x="2226" y="1146"/>
                    </a:cubicBezTo>
                    <a:cubicBezTo>
                      <a:pt x="2232" y="1138"/>
                      <a:pt x="2236" y="1126"/>
                      <a:pt x="2235" y="1115"/>
                    </a:cubicBezTo>
                    <a:cubicBezTo>
                      <a:pt x="2227" y="989"/>
                      <a:pt x="2218" y="863"/>
                      <a:pt x="2209" y="737"/>
                    </a:cubicBezTo>
                    <a:cubicBezTo>
                      <a:pt x="2209" y="728"/>
                      <a:pt x="2208" y="715"/>
                      <a:pt x="2203" y="713"/>
                    </a:cubicBezTo>
                    <a:cubicBezTo>
                      <a:pt x="2188" y="706"/>
                      <a:pt x="2170" y="696"/>
                      <a:pt x="2156" y="699"/>
                    </a:cubicBezTo>
                    <a:cubicBezTo>
                      <a:pt x="2119" y="705"/>
                      <a:pt x="2086" y="700"/>
                      <a:pt x="2053" y="683"/>
                    </a:cubicBezTo>
                    <a:cubicBezTo>
                      <a:pt x="1885" y="599"/>
                      <a:pt x="1716" y="515"/>
                      <a:pt x="1548" y="431"/>
                    </a:cubicBezTo>
                    <a:cubicBezTo>
                      <a:pt x="1541" y="427"/>
                      <a:pt x="1535" y="424"/>
                      <a:pt x="1526" y="420"/>
                    </a:cubicBezTo>
                    <a:cubicBezTo>
                      <a:pt x="1510" y="441"/>
                      <a:pt x="1493" y="462"/>
                      <a:pt x="1477" y="483"/>
                    </a:cubicBezTo>
                    <a:cubicBezTo>
                      <a:pt x="1355" y="645"/>
                      <a:pt x="1248" y="817"/>
                      <a:pt x="1148" y="993"/>
                    </a:cubicBezTo>
                    <a:cubicBezTo>
                      <a:pt x="1140" y="1006"/>
                      <a:pt x="1146" y="1012"/>
                      <a:pt x="1153" y="1021"/>
                    </a:cubicBezTo>
                    <a:cubicBezTo>
                      <a:pt x="1247" y="1142"/>
                      <a:pt x="1328" y="1272"/>
                      <a:pt x="1398" y="1408"/>
                    </a:cubicBezTo>
                    <a:cubicBezTo>
                      <a:pt x="1498" y="1603"/>
                      <a:pt x="1569" y="1807"/>
                      <a:pt x="1615" y="2020"/>
                    </a:cubicBezTo>
                    <a:cubicBezTo>
                      <a:pt x="1623" y="2057"/>
                      <a:pt x="1622" y="2094"/>
                      <a:pt x="1606" y="2130"/>
                    </a:cubicBezTo>
                    <a:cubicBezTo>
                      <a:pt x="1575" y="2194"/>
                      <a:pt x="1495" y="2227"/>
                      <a:pt x="1418" y="2204"/>
                    </a:cubicBezTo>
                    <a:cubicBezTo>
                      <a:pt x="1351" y="2185"/>
                      <a:pt x="1311" y="2140"/>
                      <a:pt x="1296" y="2072"/>
                    </a:cubicBezTo>
                    <a:cubicBezTo>
                      <a:pt x="1255" y="1880"/>
                      <a:pt x="1191" y="1696"/>
                      <a:pt x="1096" y="1525"/>
                    </a:cubicBezTo>
                    <a:cubicBezTo>
                      <a:pt x="1053" y="1448"/>
                      <a:pt x="1003" y="1374"/>
                      <a:pt x="956" y="1299"/>
                    </a:cubicBezTo>
                    <a:cubicBezTo>
                      <a:pt x="954" y="1295"/>
                      <a:pt x="952" y="1293"/>
                      <a:pt x="947" y="1286"/>
                    </a:cubicBezTo>
                    <a:cubicBezTo>
                      <a:pt x="943" y="1300"/>
                      <a:pt x="940" y="1312"/>
                      <a:pt x="938" y="1323"/>
                    </a:cubicBezTo>
                    <a:cubicBezTo>
                      <a:pt x="858" y="1636"/>
                      <a:pt x="669" y="1862"/>
                      <a:pt x="388" y="2015"/>
                    </a:cubicBezTo>
                    <a:cubicBezTo>
                      <a:pt x="329" y="2047"/>
                      <a:pt x="268" y="2078"/>
                      <a:pt x="205" y="2097"/>
                    </a:cubicBezTo>
                    <a:cubicBezTo>
                      <a:pt x="107" y="2128"/>
                      <a:pt x="25" y="2075"/>
                      <a:pt x="3" y="1974"/>
                    </a:cubicBezTo>
                    <a:cubicBezTo>
                      <a:pt x="3" y="1972"/>
                      <a:pt x="1" y="1969"/>
                      <a:pt x="0" y="1967"/>
                    </a:cubicBezTo>
                    <a:cubicBezTo>
                      <a:pt x="0" y="1951"/>
                      <a:pt x="0" y="1935"/>
                      <a:pt x="0" y="19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auto">
              <a:xfrm>
                <a:off x="-2367545" y="-1193978"/>
                <a:ext cx="3969137" cy="5924553"/>
              </a:xfrm>
              <a:custGeom>
                <a:avLst/>
                <a:gdLst>
                  <a:gd name="T0" fmla="*/ 1478 w 1478"/>
                  <a:gd name="T1" fmla="*/ 1725 h 1862"/>
                  <a:gd name="T2" fmla="*/ 1475 w 1478"/>
                  <a:gd name="T3" fmla="*/ 1732 h 1862"/>
                  <a:gd name="T4" fmla="*/ 1369 w 1478"/>
                  <a:gd name="T5" fmla="*/ 1846 h 1862"/>
                  <a:gd name="T6" fmla="*/ 1211 w 1478"/>
                  <a:gd name="T7" fmla="*/ 1798 h 1862"/>
                  <a:gd name="T8" fmla="*/ 1170 w 1478"/>
                  <a:gd name="T9" fmla="*/ 1730 h 1862"/>
                  <a:gd name="T10" fmla="*/ 938 w 1478"/>
                  <a:gd name="T11" fmla="*/ 1178 h 1862"/>
                  <a:gd name="T12" fmla="*/ 930 w 1478"/>
                  <a:gd name="T13" fmla="*/ 1160 h 1862"/>
                  <a:gd name="T14" fmla="*/ 670 w 1478"/>
                  <a:gd name="T15" fmla="*/ 1160 h 1862"/>
                  <a:gd name="T16" fmla="*/ 189 w 1478"/>
                  <a:gd name="T17" fmla="*/ 1157 h 1862"/>
                  <a:gd name="T18" fmla="*/ 3 w 1478"/>
                  <a:gd name="T19" fmla="*/ 977 h 1862"/>
                  <a:gd name="T20" fmla="*/ 12 w 1478"/>
                  <a:gd name="T21" fmla="*/ 780 h 1862"/>
                  <a:gd name="T22" fmla="*/ 94 w 1478"/>
                  <a:gd name="T23" fmla="*/ 202 h 1862"/>
                  <a:gd name="T24" fmla="*/ 273 w 1478"/>
                  <a:gd name="T25" fmla="*/ 21 h 1862"/>
                  <a:gd name="T26" fmla="*/ 497 w 1478"/>
                  <a:gd name="T27" fmla="*/ 90 h 1862"/>
                  <a:gd name="T28" fmla="*/ 723 w 1478"/>
                  <a:gd name="T29" fmla="*/ 341 h 1862"/>
                  <a:gd name="T30" fmla="*/ 974 w 1478"/>
                  <a:gd name="T31" fmla="*/ 601 h 1862"/>
                  <a:gd name="T32" fmla="*/ 946 w 1478"/>
                  <a:gd name="T33" fmla="*/ 831 h 1862"/>
                  <a:gd name="T34" fmla="*/ 929 w 1478"/>
                  <a:gd name="T35" fmla="*/ 841 h 1862"/>
                  <a:gd name="T36" fmla="*/ 1005 w 1478"/>
                  <a:gd name="T37" fmla="*/ 845 h 1862"/>
                  <a:gd name="T38" fmla="*/ 1188 w 1478"/>
                  <a:gd name="T39" fmla="*/ 973 h 1862"/>
                  <a:gd name="T40" fmla="*/ 1458 w 1478"/>
                  <a:gd name="T41" fmla="*/ 1611 h 1862"/>
                  <a:gd name="T42" fmla="*/ 1478 w 1478"/>
                  <a:gd name="T43" fmla="*/ 1673 h 1862"/>
                  <a:gd name="T44" fmla="*/ 1478 w 1478"/>
                  <a:gd name="T45" fmla="*/ 1725 h 1862"/>
                  <a:gd name="T46" fmla="*/ 492 w 1478"/>
                  <a:gd name="T47" fmla="*/ 836 h 1862"/>
                  <a:gd name="T48" fmla="*/ 817 w 1478"/>
                  <a:gd name="T49" fmla="*/ 843 h 1862"/>
                  <a:gd name="T50" fmla="*/ 525 w 1478"/>
                  <a:gd name="T51" fmla="*/ 555 h 1862"/>
                  <a:gd name="T52" fmla="*/ 492 w 1478"/>
                  <a:gd name="T53" fmla="*/ 836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8" h="1862">
                    <a:moveTo>
                      <a:pt x="1478" y="1725"/>
                    </a:moveTo>
                    <a:cubicBezTo>
                      <a:pt x="1477" y="1727"/>
                      <a:pt x="1475" y="1730"/>
                      <a:pt x="1475" y="1732"/>
                    </a:cubicBezTo>
                    <a:cubicBezTo>
                      <a:pt x="1464" y="1793"/>
                      <a:pt x="1428" y="1831"/>
                      <a:pt x="1369" y="1846"/>
                    </a:cubicBezTo>
                    <a:cubicBezTo>
                      <a:pt x="1306" y="1862"/>
                      <a:pt x="1253" y="1845"/>
                      <a:pt x="1211" y="1798"/>
                    </a:cubicBezTo>
                    <a:cubicBezTo>
                      <a:pt x="1194" y="1778"/>
                      <a:pt x="1180" y="1754"/>
                      <a:pt x="1170" y="1730"/>
                    </a:cubicBezTo>
                    <a:cubicBezTo>
                      <a:pt x="1092" y="1546"/>
                      <a:pt x="1015" y="1362"/>
                      <a:pt x="938" y="1178"/>
                    </a:cubicBezTo>
                    <a:cubicBezTo>
                      <a:pt x="935" y="1171"/>
                      <a:pt x="932" y="1165"/>
                      <a:pt x="930" y="1160"/>
                    </a:cubicBezTo>
                    <a:cubicBezTo>
                      <a:pt x="842" y="1160"/>
                      <a:pt x="756" y="1160"/>
                      <a:pt x="670" y="1160"/>
                    </a:cubicBezTo>
                    <a:cubicBezTo>
                      <a:pt x="510" y="1159"/>
                      <a:pt x="349" y="1159"/>
                      <a:pt x="189" y="1157"/>
                    </a:cubicBezTo>
                    <a:cubicBezTo>
                      <a:pt x="85" y="1155"/>
                      <a:pt x="9" y="1083"/>
                      <a:pt x="3" y="977"/>
                    </a:cubicBezTo>
                    <a:cubicBezTo>
                      <a:pt x="0" y="911"/>
                      <a:pt x="4" y="845"/>
                      <a:pt x="12" y="780"/>
                    </a:cubicBezTo>
                    <a:cubicBezTo>
                      <a:pt x="37" y="587"/>
                      <a:pt x="65" y="394"/>
                      <a:pt x="94" y="202"/>
                    </a:cubicBezTo>
                    <a:cubicBezTo>
                      <a:pt x="107" y="111"/>
                      <a:pt x="176" y="44"/>
                      <a:pt x="273" y="21"/>
                    </a:cubicBezTo>
                    <a:cubicBezTo>
                      <a:pt x="362" y="0"/>
                      <a:pt x="436" y="26"/>
                      <a:pt x="497" y="90"/>
                    </a:cubicBezTo>
                    <a:cubicBezTo>
                      <a:pt x="574" y="172"/>
                      <a:pt x="646" y="259"/>
                      <a:pt x="723" y="341"/>
                    </a:cubicBezTo>
                    <a:cubicBezTo>
                      <a:pt x="805" y="429"/>
                      <a:pt x="887" y="519"/>
                      <a:pt x="974" y="601"/>
                    </a:cubicBezTo>
                    <a:cubicBezTo>
                      <a:pt x="1067" y="688"/>
                      <a:pt x="1019" y="791"/>
                      <a:pt x="946" y="831"/>
                    </a:cubicBezTo>
                    <a:cubicBezTo>
                      <a:pt x="942" y="833"/>
                      <a:pt x="938" y="836"/>
                      <a:pt x="929" y="841"/>
                    </a:cubicBezTo>
                    <a:cubicBezTo>
                      <a:pt x="958" y="842"/>
                      <a:pt x="981" y="843"/>
                      <a:pt x="1005" y="845"/>
                    </a:cubicBezTo>
                    <a:cubicBezTo>
                      <a:pt x="1093" y="849"/>
                      <a:pt x="1153" y="891"/>
                      <a:pt x="1188" y="973"/>
                    </a:cubicBezTo>
                    <a:cubicBezTo>
                      <a:pt x="1277" y="1186"/>
                      <a:pt x="1368" y="1398"/>
                      <a:pt x="1458" y="1611"/>
                    </a:cubicBezTo>
                    <a:cubicBezTo>
                      <a:pt x="1466" y="1631"/>
                      <a:pt x="1471" y="1652"/>
                      <a:pt x="1478" y="1673"/>
                    </a:cubicBezTo>
                    <a:cubicBezTo>
                      <a:pt x="1478" y="1690"/>
                      <a:pt x="1478" y="1708"/>
                      <a:pt x="1478" y="1725"/>
                    </a:cubicBezTo>
                    <a:close/>
                    <a:moveTo>
                      <a:pt x="492" y="836"/>
                    </a:moveTo>
                    <a:cubicBezTo>
                      <a:pt x="603" y="838"/>
                      <a:pt x="710" y="840"/>
                      <a:pt x="817" y="843"/>
                    </a:cubicBezTo>
                    <a:cubicBezTo>
                      <a:pt x="712" y="755"/>
                      <a:pt x="621" y="656"/>
                      <a:pt x="525" y="555"/>
                    </a:cubicBezTo>
                    <a:cubicBezTo>
                      <a:pt x="514" y="651"/>
                      <a:pt x="503" y="742"/>
                      <a:pt x="492" y="8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-6338857" y="-3608569"/>
                <a:ext cx="1531024" cy="1727204"/>
              </a:xfrm>
              <a:custGeom>
                <a:avLst/>
                <a:gdLst>
                  <a:gd name="T0" fmla="*/ 315 w 570"/>
                  <a:gd name="T1" fmla="*/ 0 h 543"/>
                  <a:gd name="T2" fmla="*/ 381 w 570"/>
                  <a:gd name="T3" fmla="*/ 20 h 543"/>
                  <a:gd name="T4" fmla="*/ 546 w 570"/>
                  <a:gd name="T5" fmla="*/ 321 h 543"/>
                  <a:gd name="T6" fmla="*/ 288 w 570"/>
                  <a:gd name="T7" fmla="*/ 539 h 543"/>
                  <a:gd name="T8" fmla="*/ 13 w 570"/>
                  <a:gd name="T9" fmla="*/ 288 h 543"/>
                  <a:gd name="T10" fmla="*/ 238 w 570"/>
                  <a:gd name="T11" fmla="*/ 4 h 543"/>
                  <a:gd name="T12" fmla="*/ 251 w 570"/>
                  <a:gd name="T13" fmla="*/ 0 h 543"/>
                  <a:gd name="T14" fmla="*/ 315 w 570"/>
                  <a:gd name="T15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43">
                    <a:moveTo>
                      <a:pt x="315" y="0"/>
                    </a:moveTo>
                    <a:cubicBezTo>
                      <a:pt x="337" y="6"/>
                      <a:pt x="360" y="11"/>
                      <a:pt x="381" y="20"/>
                    </a:cubicBezTo>
                    <a:cubicBezTo>
                      <a:pt x="503" y="68"/>
                      <a:pt x="570" y="192"/>
                      <a:pt x="546" y="321"/>
                    </a:cubicBezTo>
                    <a:cubicBezTo>
                      <a:pt x="524" y="444"/>
                      <a:pt x="414" y="536"/>
                      <a:pt x="288" y="539"/>
                    </a:cubicBezTo>
                    <a:cubicBezTo>
                      <a:pt x="145" y="543"/>
                      <a:pt x="27" y="435"/>
                      <a:pt x="13" y="288"/>
                    </a:cubicBezTo>
                    <a:cubicBezTo>
                      <a:pt x="0" y="154"/>
                      <a:pt x="101" y="26"/>
                      <a:pt x="238" y="4"/>
                    </a:cubicBezTo>
                    <a:cubicBezTo>
                      <a:pt x="242" y="3"/>
                      <a:pt x="247" y="1"/>
                      <a:pt x="251" y="0"/>
                    </a:cubicBezTo>
                    <a:cubicBezTo>
                      <a:pt x="272" y="0"/>
                      <a:pt x="294" y="0"/>
                      <a:pt x="3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-2652727" y="-3064052"/>
                <a:ext cx="1496137" cy="1768470"/>
              </a:xfrm>
              <a:custGeom>
                <a:avLst/>
                <a:gdLst>
                  <a:gd name="T0" fmla="*/ 278 w 557"/>
                  <a:gd name="T1" fmla="*/ 0 h 556"/>
                  <a:gd name="T2" fmla="*/ 556 w 557"/>
                  <a:gd name="T3" fmla="*/ 279 h 556"/>
                  <a:gd name="T4" fmla="*/ 278 w 557"/>
                  <a:gd name="T5" fmla="*/ 556 h 556"/>
                  <a:gd name="T6" fmla="*/ 0 w 557"/>
                  <a:gd name="T7" fmla="*/ 278 h 556"/>
                  <a:gd name="T8" fmla="*/ 278 w 557"/>
                  <a:gd name="T9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7" h="556">
                    <a:moveTo>
                      <a:pt x="278" y="0"/>
                    </a:moveTo>
                    <a:cubicBezTo>
                      <a:pt x="432" y="0"/>
                      <a:pt x="557" y="125"/>
                      <a:pt x="556" y="279"/>
                    </a:cubicBezTo>
                    <a:cubicBezTo>
                      <a:pt x="555" y="431"/>
                      <a:pt x="431" y="556"/>
                      <a:pt x="278" y="556"/>
                    </a:cubicBezTo>
                    <a:cubicBezTo>
                      <a:pt x="125" y="556"/>
                      <a:pt x="0" y="432"/>
                      <a:pt x="0" y="278"/>
                    </a:cubicBezTo>
                    <a:cubicBezTo>
                      <a:pt x="0" y="124"/>
                      <a:pt x="124" y="0"/>
                      <a:pt x="2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22" name="Группа 13"/>
          <p:cNvGrpSpPr/>
          <p:nvPr/>
        </p:nvGrpSpPr>
        <p:grpSpPr>
          <a:xfrm>
            <a:off x="928672" y="7810520"/>
            <a:ext cx="2081846" cy="1540800"/>
            <a:chOff x="171004" y="4754736"/>
            <a:chExt cx="2268000" cy="15408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71004" y="4754736"/>
              <a:ext cx="2268000" cy="1540800"/>
            </a:xfrm>
            <a:prstGeom prst="roundRect">
              <a:avLst/>
            </a:prstGeom>
            <a:no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58664" y="4856460"/>
              <a:ext cx="208108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Прочие виды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поддержки</a:t>
              </a:r>
              <a:endParaRPr lang="ru-RU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800517" y="5529240"/>
              <a:ext cx="1015144" cy="513132"/>
            </a:xfrm>
            <a:prstGeom prst="roundRect">
              <a:avLst>
                <a:gd name="adj" fmla="val 31566"/>
              </a:avLst>
            </a:prstGeom>
            <a:solidFill>
              <a:srgbClr val="B2870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dirty="0" smtClean="0"/>
                <a:t>48</a:t>
              </a:r>
              <a:endParaRPr lang="ru-RU" dirty="0"/>
            </a:p>
          </p:txBody>
        </p:sp>
      </p:grp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2607466" y="7917679"/>
            <a:ext cx="1285883" cy="500066"/>
          </a:xfrm>
          <a:prstGeom prst="line">
            <a:avLst/>
          </a:prstGeom>
          <a:ln w="82550" cap="rnd">
            <a:solidFill>
              <a:srgbClr val="EEBB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4"/>
          <p:cNvGrpSpPr/>
          <p:nvPr/>
        </p:nvGrpSpPr>
        <p:grpSpPr>
          <a:xfrm>
            <a:off x="2714620" y="6667512"/>
            <a:ext cx="962918" cy="825642"/>
            <a:chOff x="5189125" y="5555686"/>
            <a:chExt cx="952507" cy="82564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189125" y="5949280"/>
              <a:ext cx="952507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22,1%</a:t>
              </a:r>
            </a:p>
          </p:txBody>
        </p:sp>
        <p:grpSp>
          <p:nvGrpSpPr>
            <p:cNvPr id="29" name="Группа 23"/>
            <p:cNvGrpSpPr/>
            <p:nvPr/>
          </p:nvGrpSpPr>
          <p:grpSpPr>
            <a:xfrm>
              <a:off x="5347176" y="5555686"/>
              <a:ext cx="621211" cy="465602"/>
              <a:chOff x="-4987107" y="4351686"/>
              <a:chExt cx="4841876" cy="48387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0" name="Freeform 17"/>
              <p:cNvSpPr>
                <a:spLocks noEditPoints="1"/>
              </p:cNvSpPr>
              <p:nvPr/>
            </p:nvSpPr>
            <p:spPr bwMode="auto">
              <a:xfrm>
                <a:off x="-3869505" y="4351686"/>
                <a:ext cx="2606671" cy="3092452"/>
              </a:xfrm>
              <a:custGeom>
                <a:avLst/>
                <a:gdLst>
                  <a:gd name="T0" fmla="*/ 1303 w 2545"/>
                  <a:gd name="T1" fmla="*/ 0 h 3021"/>
                  <a:gd name="T2" fmla="*/ 1505 w 2545"/>
                  <a:gd name="T3" fmla="*/ 105 h 3021"/>
                  <a:gd name="T4" fmla="*/ 1994 w 2545"/>
                  <a:gd name="T5" fmla="*/ 384 h 3021"/>
                  <a:gd name="T6" fmla="*/ 2451 w 2545"/>
                  <a:gd name="T7" fmla="*/ 646 h 3021"/>
                  <a:gd name="T8" fmla="*/ 2545 w 2545"/>
                  <a:gd name="T9" fmla="*/ 809 h 3021"/>
                  <a:gd name="T10" fmla="*/ 2545 w 2545"/>
                  <a:gd name="T11" fmla="*/ 1895 h 3021"/>
                  <a:gd name="T12" fmla="*/ 2480 w 2545"/>
                  <a:gd name="T13" fmla="*/ 2037 h 3021"/>
                  <a:gd name="T14" fmla="*/ 2111 w 2545"/>
                  <a:gd name="T15" fmla="*/ 2346 h 3021"/>
                  <a:gd name="T16" fmla="*/ 1670 w 2545"/>
                  <a:gd name="T17" fmla="*/ 2718 h 3021"/>
                  <a:gd name="T18" fmla="*/ 1380 w 2545"/>
                  <a:gd name="T19" fmla="*/ 2962 h 3021"/>
                  <a:gd name="T20" fmla="*/ 1142 w 2545"/>
                  <a:gd name="T21" fmla="*/ 2960 h 3021"/>
                  <a:gd name="T22" fmla="*/ 421 w 2545"/>
                  <a:gd name="T23" fmla="*/ 2341 h 3021"/>
                  <a:gd name="T24" fmla="*/ 64 w 2545"/>
                  <a:gd name="T25" fmla="*/ 2035 h 3021"/>
                  <a:gd name="T26" fmla="*/ 0 w 2545"/>
                  <a:gd name="T27" fmla="*/ 1895 h 3021"/>
                  <a:gd name="T28" fmla="*/ 0 w 2545"/>
                  <a:gd name="T29" fmla="*/ 1622 h 3021"/>
                  <a:gd name="T30" fmla="*/ 0 w 2545"/>
                  <a:gd name="T31" fmla="*/ 815 h 3021"/>
                  <a:gd name="T32" fmla="*/ 100 w 2545"/>
                  <a:gd name="T33" fmla="*/ 642 h 3021"/>
                  <a:gd name="T34" fmla="*/ 803 w 2545"/>
                  <a:gd name="T35" fmla="*/ 240 h 3021"/>
                  <a:gd name="T36" fmla="*/ 1178 w 2545"/>
                  <a:gd name="T37" fmla="*/ 25 h 3021"/>
                  <a:gd name="T38" fmla="*/ 1234 w 2545"/>
                  <a:gd name="T39" fmla="*/ 0 h 3021"/>
                  <a:gd name="T40" fmla="*/ 1303 w 2545"/>
                  <a:gd name="T41" fmla="*/ 0 h 3021"/>
                  <a:gd name="T42" fmla="*/ 1386 w 2545"/>
                  <a:gd name="T43" fmla="*/ 1426 h 3021"/>
                  <a:gd name="T44" fmla="*/ 2147 w 2545"/>
                  <a:gd name="T45" fmla="*/ 898 h 3021"/>
                  <a:gd name="T46" fmla="*/ 2136 w 2545"/>
                  <a:gd name="T47" fmla="*/ 891 h 3021"/>
                  <a:gd name="T48" fmla="*/ 1978 w 2545"/>
                  <a:gd name="T49" fmla="*/ 800 h 3021"/>
                  <a:gd name="T50" fmla="*/ 1284 w 2545"/>
                  <a:gd name="T51" fmla="*/ 398 h 3021"/>
                  <a:gd name="T52" fmla="*/ 1261 w 2545"/>
                  <a:gd name="T53" fmla="*/ 398 h 3021"/>
                  <a:gd name="T54" fmla="*/ 623 w 2545"/>
                  <a:gd name="T55" fmla="*/ 767 h 3021"/>
                  <a:gd name="T56" fmla="*/ 534 w 2545"/>
                  <a:gd name="T57" fmla="*/ 818 h 3021"/>
                  <a:gd name="T58" fmla="*/ 1386 w 2545"/>
                  <a:gd name="T59" fmla="*/ 1426 h 3021"/>
                  <a:gd name="T60" fmla="*/ 364 w 2545"/>
                  <a:gd name="T61" fmla="*/ 1143 h 3021"/>
                  <a:gd name="T62" fmla="*/ 364 w 2545"/>
                  <a:gd name="T63" fmla="*/ 1153 h 3021"/>
                  <a:gd name="T64" fmla="*/ 364 w 2545"/>
                  <a:gd name="T65" fmla="*/ 1796 h 3021"/>
                  <a:gd name="T66" fmla="*/ 372 w 2545"/>
                  <a:gd name="T67" fmla="*/ 1814 h 3021"/>
                  <a:gd name="T68" fmla="*/ 470 w 2545"/>
                  <a:gd name="T69" fmla="*/ 1899 h 3021"/>
                  <a:gd name="T70" fmla="*/ 817 w 2545"/>
                  <a:gd name="T71" fmla="*/ 2200 h 3021"/>
                  <a:gd name="T72" fmla="*/ 1196 w 2545"/>
                  <a:gd name="T73" fmla="*/ 2529 h 3021"/>
                  <a:gd name="T74" fmla="*/ 1260 w 2545"/>
                  <a:gd name="T75" fmla="*/ 2584 h 3021"/>
                  <a:gd name="T76" fmla="*/ 1273 w 2545"/>
                  <a:gd name="T77" fmla="*/ 2560 h 3021"/>
                  <a:gd name="T78" fmla="*/ 1273 w 2545"/>
                  <a:gd name="T79" fmla="*/ 1804 h 3021"/>
                  <a:gd name="T80" fmla="*/ 1273 w 2545"/>
                  <a:gd name="T81" fmla="*/ 1797 h 3021"/>
                  <a:gd name="T82" fmla="*/ 1267 w 2545"/>
                  <a:gd name="T83" fmla="*/ 1788 h 3021"/>
                  <a:gd name="T84" fmla="*/ 1121 w 2545"/>
                  <a:gd name="T85" fmla="*/ 1684 h 3021"/>
                  <a:gd name="T86" fmla="*/ 463 w 2545"/>
                  <a:gd name="T87" fmla="*/ 1213 h 3021"/>
                  <a:gd name="T88" fmla="*/ 364 w 2545"/>
                  <a:gd name="T89" fmla="*/ 1143 h 3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45" h="3021">
                    <a:moveTo>
                      <a:pt x="1303" y="0"/>
                    </a:moveTo>
                    <a:cubicBezTo>
                      <a:pt x="1378" y="21"/>
                      <a:pt x="1439" y="67"/>
                      <a:pt x="1505" y="105"/>
                    </a:cubicBezTo>
                    <a:cubicBezTo>
                      <a:pt x="1669" y="197"/>
                      <a:pt x="1831" y="291"/>
                      <a:pt x="1994" y="384"/>
                    </a:cubicBezTo>
                    <a:cubicBezTo>
                      <a:pt x="2146" y="471"/>
                      <a:pt x="2299" y="558"/>
                      <a:pt x="2451" y="646"/>
                    </a:cubicBezTo>
                    <a:cubicBezTo>
                      <a:pt x="2513" y="682"/>
                      <a:pt x="2545" y="736"/>
                      <a:pt x="2545" y="809"/>
                    </a:cubicBezTo>
                    <a:cubicBezTo>
                      <a:pt x="2545" y="1171"/>
                      <a:pt x="2545" y="1533"/>
                      <a:pt x="2545" y="1895"/>
                    </a:cubicBezTo>
                    <a:cubicBezTo>
                      <a:pt x="2545" y="1952"/>
                      <a:pt x="2524" y="2000"/>
                      <a:pt x="2480" y="2037"/>
                    </a:cubicBezTo>
                    <a:cubicBezTo>
                      <a:pt x="2357" y="2140"/>
                      <a:pt x="2234" y="2243"/>
                      <a:pt x="2111" y="2346"/>
                    </a:cubicBezTo>
                    <a:cubicBezTo>
                      <a:pt x="1964" y="2470"/>
                      <a:pt x="1817" y="2594"/>
                      <a:pt x="1670" y="2718"/>
                    </a:cubicBezTo>
                    <a:cubicBezTo>
                      <a:pt x="1573" y="2799"/>
                      <a:pt x="1477" y="2881"/>
                      <a:pt x="1380" y="2962"/>
                    </a:cubicBezTo>
                    <a:cubicBezTo>
                      <a:pt x="1309" y="3021"/>
                      <a:pt x="1213" y="3020"/>
                      <a:pt x="1142" y="2960"/>
                    </a:cubicBezTo>
                    <a:cubicBezTo>
                      <a:pt x="902" y="2754"/>
                      <a:pt x="661" y="2548"/>
                      <a:pt x="421" y="2341"/>
                    </a:cubicBezTo>
                    <a:cubicBezTo>
                      <a:pt x="302" y="2239"/>
                      <a:pt x="183" y="2137"/>
                      <a:pt x="64" y="2035"/>
                    </a:cubicBezTo>
                    <a:cubicBezTo>
                      <a:pt x="21" y="1998"/>
                      <a:pt x="0" y="1951"/>
                      <a:pt x="0" y="1895"/>
                    </a:cubicBezTo>
                    <a:cubicBezTo>
                      <a:pt x="0" y="1804"/>
                      <a:pt x="0" y="1713"/>
                      <a:pt x="0" y="1622"/>
                    </a:cubicBezTo>
                    <a:cubicBezTo>
                      <a:pt x="0" y="1353"/>
                      <a:pt x="1" y="1084"/>
                      <a:pt x="0" y="815"/>
                    </a:cubicBezTo>
                    <a:cubicBezTo>
                      <a:pt x="0" y="737"/>
                      <a:pt x="33" y="681"/>
                      <a:pt x="100" y="642"/>
                    </a:cubicBezTo>
                    <a:cubicBezTo>
                      <a:pt x="335" y="509"/>
                      <a:pt x="569" y="374"/>
                      <a:pt x="803" y="240"/>
                    </a:cubicBezTo>
                    <a:cubicBezTo>
                      <a:pt x="928" y="168"/>
                      <a:pt x="1053" y="96"/>
                      <a:pt x="1178" y="25"/>
                    </a:cubicBezTo>
                    <a:cubicBezTo>
                      <a:pt x="1196" y="15"/>
                      <a:pt x="1215" y="8"/>
                      <a:pt x="1234" y="0"/>
                    </a:cubicBezTo>
                    <a:cubicBezTo>
                      <a:pt x="1257" y="0"/>
                      <a:pt x="1280" y="0"/>
                      <a:pt x="1303" y="0"/>
                    </a:cubicBezTo>
                    <a:close/>
                    <a:moveTo>
                      <a:pt x="1386" y="1426"/>
                    </a:moveTo>
                    <a:cubicBezTo>
                      <a:pt x="1640" y="1250"/>
                      <a:pt x="1893" y="1074"/>
                      <a:pt x="2147" y="898"/>
                    </a:cubicBezTo>
                    <a:cubicBezTo>
                      <a:pt x="2143" y="895"/>
                      <a:pt x="2140" y="893"/>
                      <a:pt x="2136" y="891"/>
                    </a:cubicBezTo>
                    <a:cubicBezTo>
                      <a:pt x="2084" y="861"/>
                      <a:pt x="2031" y="830"/>
                      <a:pt x="1978" y="800"/>
                    </a:cubicBezTo>
                    <a:cubicBezTo>
                      <a:pt x="1747" y="666"/>
                      <a:pt x="1515" y="532"/>
                      <a:pt x="1284" y="398"/>
                    </a:cubicBezTo>
                    <a:cubicBezTo>
                      <a:pt x="1275" y="393"/>
                      <a:pt x="1270" y="394"/>
                      <a:pt x="1261" y="398"/>
                    </a:cubicBezTo>
                    <a:cubicBezTo>
                      <a:pt x="1049" y="521"/>
                      <a:pt x="836" y="644"/>
                      <a:pt x="623" y="767"/>
                    </a:cubicBezTo>
                    <a:cubicBezTo>
                      <a:pt x="594" y="783"/>
                      <a:pt x="565" y="800"/>
                      <a:pt x="534" y="818"/>
                    </a:cubicBezTo>
                    <a:cubicBezTo>
                      <a:pt x="819" y="1021"/>
                      <a:pt x="1102" y="1223"/>
                      <a:pt x="1386" y="1426"/>
                    </a:cubicBezTo>
                    <a:close/>
                    <a:moveTo>
                      <a:pt x="364" y="1143"/>
                    </a:moveTo>
                    <a:cubicBezTo>
                      <a:pt x="364" y="1147"/>
                      <a:pt x="364" y="1150"/>
                      <a:pt x="364" y="1153"/>
                    </a:cubicBezTo>
                    <a:cubicBezTo>
                      <a:pt x="364" y="1367"/>
                      <a:pt x="364" y="1582"/>
                      <a:pt x="364" y="1796"/>
                    </a:cubicBezTo>
                    <a:cubicBezTo>
                      <a:pt x="364" y="1804"/>
                      <a:pt x="366" y="1809"/>
                      <a:pt x="372" y="1814"/>
                    </a:cubicBezTo>
                    <a:cubicBezTo>
                      <a:pt x="405" y="1842"/>
                      <a:pt x="438" y="1871"/>
                      <a:pt x="470" y="1899"/>
                    </a:cubicBezTo>
                    <a:cubicBezTo>
                      <a:pt x="586" y="2000"/>
                      <a:pt x="701" y="2100"/>
                      <a:pt x="817" y="2200"/>
                    </a:cubicBezTo>
                    <a:cubicBezTo>
                      <a:pt x="943" y="2310"/>
                      <a:pt x="1070" y="2419"/>
                      <a:pt x="1196" y="2529"/>
                    </a:cubicBezTo>
                    <a:cubicBezTo>
                      <a:pt x="1217" y="2547"/>
                      <a:pt x="1239" y="2566"/>
                      <a:pt x="1260" y="2584"/>
                    </a:cubicBezTo>
                    <a:cubicBezTo>
                      <a:pt x="1272" y="2579"/>
                      <a:pt x="1273" y="2570"/>
                      <a:pt x="1273" y="2560"/>
                    </a:cubicBezTo>
                    <a:cubicBezTo>
                      <a:pt x="1273" y="2308"/>
                      <a:pt x="1273" y="2056"/>
                      <a:pt x="1273" y="1804"/>
                    </a:cubicBezTo>
                    <a:cubicBezTo>
                      <a:pt x="1273" y="1802"/>
                      <a:pt x="1274" y="1799"/>
                      <a:pt x="1273" y="1797"/>
                    </a:cubicBezTo>
                    <a:cubicBezTo>
                      <a:pt x="1272" y="1793"/>
                      <a:pt x="1270" y="1789"/>
                      <a:pt x="1267" y="1788"/>
                    </a:cubicBezTo>
                    <a:cubicBezTo>
                      <a:pt x="1219" y="1753"/>
                      <a:pt x="1169" y="1718"/>
                      <a:pt x="1121" y="1684"/>
                    </a:cubicBezTo>
                    <a:cubicBezTo>
                      <a:pt x="901" y="1527"/>
                      <a:pt x="682" y="1370"/>
                      <a:pt x="463" y="1213"/>
                    </a:cubicBezTo>
                    <a:cubicBezTo>
                      <a:pt x="431" y="1190"/>
                      <a:pt x="398" y="1167"/>
                      <a:pt x="364" y="1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" name="Freeform 18"/>
              <p:cNvSpPr>
                <a:spLocks/>
              </p:cNvSpPr>
              <p:nvPr/>
            </p:nvSpPr>
            <p:spPr bwMode="auto">
              <a:xfrm>
                <a:off x="-4987107" y="5240689"/>
                <a:ext cx="2049460" cy="3949697"/>
              </a:xfrm>
              <a:custGeom>
                <a:avLst/>
                <a:gdLst>
                  <a:gd name="T0" fmla="*/ 546 w 2001"/>
                  <a:gd name="T1" fmla="*/ 1141 h 3858"/>
                  <a:gd name="T2" fmla="*/ 318 w 2001"/>
                  <a:gd name="T3" fmla="*/ 1263 h 3858"/>
                  <a:gd name="T4" fmla="*/ 182 w 2001"/>
                  <a:gd name="T5" fmla="*/ 1569 h 3858"/>
                  <a:gd name="T6" fmla="*/ 196 w 2001"/>
                  <a:gd name="T7" fmla="*/ 1718 h 3858"/>
                  <a:gd name="T8" fmla="*/ 285 w 2001"/>
                  <a:gd name="T9" fmla="*/ 1880 h 3858"/>
                  <a:gd name="T10" fmla="*/ 379 w 2001"/>
                  <a:gd name="T11" fmla="*/ 1981 h 3858"/>
                  <a:gd name="T12" fmla="*/ 827 w 2001"/>
                  <a:gd name="T13" fmla="*/ 2430 h 3858"/>
                  <a:gd name="T14" fmla="*/ 1002 w 2001"/>
                  <a:gd name="T15" fmla="*/ 2532 h 3858"/>
                  <a:gd name="T16" fmla="*/ 1225 w 2001"/>
                  <a:gd name="T17" fmla="*/ 2557 h 3858"/>
                  <a:gd name="T18" fmla="*/ 1217 w 2001"/>
                  <a:gd name="T19" fmla="*/ 2547 h 3858"/>
                  <a:gd name="T20" fmla="*/ 538 w 2001"/>
                  <a:gd name="T21" fmla="*/ 1873 h 3858"/>
                  <a:gd name="T22" fmla="*/ 430 w 2001"/>
                  <a:gd name="T23" fmla="*/ 1763 h 3858"/>
                  <a:gd name="T24" fmla="*/ 558 w 2001"/>
                  <a:gd name="T25" fmla="*/ 1324 h 3858"/>
                  <a:gd name="T26" fmla="*/ 831 w 2001"/>
                  <a:gd name="T27" fmla="*/ 1395 h 3858"/>
                  <a:gd name="T28" fmla="*/ 1647 w 2001"/>
                  <a:gd name="T29" fmla="*/ 2210 h 3858"/>
                  <a:gd name="T30" fmla="*/ 1881 w 2001"/>
                  <a:gd name="T31" fmla="*/ 2533 h 3858"/>
                  <a:gd name="T32" fmla="*/ 1980 w 2001"/>
                  <a:gd name="T33" fmla="*/ 2848 h 3858"/>
                  <a:gd name="T34" fmla="*/ 2000 w 2001"/>
                  <a:gd name="T35" fmla="*/ 3179 h 3858"/>
                  <a:gd name="T36" fmla="*/ 1995 w 2001"/>
                  <a:gd name="T37" fmla="*/ 3748 h 3858"/>
                  <a:gd name="T38" fmla="*/ 1995 w 2001"/>
                  <a:gd name="T39" fmla="*/ 3842 h 3858"/>
                  <a:gd name="T40" fmla="*/ 1994 w 2001"/>
                  <a:gd name="T41" fmla="*/ 3858 h 3858"/>
                  <a:gd name="T42" fmla="*/ 1091 w 2001"/>
                  <a:gd name="T43" fmla="*/ 3858 h 3858"/>
                  <a:gd name="T44" fmla="*/ 1091 w 2001"/>
                  <a:gd name="T45" fmla="*/ 3839 h 3858"/>
                  <a:gd name="T46" fmla="*/ 1091 w 2001"/>
                  <a:gd name="T47" fmla="*/ 3329 h 3858"/>
                  <a:gd name="T48" fmla="*/ 1082 w 2001"/>
                  <a:gd name="T49" fmla="*/ 3302 h 3858"/>
                  <a:gd name="T50" fmla="*/ 741 w 2001"/>
                  <a:gd name="T51" fmla="*/ 2909 h 3858"/>
                  <a:gd name="T52" fmla="*/ 448 w 2001"/>
                  <a:gd name="T53" fmla="*/ 2572 h 3858"/>
                  <a:gd name="T54" fmla="*/ 139 w 2001"/>
                  <a:gd name="T55" fmla="*/ 2225 h 3858"/>
                  <a:gd name="T56" fmla="*/ 12 w 2001"/>
                  <a:gd name="T57" fmla="*/ 1938 h 3858"/>
                  <a:gd name="T58" fmla="*/ 0 w 2001"/>
                  <a:gd name="T59" fmla="*/ 1726 h 3858"/>
                  <a:gd name="T60" fmla="*/ 0 w 2001"/>
                  <a:gd name="T61" fmla="*/ 316 h 3858"/>
                  <a:gd name="T62" fmla="*/ 184 w 2001"/>
                  <a:gd name="T63" fmla="*/ 55 h 3858"/>
                  <a:gd name="T64" fmla="*/ 542 w 2001"/>
                  <a:gd name="T65" fmla="*/ 271 h 3858"/>
                  <a:gd name="T66" fmla="*/ 546 w 2001"/>
                  <a:gd name="T67" fmla="*/ 317 h 3858"/>
                  <a:gd name="T68" fmla="*/ 546 w 2001"/>
                  <a:gd name="T69" fmla="*/ 1127 h 3858"/>
                  <a:gd name="T70" fmla="*/ 546 w 2001"/>
                  <a:gd name="T71" fmla="*/ 1141 h 3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1" h="3858">
                    <a:moveTo>
                      <a:pt x="546" y="1141"/>
                    </a:moveTo>
                    <a:cubicBezTo>
                      <a:pt x="455" y="1158"/>
                      <a:pt x="382" y="1203"/>
                      <a:pt x="318" y="1263"/>
                    </a:cubicBezTo>
                    <a:cubicBezTo>
                      <a:pt x="231" y="1346"/>
                      <a:pt x="182" y="1447"/>
                      <a:pt x="182" y="1569"/>
                    </a:cubicBezTo>
                    <a:cubicBezTo>
                      <a:pt x="182" y="1619"/>
                      <a:pt x="184" y="1669"/>
                      <a:pt x="196" y="1718"/>
                    </a:cubicBezTo>
                    <a:cubicBezTo>
                      <a:pt x="211" y="1780"/>
                      <a:pt x="243" y="1833"/>
                      <a:pt x="285" y="1880"/>
                    </a:cubicBezTo>
                    <a:cubicBezTo>
                      <a:pt x="315" y="1915"/>
                      <a:pt x="347" y="1949"/>
                      <a:pt x="379" y="1981"/>
                    </a:cubicBezTo>
                    <a:cubicBezTo>
                      <a:pt x="528" y="2131"/>
                      <a:pt x="679" y="2280"/>
                      <a:pt x="827" y="2430"/>
                    </a:cubicBezTo>
                    <a:cubicBezTo>
                      <a:pt x="877" y="2481"/>
                      <a:pt x="935" y="2514"/>
                      <a:pt x="1002" y="2532"/>
                    </a:cubicBezTo>
                    <a:cubicBezTo>
                      <a:pt x="1075" y="2551"/>
                      <a:pt x="1148" y="2559"/>
                      <a:pt x="1225" y="2557"/>
                    </a:cubicBezTo>
                    <a:cubicBezTo>
                      <a:pt x="1222" y="2553"/>
                      <a:pt x="1220" y="2550"/>
                      <a:pt x="1217" y="2547"/>
                    </a:cubicBezTo>
                    <a:cubicBezTo>
                      <a:pt x="991" y="2322"/>
                      <a:pt x="765" y="2098"/>
                      <a:pt x="538" y="1873"/>
                    </a:cubicBezTo>
                    <a:cubicBezTo>
                      <a:pt x="502" y="1836"/>
                      <a:pt x="464" y="1802"/>
                      <a:pt x="430" y="1763"/>
                    </a:cubicBezTo>
                    <a:cubicBezTo>
                      <a:pt x="299" y="1617"/>
                      <a:pt x="370" y="1377"/>
                      <a:pt x="558" y="1324"/>
                    </a:cubicBezTo>
                    <a:cubicBezTo>
                      <a:pt x="662" y="1295"/>
                      <a:pt x="755" y="1318"/>
                      <a:pt x="831" y="1395"/>
                    </a:cubicBezTo>
                    <a:cubicBezTo>
                      <a:pt x="1104" y="1666"/>
                      <a:pt x="1375" y="1938"/>
                      <a:pt x="1647" y="2210"/>
                    </a:cubicBezTo>
                    <a:cubicBezTo>
                      <a:pt x="1742" y="2305"/>
                      <a:pt x="1822" y="2412"/>
                      <a:pt x="1881" y="2533"/>
                    </a:cubicBezTo>
                    <a:cubicBezTo>
                      <a:pt x="1930" y="2633"/>
                      <a:pt x="1962" y="2738"/>
                      <a:pt x="1980" y="2848"/>
                    </a:cubicBezTo>
                    <a:cubicBezTo>
                      <a:pt x="1999" y="2958"/>
                      <a:pt x="2001" y="3068"/>
                      <a:pt x="2000" y="3179"/>
                    </a:cubicBezTo>
                    <a:cubicBezTo>
                      <a:pt x="1999" y="3369"/>
                      <a:pt x="1997" y="3558"/>
                      <a:pt x="1995" y="3748"/>
                    </a:cubicBezTo>
                    <a:cubicBezTo>
                      <a:pt x="1995" y="3779"/>
                      <a:pt x="1995" y="3811"/>
                      <a:pt x="1995" y="3842"/>
                    </a:cubicBezTo>
                    <a:cubicBezTo>
                      <a:pt x="1995" y="3847"/>
                      <a:pt x="1994" y="3852"/>
                      <a:pt x="1994" y="3858"/>
                    </a:cubicBezTo>
                    <a:cubicBezTo>
                      <a:pt x="1693" y="3858"/>
                      <a:pt x="1393" y="3858"/>
                      <a:pt x="1091" y="3858"/>
                    </a:cubicBezTo>
                    <a:cubicBezTo>
                      <a:pt x="1091" y="3851"/>
                      <a:pt x="1091" y="3845"/>
                      <a:pt x="1091" y="3839"/>
                    </a:cubicBezTo>
                    <a:cubicBezTo>
                      <a:pt x="1091" y="3669"/>
                      <a:pt x="1091" y="3499"/>
                      <a:pt x="1091" y="3329"/>
                    </a:cubicBezTo>
                    <a:cubicBezTo>
                      <a:pt x="1091" y="3318"/>
                      <a:pt x="1089" y="3310"/>
                      <a:pt x="1082" y="3302"/>
                    </a:cubicBezTo>
                    <a:cubicBezTo>
                      <a:pt x="968" y="3171"/>
                      <a:pt x="854" y="3040"/>
                      <a:pt x="741" y="2909"/>
                    </a:cubicBezTo>
                    <a:cubicBezTo>
                      <a:pt x="643" y="2796"/>
                      <a:pt x="546" y="2683"/>
                      <a:pt x="448" y="2572"/>
                    </a:cubicBezTo>
                    <a:cubicBezTo>
                      <a:pt x="346" y="2455"/>
                      <a:pt x="243" y="2339"/>
                      <a:pt x="139" y="2225"/>
                    </a:cubicBezTo>
                    <a:cubicBezTo>
                      <a:pt x="64" y="2143"/>
                      <a:pt x="25" y="2047"/>
                      <a:pt x="12" y="1938"/>
                    </a:cubicBezTo>
                    <a:cubicBezTo>
                      <a:pt x="3" y="1868"/>
                      <a:pt x="0" y="1797"/>
                      <a:pt x="0" y="1726"/>
                    </a:cubicBezTo>
                    <a:cubicBezTo>
                      <a:pt x="0" y="1256"/>
                      <a:pt x="0" y="786"/>
                      <a:pt x="0" y="316"/>
                    </a:cubicBezTo>
                    <a:cubicBezTo>
                      <a:pt x="0" y="196"/>
                      <a:pt x="73" y="93"/>
                      <a:pt x="184" y="55"/>
                    </a:cubicBezTo>
                    <a:cubicBezTo>
                      <a:pt x="345" y="0"/>
                      <a:pt x="516" y="103"/>
                      <a:pt x="542" y="271"/>
                    </a:cubicBezTo>
                    <a:cubicBezTo>
                      <a:pt x="545" y="286"/>
                      <a:pt x="546" y="302"/>
                      <a:pt x="546" y="317"/>
                    </a:cubicBezTo>
                    <a:cubicBezTo>
                      <a:pt x="546" y="587"/>
                      <a:pt x="546" y="857"/>
                      <a:pt x="546" y="1127"/>
                    </a:cubicBezTo>
                    <a:cubicBezTo>
                      <a:pt x="546" y="1131"/>
                      <a:pt x="546" y="1136"/>
                      <a:pt x="546" y="1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auto">
              <a:xfrm>
                <a:off x="-2194691" y="5258149"/>
                <a:ext cx="2049460" cy="3932237"/>
              </a:xfrm>
              <a:custGeom>
                <a:avLst/>
                <a:gdLst>
                  <a:gd name="T0" fmla="*/ 909 w 2001"/>
                  <a:gd name="T1" fmla="*/ 3842 h 3842"/>
                  <a:gd name="T2" fmla="*/ 6 w 2001"/>
                  <a:gd name="T3" fmla="*/ 3842 h 3842"/>
                  <a:gd name="T4" fmla="*/ 6 w 2001"/>
                  <a:gd name="T5" fmla="*/ 3797 h 3842"/>
                  <a:gd name="T6" fmla="*/ 1 w 2001"/>
                  <a:gd name="T7" fmla="*/ 3055 h 3842"/>
                  <a:gd name="T8" fmla="*/ 81 w 2001"/>
                  <a:gd name="T9" fmla="*/ 2604 h 3842"/>
                  <a:gd name="T10" fmla="*/ 319 w 2001"/>
                  <a:gd name="T11" fmla="*/ 2230 h 3842"/>
                  <a:gd name="T12" fmla="*/ 776 w 2001"/>
                  <a:gd name="T13" fmla="*/ 1771 h 3842"/>
                  <a:gd name="T14" fmla="*/ 1166 w 2001"/>
                  <a:gd name="T15" fmla="*/ 1381 h 3842"/>
                  <a:gd name="T16" fmla="*/ 1369 w 2001"/>
                  <a:gd name="T17" fmla="*/ 1296 h 3842"/>
                  <a:gd name="T18" fmla="*/ 1635 w 2001"/>
                  <a:gd name="T19" fmla="*/ 1543 h 3842"/>
                  <a:gd name="T20" fmla="*/ 1555 w 2001"/>
                  <a:gd name="T21" fmla="*/ 1764 h 3842"/>
                  <a:gd name="T22" fmla="*/ 1161 w 2001"/>
                  <a:gd name="T23" fmla="*/ 2156 h 3842"/>
                  <a:gd name="T24" fmla="*/ 783 w 2001"/>
                  <a:gd name="T25" fmla="*/ 2531 h 3842"/>
                  <a:gd name="T26" fmla="*/ 774 w 2001"/>
                  <a:gd name="T27" fmla="*/ 2541 h 3842"/>
                  <a:gd name="T28" fmla="*/ 825 w 2001"/>
                  <a:gd name="T29" fmla="*/ 2541 h 3842"/>
                  <a:gd name="T30" fmla="*/ 1040 w 2001"/>
                  <a:gd name="T31" fmla="*/ 2502 h 3842"/>
                  <a:gd name="T32" fmla="*/ 1166 w 2001"/>
                  <a:gd name="T33" fmla="*/ 2421 h 3842"/>
                  <a:gd name="T34" fmla="*/ 1650 w 2001"/>
                  <a:gd name="T35" fmla="*/ 1937 h 3842"/>
                  <a:gd name="T36" fmla="*/ 1765 w 2001"/>
                  <a:gd name="T37" fmla="*/ 1796 h 3842"/>
                  <a:gd name="T38" fmla="*/ 1814 w 2001"/>
                  <a:gd name="T39" fmla="*/ 1640 h 3842"/>
                  <a:gd name="T40" fmla="*/ 1816 w 2001"/>
                  <a:gd name="T41" fmla="*/ 1512 h 3842"/>
                  <a:gd name="T42" fmla="*/ 1721 w 2001"/>
                  <a:gd name="T43" fmla="*/ 1288 h 3842"/>
                  <a:gd name="T44" fmla="*/ 1501 w 2001"/>
                  <a:gd name="T45" fmla="*/ 1136 h 3842"/>
                  <a:gd name="T46" fmla="*/ 1456 w 2001"/>
                  <a:gd name="T47" fmla="*/ 1125 h 3842"/>
                  <a:gd name="T48" fmla="*/ 1455 w 2001"/>
                  <a:gd name="T49" fmla="*/ 1111 h 3842"/>
                  <a:gd name="T50" fmla="*/ 1455 w 2001"/>
                  <a:gd name="T51" fmla="*/ 291 h 3842"/>
                  <a:gd name="T52" fmla="*/ 1672 w 2001"/>
                  <a:gd name="T53" fmla="*/ 30 h 3842"/>
                  <a:gd name="T54" fmla="*/ 1997 w 2001"/>
                  <a:gd name="T55" fmla="*/ 253 h 3842"/>
                  <a:gd name="T56" fmla="*/ 2000 w 2001"/>
                  <a:gd name="T57" fmla="*/ 304 h 3842"/>
                  <a:gd name="T58" fmla="*/ 2000 w 2001"/>
                  <a:gd name="T59" fmla="*/ 1717 h 3842"/>
                  <a:gd name="T60" fmla="*/ 1983 w 2001"/>
                  <a:gd name="T61" fmla="*/ 1962 h 3842"/>
                  <a:gd name="T62" fmla="*/ 1852 w 2001"/>
                  <a:gd name="T63" fmla="*/ 2220 h 3842"/>
                  <a:gd name="T64" fmla="*/ 1360 w 2001"/>
                  <a:gd name="T65" fmla="*/ 2777 h 3842"/>
                  <a:gd name="T66" fmla="*/ 920 w 2001"/>
                  <a:gd name="T67" fmla="*/ 3284 h 3842"/>
                  <a:gd name="T68" fmla="*/ 909 w 2001"/>
                  <a:gd name="T69" fmla="*/ 3314 h 3842"/>
                  <a:gd name="T70" fmla="*/ 909 w 2001"/>
                  <a:gd name="T71" fmla="*/ 3823 h 3842"/>
                  <a:gd name="T72" fmla="*/ 909 w 2001"/>
                  <a:gd name="T73" fmla="*/ 3842 h 3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1" h="3842">
                    <a:moveTo>
                      <a:pt x="909" y="3842"/>
                    </a:moveTo>
                    <a:cubicBezTo>
                      <a:pt x="608" y="3842"/>
                      <a:pt x="308" y="3842"/>
                      <a:pt x="6" y="3842"/>
                    </a:cubicBezTo>
                    <a:cubicBezTo>
                      <a:pt x="6" y="3827"/>
                      <a:pt x="6" y="3812"/>
                      <a:pt x="6" y="3797"/>
                    </a:cubicBezTo>
                    <a:cubicBezTo>
                      <a:pt x="4" y="3550"/>
                      <a:pt x="0" y="3302"/>
                      <a:pt x="1" y="3055"/>
                    </a:cubicBezTo>
                    <a:cubicBezTo>
                      <a:pt x="1" y="2900"/>
                      <a:pt x="26" y="2749"/>
                      <a:pt x="81" y="2604"/>
                    </a:cubicBezTo>
                    <a:cubicBezTo>
                      <a:pt x="135" y="2464"/>
                      <a:pt x="214" y="2338"/>
                      <a:pt x="319" y="2230"/>
                    </a:cubicBezTo>
                    <a:cubicBezTo>
                      <a:pt x="470" y="2076"/>
                      <a:pt x="624" y="1924"/>
                      <a:pt x="776" y="1771"/>
                    </a:cubicBezTo>
                    <a:cubicBezTo>
                      <a:pt x="906" y="1641"/>
                      <a:pt x="1036" y="1511"/>
                      <a:pt x="1166" y="1381"/>
                    </a:cubicBezTo>
                    <a:cubicBezTo>
                      <a:pt x="1222" y="1324"/>
                      <a:pt x="1290" y="1296"/>
                      <a:pt x="1369" y="1296"/>
                    </a:cubicBezTo>
                    <a:cubicBezTo>
                      <a:pt x="1507" y="1298"/>
                      <a:pt x="1623" y="1406"/>
                      <a:pt x="1635" y="1543"/>
                    </a:cubicBezTo>
                    <a:cubicBezTo>
                      <a:pt x="1643" y="1629"/>
                      <a:pt x="1616" y="1703"/>
                      <a:pt x="1555" y="1764"/>
                    </a:cubicBezTo>
                    <a:cubicBezTo>
                      <a:pt x="1424" y="1895"/>
                      <a:pt x="1293" y="2025"/>
                      <a:pt x="1161" y="2156"/>
                    </a:cubicBezTo>
                    <a:cubicBezTo>
                      <a:pt x="1035" y="2281"/>
                      <a:pt x="909" y="2406"/>
                      <a:pt x="783" y="2531"/>
                    </a:cubicBezTo>
                    <a:cubicBezTo>
                      <a:pt x="781" y="2533"/>
                      <a:pt x="779" y="2536"/>
                      <a:pt x="774" y="2541"/>
                    </a:cubicBezTo>
                    <a:cubicBezTo>
                      <a:pt x="793" y="2541"/>
                      <a:pt x="809" y="2542"/>
                      <a:pt x="825" y="2541"/>
                    </a:cubicBezTo>
                    <a:cubicBezTo>
                      <a:pt x="898" y="2538"/>
                      <a:pt x="971" y="2528"/>
                      <a:pt x="1040" y="2502"/>
                    </a:cubicBezTo>
                    <a:cubicBezTo>
                      <a:pt x="1088" y="2484"/>
                      <a:pt x="1130" y="2458"/>
                      <a:pt x="1166" y="2421"/>
                    </a:cubicBezTo>
                    <a:cubicBezTo>
                      <a:pt x="1327" y="2259"/>
                      <a:pt x="1489" y="2099"/>
                      <a:pt x="1650" y="1937"/>
                    </a:cubicBezTo>
                    <a:cubicBezTo>
                      <a:pt x="1693" y="1894"/>
                      <a:pt x="1733" y="1848"/>
                      <a:pt x="1765" y="1796"/>
                    </a:cubicBezTo>
                    <a:cubicBezTo>
                      <a:pt x="1795" y="1748"/>
                      <a:pt x="1810" y="1696"/>
                      <a:pt x="1814" y="1640"/>
                    </a:cubicBezTo>
                    <a:cubicBezTo>
                      <a:pt x="1818" y="1598"/>
                      <a:pt x="1819" y="1554"/>
                      <a:pt x="1816" y="1512"/>
                    </a:cubicBezTo>
                    <a:cubicBezTo>
                      <a:pt x="1809" y="1427"/>
                      <a:pt x="1775" y="1353"/>
                      <a:pt x="1721" y="1288"/>
                    </a:cubicBezTo>
                    <a:cubicBezTo>
                      <a:pt x="1661" y="1218"/>
                      <a:pt x="1589" y="1165"/>
                      <a:pt x="1501" y="1136"/>
                    </a:cubicBezTo>
                    <a:cubicBezTo>
                      <a:pt x="1486" y="1131"/>
                      <a:pt x="1472" y="1129"/>
                      <a:pt x="1456" y="1125"/>
                    </a:cubicBezTo>
                    <a:cubicBezTo>
                      <a:pt x="1456" y="1121"/>
                      <a:pt x="1455" y="1116"/>
                      <a:pt x="1455" y="1111"/>
                    </a:cubicBezTo>
                    <a:cubicBezTo>
                      <a:pt x="1455" y="838"/>
                      <a:pt x="1455" y="564"/>
                      <a:pt x="1455" y="291"/>
                    </a:cubicBezTo>
                    <a:cubicBezTo>
                      <a:pt x="1455" y="167"/>
                      <a:pt x="1550" y="53"/>
                      <a:pt x="1672" y="30"/>
                    </a:cubicBezTo>
                    <a:cubicBezTo>
                      <a:pt x="1827" y="0"/>
                      <a:pt x="1969" y="98"/>
                      <a:pt x="1997" y="253"/>
                    </a:cubicBezTo>
                    <a:cubicBezTo>
                      <a:pt x="2000" y="270"/>
                      <a:pt x="2000" y="287"/>
                      <a:pt x="2000" y="304"/>
                    </a:cubicBezTo>
                    <a:cubicBezTo>
                      <a:pt x="2001" y="775"/>
                      <a:pt x="2001" y="1246"/>
                      <a:pt x="2000" y="1717"/>
                    </a:cubicBezTo>
                    <a:cubicBezTo>
                      <a:pt x="2000" y="1799"/>
                      <a:pt x="1996" y="1881"/>
                      <a:pt x="1983" y="1962"/>
                    </a:cubicBezTo>
                    <a:cubicBezTo>
                      <a:pt x="1966" y="2061"/>
                      <a:pt x="1920" y="2145"/>
                      <a:pt x="1852" y="2220"/>
                    </a:cubicBezTo>
                    <a:cubicBezTo>
                      <a:pt x="1687" y="2404"/>
                      <a:pt x="1523" y="2590"/>
                      <a:pt x="1360" y="2777"/>
                    </a:cubicBezTo>
                    <a:cubicBezTo>
                      <a:pt x="1213" y="2945"/>
                      <a:pt x="1067" y="3115"/>
                      <a:pt x="920" y="3284"/>
                    </a:cubicBezTo>
                    <a:cubicBezTo>
                      <a:pt x="912" y="3293"/>
                      <a:pt x="909" y="3302"/>
                      <a:pt x="909" y="3314"/>
                    </a:cubicBezTo>
                    <a:cubicBezTo>
                      <a:pt x="909" y="3483"/>
                      <a:pt x="909" y="3653"/>
                      <a:pt x="909" y="3823"/>
                    </a:cubicBezTo>
                    <a:cubicBezTo>
                      <a:pt x="909" y="3829"/>
                      <a:pt x="909" y="3835"/>
                      <a:pt x="909" y="38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33" name="Группа 45"/>
          <p:cNvGrpSpPr/>
          <p:nvPr/>
        </p:nvGrpSpPr>
        <p:grpSpPr>
          <a:xfrm>
            <a:off x="4348204" y="1309662"/>
            <a:ext cx="2509799" cy="2246084"/>
            <a:chOff x="132904" y="4754736"/>
            <a:chExt cx="2081088" cy="1512168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71004" y="4754736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E29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32904" y="4856460"/>
              <a:ext cx="2081088" cy="683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 ветеранов, инвалидов, граждан</a:t>
              </a:r>
              <a:r>
                <a:rPr lang="en-US" dirty="0" smtClean="0"/>
                <a:t> </a:t>
              </a:r>
              <a:r>
                <a:rPr lang="ru-RU" dirty="0" smtClean="0"/>
                <a:t>пожилого возраста </a:t>
              </a:r>
              <a:endParaRPr lang="ru-RU" dirty="0"/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635392" y="5737990"/>
              <a:ext cx="1015144" cy="314993"/>
            </a:xfrm>
            <a:prstGeom prst="roundRect">
              <a:avLst>
                <a:gd name="adj" fmla="val 31566"/>
              </a:avLst>
            </a:prstGeom>
            <a:solidFill>
              <a:srgbClr val="CC53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b="1" dirty="0" smtClean="0"/>
                <a:t>146,3</a:t>
              </a:r>
              <a:endParaRPr lang="ru-RU" dirty="0"/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 flipV="1">
            <a:off x="4857760" y="3597266"/>
            <a:ext cx="714380" cy="641354"/>
          </a:xfrm>
          <a:prstGeom prst="line">
            <a:avLst/>
          </a:prstGeom>
          <a:ln w="82550" cap="rnd">
            <a:solidFill>
              <a:srgbClr val="E29C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22"/>
          <p:cNvGrpSpPr/>
          <p:nvPr/>
        </p:nvGrpSpPr>
        <p:grpSpPr>
          <a:xfrm>
            <a:off x="2000240" y="4810128"/>
            <a:ext cx="1009476" cy="1285883"/>
            <a:chOff x="6763979" y="3789040"/>
            <a:chExt cx="1060216" cy="106708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851630" y="4424074"/>
              <a:ext cx="952507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40,1%</a:t>
              </a:r>
            </a:p>
          </p:txBody>
        </p:sp>
        <p:grpSp>
          <p:nvGrpSpPr>
            <p:cNvPr id="40" name="Группа 34"/>
            <p:cNvGrpSpPr/>
            <p:nvPr/>
          </p:nvGrpSpPr>
          <p:grpSpPr>
            <a:xfrm>
              <a:off x="6763979" y="3789040"/>
              <a:ext cx="1060216" cy="635035"/>
              <a:chOff x="9426304" y="3495733"/>
              <a:chExt cx="1844676" cy="14732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41" name="Freeform 27"/>
              <p:cNvSpPr>
                <a:spLocks/>
              </p:cNvSpPr>
              <p:nvPr/>
            </p:nvSpPr>
            <p:spPr bwMode="auto">
              <a:xfrm>
                <a:off x="9426304" y="3795771"/>
                <a:ext cx="765176" cy="1173162"/>
              </a:xfrm>
              <a:custGeom>
                <a:avLst/>
                <a:gdLst>
                  <a:gd name="T0" fmla="*/ 674 w 991"/>
                  <a:gd name="T1" fmla="*/ 344 h 1522"/>
                  <a:gd name="T2" fmla="*/ 674 w 991"/>
                  <a:gd name="T3" fmla="*/ 369 h 1522"/>
                  <a:gd name="T4" fmla="*/ 689 w 991"/>
                  <a:gd name="T5" fmla="*/ 1244 h 1522"/>
                  <a:gd name="T6" fmla="*/ 691 w 991"/>
                  <a:gd name="T7" fmla="*/ 1412 h 1522"/>
                  <a:gd name="T8" fmla="*/ 603 w 991"/>
                  <a:gd name="T9" fmla="*/ 1502 h 1522"/>
                  <a:gd name="T10" fmla="*/ 512 w 991"/>
                  <a:gd name="T11" fmla="*/ 1417 h 1522"/>
                  <a:gd name="T12" fmla="*/ 512 w 991"/>
                  <a:gd name="T13" fmla="*/ 1215 h 1522"/>
                  <a:gd name="T14" fmla="*/ 506 w 991"/>
                  <a:gd name="T15" fmla="*/ 833 h 1522"/>
                  <a:gd name="T16" fmla="*/ 495 w 991"/>
                  <a:gd name="T17" fmla="*/ 749 h 1522"/>
                  <a:gd name="T18" fmla="*/ 485 w 991"/>
                  <a:gd name="T19" fmla="*/ 749 h 1522"/>
                  <a:gd name="T20" fmla="*/ 476 w 991"/>
                  <a:gd name="T21" fmla="*/ 793 h 1522"/>
                  <a:gd name="T22" fmla="*/ 465 w 991"/>
                  <a:gd name="T23" fmla="*/ 1107 h 1522"/>
                  <a:gd name="T24" fmla="*/ 466 w 991"/>
                  <a:gd name="T25" fmla="*/ 1409 h 1522"/>
                  <a:gd name="T26" fmla="*/ 336 w 991"/>
                  <a:gd name="T27" fmla="*/ 1493 h 1522"/>
                  <a:gd name="T28" fmla="*/ 287 w 991"/>
                  <a:gd name="T29" fmla="*/ 1412 h 1522"/>
                  <a:gd name="T30" fmla="*/ 290 w 991"/>
                  <a:gd name="T31" fmla="*/ 1102 h 1522"/>
                  <a:gd name="T32" fmla="*/ 304 w 991"/>
                  <a:gd name="T33" fmla="*/ 359 h 1522"/>
                  <a:gd name="T34" fmla="*/ 300 w 991"/>
                  <a:gd name="T35" fmla="*/ 341 h 1522"/>
                  <a:gd name="T36" fmla="*/ 249 w 991"/>
                  <a:gd name="T37" fmla="*/ 420 h 1522"/>
                  <a:gd name="T38" fmla="*/ 130 w 991"/>
                  <a:gd name="T39" fmla="*/ 605 h 1522"/>
                  <a:gd name="T40" fmla="*/ 64 w 991"/>
                  <a:gd name="T41" fmla="*/ 642 h 1522"/>
                  <a:gd name="T42" fmla="*/ 3 w 991"/>
                  <a:gd name="T43" fmla="*/ 592 h 1522"/>
                  <a:gd name="T44" fmla="*/ 9 w 991"/>
                  <a:gd name="T45" fmla="*/ 543 h 1522"/>
                  <a:gd name="T46" fmla="*/ 235 w 991"/>
                  <a:gd name="T47" fmla="*/ 131 h 1522"/>
                  <a:gd name="T48" fmla="*/ 273 w 991"/>
                  <a:gd name="T49" fmla="*/ 77 h 1522"/>
                  <a:gd name="T50" fmla="*/ 432 w 991"/>
                  <a:gd name="T51" fmla="*/ 10 h 1522"/>
                  <a:gd name="T52" fmla="*/ 537 w 991"/>
                  <a:gd name="T53" fmla="*/ 11 h 1522"/>
                  <a:gd name="T54" fmla="*/ 715 w 991"/>
                  <a:gd name="T55" fmla="*/ 91 h 1522"/>
                  <a:gd name="T56" fmla="*/ 827 w 991"/>
                  <a:gd name="T57" fmla="*/ 283 h 1522"/>
                  <a:gd name="T58" fmla="*/ 966 w 991"/>
                  <a:gd name="T59" fmla="*/ 539 h 1522"/>
                  <a:gd name="T60" fmla="*/ 922 w 991"/>
                  <a:gd name="T61" fmla="*/ 640 h 1522"/>
                  <a:gd name="T62" fmla="*/ 851 w 991"/>
                  <a:gd name="T63" fmla="*/ 610 h 1522"/>
                  <a:gd name="T64" fmla="*/ 695 w 991"/>
                  <a:gd name="T65" fmla="*/ 367 h 1522"/>
                  <a:gd name="T66" fmla="*/ 679 w 991"/>
                  <a:gd name="T67" fmla="*/ 343 h 1522"/>
                  <a:gd name="T68" fmla="*/ 674 w 991"/>
                  <a:gd name="T69" fmla="*/ 344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91" h="1522">
                    <a:moveTo>
                      <a:pt x="674" y="344"/>
                    </a:moveTo>
                    <a:cubicBezTo>
                      <a:pt x="674" y="352"/>
                      <a:pt x="674" y="360"/>
                      <a:pt x="674" y="369"/>
                    </a:cubicBezTo>
                    <a:cubicBezTo>
                      <a:pt x="679" y="661"/>
                      <a:pt x="684" y="952"/>
                      <a:pt x="689" y="1244"/>
                    </a:cubicBezTo>
                    <a:cubicBezTo>
                      <a:pt x="690" y="1300"/>
                      <a:pt x="691" y="1356"/>
                      <a:pt x="691" y="1412"/>
                    </a:cubicBezTo>
                    <a:cubicBezTo>
                      <a:pt x="691" y="1464"/>
                      <a:pt x="655" y="1501"/>
                      <a:pt x="603" y="1502"/>
                    </a:cubicBezTo>
                    <a:cubicBezTo>
                      <a:pt x="553" y="1504"/>
                      <a:pt x="513" y="1468"/>
                      <a:pt x="512" y="1417"/>
                    </a:cubicBezTo>
                    <a:cubicBezTo>
                      <a:pt x="510" y="1349"/>
                      <a:pt x="513" y="1282"/>
                      <a:pt x="512" y="1215"/>
                    </a:cubicBezTo>
                    <a:cubicBezTo>
                      <a:pt x="511" y="1088"/>
                      <a:pt x="509" y="960"/>
                      <a:pt x="506" y="833"/>
                    </a:cubicBezTo>
                    <a:cubicBezTo>
                      <a:pt x="505" y="805"/>
                      <a:pt x="499" y="777"/>
                      <a:pt x="495" y="749"/>
                    </a:cubicBezTo>
                    <a:cubicBezTo>
                      <a:pt x="492" y="749"/>
                      <a:pt x="488" y="749"/>
                      <a:pt x="485" y="749"/>
                    </a:cubicBezTo>
                    <a:cubicBezTo>
                      <a:pt x="482" y="764"/>
                      <a:pt x="476" y="778"/>
                      <a:pt x="476" y="793"/>
                    </a:cubicBezTo>
                    <a:cubicBezTo>
                      <a:pt x="471" y="898"/>
                      <a:pt x="467" y="1002"/>
                      <a:pt x="465" y="1107"/>
                    </a:cubicBezTo>
                    <a:cubicBezTo>
                      <a:pt x="464" y="1207"/>
                      <a:pt x="467" y="1308"/>
                      <a:pt x="466" y="1409"/>
                    </a:cubicBezTo>
                    <a:cubicBezTo>
                      <a:pt x="466" y="1481"/>
                      <a:pt x="402" y="1522"/>
                      <a:pt x="336" y="1493"/>
                    </a:cubicBezTo>
                    <a:cubicBezTo>
                      <a:pt x="301" y="1477"/>
                      <a:pt x="287" y="1449"/>
                      <a:pt x="287" y="1412"/>
                    </a:cubicBezTo>
                    <a:cubicBezTo>
                      <a:pt x="288" y="1309"/>
                      <a:pt x="289" y="1206"/>
                      <a:pt x="290" y="1102"/>
                    </a:cubicBezTo>
                    <a:cubicBezTo>
                      <a:pt x="295" y="854"/>
                      <a:pt x="300" y="607"/>
                      <a:pt x="304" y="359"/>
                    </a:cubicBezTo>
                    <a:cubicBezTo>
                      <a:pt x="304" y="353"/>
                      <a:pt x="304" y="347"/>
                      <a:pt x="300" y="341"/>
                    </a:cubicBezTo>
                    <a:cubicBezTo>
                      <a:pt x="283" y="367"/>
                      <a:pt x="266" y="394"/>
                      <a:pt x="249" y="420"/>
                    </a:cubicBezTo>
                    <a:cubicBezTo>
                      <a:pt x="209" y="482"/>
                      <a:pt x="169" y="544"/>
                      <a:pt x="130" y="605"/>
                    </a:cubicBezTo>
                    <a:cubicBezTo>
                      <a:pt x="115" y="630"/>
                      <a:pt x="93" y="645"/>
                      <a:pt x="64" y="642"/>
                    </a:cubicBezTo>
                    <a:cubicBezTo>
                      <a:pt x="34" y="638"/>
                      <a:pt x="9" y="623"/>
                      <a:pt x="3" y="592"/>
                    </a:cubicBezTo>
                    <a:cubicBezTo>
                      <a:pt x="0" y="577"/>
                      <a:pt x="2" y="557"/>
                      <a:pt x="9" y="543"/>
                    </a:cubicBezTo>
                    <a:cubicBezTo>
                      <a:pt x="84" y="405"/>
                      <a:pt x="159" y="268"/>
                      <a:pt x="235" y="131"/>
                    </a:cubicBezTo>
                    <a:cubicBezTo>
                      <a:pt x="246" y="112"/>
                      <a:pt x="259" y="95"/>
                      <a:pt x="273" y="77"/>
                    </a:cubicBezTo>
                    <a:cubicBezTo>
                      <a:pt x="313" y="25"/>
                      <a:pt x="365" y="2"/>
                      <a:pt x="432" y="10"/>
                    </a:cubicBezTo>
                    <a:cubicBezTo>
                      <a:pt x="467" y="14"/>
                      <a:pt x="503" y="16"/>
                      <a:pt x="537" y="11"/>
                    </a:cubicBezTo>
                    <a:cubicBezTo>
                      <a:pt x="615" y="0"/>
                      <a:pt x="674" y="27"/>
                      <a:pt x="715" y="91"/>
                    </a:cubicBezTo>
                    <a:cubicBezTo>
                      <a:pt x="755" y="153"/>
                      <a:pt x="791" y="218"/>
                      <a:pt x="827" y="283"/>
                    </a:cubicBezTo>
                    <a:cubicBezTo>
                      <a:pt x="874" y="367"/>
                      <a:pt x="920" y="453"/>
                      <a:pt x="966" y="539"/>
                    </a:cubicBezTo>
                    <a:cubicBezTo>
                      <a:pt x="991" y="584"/>
                      <a:pt x="972" y="628"/>
                      <a:pt x="922" y="640"/>
                    </a:cubicBezTo>
                    <a:cubicBezTo>
                      <a:pt x="895" y="647"/>
                      <a:pt x="868" y="637"/>
                      <a:pt x="851" y="610"/>
                    </a:cubicBezTo>
                    <a:cubicBezTo>
                      <a:pt x="799" y="529"/>
                      <a:pt x="747" y="448"/>
                      <a:pt x="695" y="367"/>
                    </a:cubicBezTo>
                    <a:cubicBezTo>
                      <a:pt x="689" y="359"/>
                      <a:pt x="684" y="351"/>
                      <a:pt x="679" y="343"/>
                    </a:cubicBezTo>
                    <a:cubicBezTo>
                      <a:pt x="677" y="343"/>
                      <a:pt x="676" y="343"/>
                      <a:pt x="674" y="3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" name="Freeform 28"/>
              <p:cNvSpPr>
                <a:spLocks/>
              </p:cNvSpPr>
              <p:nvPr/>
            </p:nvSpPr>
            <p:spPr bwMode="auto">
              <a:xfrm>
                <a:off x="10547080" y="3856092"/>
                <a:ext cx="723900" cy="1100136"/>
              </a:xfrm>
              <a:custGeom>
                <a:avLst/>
                <a:gdLst>
                  <a:gd name="T0" fmla="*/ 303 w 937"/>
                  <a:gd name="T1" fmla="*/ 263 h 1426"/>
                  <a:gd name="T2" fmla="*/ 243 w 937"/>
                  <a:gd name="T3" fmla="*/ 366 h 1426"/>
                  <a:gd name="T4" fmla="*/ 121 w 937"/>
                  <a:gd name="T5" fmla="*/ 575 h 1426"/>
                  <a:gd name="T6" fmla="*/ 57 w 937"/>
                  <a:gd name="T7" fmla="*/ 606 h 1426"/>
                  <a:gd name="T8" fmla="*/ 1 w 937"/>
                  <a:gd name="T9" fmla="*/ 552 h 1426"/>
                  <a:gd name="T10" fmla="*/ 9 w 937"/>
                  <a:gd name="T11" fmla="*/ 512 h 1426"/>
                  <a:gd name="T12" fmla="*/ 257 w 937"/>
                  <a:gd name="T13" fmla="*/ 94 h 1426"/>
                  <a:gd name="T14" fmla="*/ 341 w 937"/>
                  <a:gd name="T15" fmla="*/ 15 h 1426"/>
                  <a:gd name="T16" fmla="*/ 401 w 937"/>
                  <a:gd name="T17" fmla="*/ 6 h 1426"/>
                  <a:gd name="T18" fmla="*/ 515 w 937"/>
                  <a:gd name="T19" fmla="*/ 5 h 1426"/>
                  <a:gd name="T20" fmla="*/ 640 w 937"/>
                  <a:gd name="T21" fmla="*/ 56 h 1426"/>
                  <a:gd name="T22" fmla="*/ 728 w 937"/>
                  <a:gd name="T23" fmla="*/ 191 h 1426"/>
                  <a:gd name="T24" fmla="*/ 915 w 937"/>
                  <a:gd name="T25" fmla="*/ 505 h 1426"/>
                  <a:gd name="T26" fmla="*/ 895 w 937"/>
                  <a:gd name="T27" fmla="*/ 597 h 1426"/>
                  <a:gd name="T28" fmla="*/ 805 w 937"/>
                  <a:gd name="T29" fmla="*/ 572 h 1426"/>
                  <a:gd name="T30" fmla="*/ 631 w 937"/>
                  <a:gd name="T31" fmla="*/ 276 h 1426"/>
                  <a:gd name="T32" fmla="*/ 620 w 937"/>
                  <a:gd name="T33" fmla="*/ 260 h 1426"/>
                  <a:gd name="T34" fmla="*/ 615 w 937"/>
                  <a:gd name="T35" fmla="*/ 432 h 1426"/>
                  <a:gd name="T36" fmla="*/ 728 w 937"/>
                  <a:gd name="T37" fmla="*/ 756 h 1426"/>
                  <a:gd name="T38" fmla="*/ 698 w 937"/>
                  <a:gd name="T39" fmla="*/ 814 h 1426"/>
                  <a:gd name="T40" fmla="*/ 622 w 937"/>
                  <a:gd name="T41" fmla="*/ 814 h 1426"/>
                  <a:gd name="T42" fmla="*/ 622 w 937"/>
                  <a:gd name="T43" fmla="*/ 838 h 1426"/>
                  <a:gd name="T44" fmla="*/ 629 w 937"/>
                  <a:gd name="T45" fmla="*/ 1336 h 1426"/>
                  <a:gd name="T46" fmla="*/ 621 w 937"/>
                  <a:gd name="T47" fmla="*/ 1381 h 1426"/>
                  <a:gd name="T48" fmla="*/ 564 w 937"/>
                  <a:gd name="T49" fmla="*/ 1423 h 1426"/>
                  <a:gd name="T50" fmla="*/ 506 w 937"/>
                  <a:gd name="T51" fmla="*/ 1382 h 1426"/>
                  <a:gd name="T52" fmla="*/ 496 w 937"/>
                  <a:gd name="T53" fmla="*/ 1321 h 1426"/>
                  <a:gd name="T54" fmla="*/ 494 w 937"/>
                  <a:gd name="T55" fmla="*/ 841 h 1426"/>
                  <a:gd name="T56" fmla="*/ 494 w 937"/>
                  <a:gd name="T57" fmla="*/ 816 h 1426"/>
                  <a:gd name="T58" fmla="*/ 442 w 937"/>
                  <a:gd name="T59" fmla="*/ 817 h 1426"/>
                  <a:gd name="T60" fmla="*/ 433 w 937"/>
                  <a:gd name="T61" fmla="*/ 834 h 1426"/>
                  <a:gd name="T62" fmla="*/ 430 w 937"/>
                  <a:gd name="T63" fmla="*/ 1046 h 1426"/>
                  <a:gd name="T64" fmla="*/ 431 w 937"/>
                  <a:gd name="T65" fmla="*/ 1331 h 1426"/>
                  <a:gd name="T66" fmla="*/ 414 w 937"/>
                  <a:gd name="T67" fmla="*/ 1394 h 1426"/>
                  <a:gd name="T68" fmla="*/ 357 w 937"/>
                  <a:gd name="T69" fmla="*/ 1422 h 1426"/>
                  <a:gd name="T70" fmla="*/ 306 w 937"/>
                  <a:gd name="T71" fmla="*/ 1380 h 1426"/>
                  <a:gd name="T72" fmla="*/ 298 w 937"/>
                  <a:gd name="T73" fmla="*/ 1314 h 1426"/>
                  <a:gd name="T74" fmla="*/ 306 w 937"/>
                  <a:gd name="T75" fmla="*/ 842 h 1426"/>
                  <a:gd name="T76" fmla="*/ 306 w 937"/>
                  <a:gd name="T77" fmla="*/ 817 h 1426"/>
                  <a:gd name="T78" fmla="*/ 224 w 937"/>
                  <a:gd name="T79" fmla="*/ 813 h 1426"/>
                  <a:gd name="T80" fmla="*/ 197 w 937"/>
                  <a:gd name="T81" fmla="*/ 759 h 1426"/>
                  <a:gd name="T82" fmla="*/ 280 w 937"/>
                  <a:gd name="T83" fmla="*/ 578 h 1426"/>
                  <a:gd name="T84" fmla="*/ 310 w 937"/>
                  <a:gd name="T85" fmla="*/ 274 h 1426"/>
                  <a:gd name="T86" fmla="*/ 308 w 937"/>
                  <a:gd name="T87" fmla="*/ 265 h 1426"/>
                  <a:gd name="T88" fmla="*/ 303 w 937"/>
                  <a:gd name="T89" fmla="*/ 263 h 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37" h="1426">
                    <a:moveTo>
                      <a:pt x="303" y="263"/>
                    </a:moveTo>
                    <a:cubicBezTo>
                      <a:pt x="283" y="298"/>
                      <a:pt x="263" y="332"/>
                      <a:pt x="243" y="366"/>
                    </a:cubicBezTo>
                    <a:cubicBezTo>
                      <a:pt x="202" y="436"/>
                      <a:pt x="162" y="505"/>
                      <a:pt x="121" y="575"/>
                    </a:cubicBezTo>
                    <a:cubicBezTo>
                      <a:pt x="106" y="600"/>
                      <a:pt x="82" y="611"/>
                      <a:pt x="57" y="606"/>
                    </a:cubicBezTo>
                    <a:cubicBezTo>
                      <a:pt x="27" y="600"/>
                      <a:pt x="4" y="580"/>
                      <a:pt x="1" y="552"/>
                    </a:cubicBezTo>
                    <a:cubicBezTo>
                      <a:pt x="0" y="539"/>
                      <a:pt x="2" y="523"/>
                      <a:pt x="9" y="512"/>
                    </a:cubicBezTo>
                    <a:cubicBezTo>
                      <a:pt x="91" y="372"/>
                      <a:pt x="173" y="233"/>
                      <a:pt x="257" y="94"/>
                    </a:cubicBezTo>
                    <a:cubicBezTo>
                      <a:pt x="277" y="61"/>
                      <a:pt x="302" y="29"/>
                      <a:pt x="341" y="15"/>
                    </a:cubicBezTo>
                    <a:cubicBezTo>
                      <a:pt x="360" y="8"/>
                      <a:pt x="381" y="6"/>
                      <a:pt x="401" y="6"/>
                    </a:cubicBezTo>
                    <a:cubicBezTo>
                      <a:pt x="439" y="5"/>
                      <a:pt x="477" y="10"/>
                      <a:pt x="515" y="5"/>
                    </a:cubicBezTo>
                    <a:cubicBezTo>
                      <a:pt x="567" y="0"/>
                      <a:pt x="610" y="16"/>
                      <a:pt x="640" y="56"/>
                    </a:cubicBezTo>
                    <a:cubicBezTo>
                      <a:pt x="672" y="99"/>
                      <a:pt x="700" y="145"/>
                      <a:pt x="728" y="191"/>
                    </a:cubicBezTo>
                    <a:cubicBezTo>
                      <a:pt x="791" y="295"/>
                      <a:pt x="853" y="400"/>
                      <a:pt x="915" y="505"/>
                    </a:cubicBezTo>
                    <a:cubicBezTo>
                      <a:pt x="937" y="541"/>
                      <a:pt x="928" y="577"/>
                      <a:pt x="895" y="597"/>
                    </a:cubicBezTo>
                    <a:cubicBezTo>
                      <a:pt x="860" y="617"/>
                      <a:pt x="827" y="608"/>
                      <a:pt x="805" y="572"/>
                    </a:cubicBezTo>
                    <a:cubicBezTo>
                      <a:pt x="747" y="473"/>
                      <a:pt x="689" y="374"/>
                      <a:pt x="631" y="276"/>
                    </a:cubicBezTo>
                    <a:cubicBezTo>
                      <a:pt x="629" y="271"/>
                      <a:pt x="626" y="268"/>
                      <a:pt x="620" y="260"/>
                    </a:cubicBezTo>
                    <a:cubicBezTo>
                      <a:pt x="609" y="320"/>
                      <a:pt x="609" y="376"/>
                      <a:pt x="615" y="432"/>
                    </a:cubicBezTo>
                    <a:cubicBezTo>
                      <a:pt x="628" y="549"/>
                      <a:pt x="669" y="656"/>
                      <a:pt x="728" y="756"/>
                    </a:cubicBezTo>
                    <a:cubicBezTo>
                      <a:pt x="754" y="799"/>
                      <a:pt x="749" y="809"/>
                      <a:pt x="698" y="814"/>
                    </a:cubicBezTo>
                    <a:cubicBezTo>
                      <a:pt x="674" y="816"/>
                      <a:pt x="649" y="814"/>
                      <a:pt x="622" y="814"/>
                    </a:cubicBezTo>
                    <a:cubicBezTo>
                      <a:pt x="622" y="824"/>
                      <a:pt x="622" y="831"/>
                      <a:pt x="622" y="838"/>
                    </a:cubicBezTo>
                    <a:cubicBezTo>
                      <a:pt x="624" y="1004"/>
                      <a:pt x="627" y="1170"/>
                      <a:pt x="629" y="1336"/>
                    </a:cubicBezTo>
                    <a:cubicBezTo>
                      <a:pt x="629" y="1351"/>
                      <a:pt x="626" y="1367"/>
                      <a:pt x="621" y="1381"/>
                    </a:cubicBezTo>
                    <a:cubicBezTo>
                      <a:pt x="613" y="1406"/>
                      <a:pt x="588" y="1423"/>
                      <a:pt x="564" y="1423"/>
                    </a:cubicBezTo>
                    <a:cubicBezTo>
                      <a:pt x="540" y="1423"/>
                      <a:pt x="513" y="1406"/>
                      <a:pt x="506" y="1382"/>
                    </a:cubicBezTo>
                    <a:cubicBezTo>
                      <a:pt x="499" y="1362"/>
                      <a:pt x="496" y="1341"/>
                      <a:pt x="496" y="1321"/>
                    </a:cubicBezTo>
                    <a:cubicBezTo>
                      <a:pt x="495" y="1161"/>
                      <a:pt x="495" y="1001"/>
                      <a:pt x="494" y="841"/>
                    </a:cubicBezTo>
                    <a:cubicBezTo>
                      <a:pt x="494" y="834"/>
                      <a:pt x="494" y="827"/>
                      <a:pt x="494" y="816"/>
                    </a:cubicBezTo>
                    <a:cubicBezTo>
                      <a:pt x="476" y="816"/>
                      <a:pt x="458" y="815"/>
                      <a:pt x="442" y="817"/>
                    </a:cubicBezTo>
                    <a:cubicBezTo>
                      <a:pt x="438" y="817"/>
                      <a:pt x="434" y="828"/>
                      <a:pt x="433" y="834"/>
                    </a:cubicBezTo>
                    <a:cubicBezTo>
                      <a:pt x="432" y="904"/>
                      <a:pt x="430" y="975"/>
                      <a:pt x="430" y="1046"/>
                    </a:cubicBezTo>
                    <a:cubicBezTo>
                      <a:pt x="430" y="1141"/>
                      <a:pt x="432" y="1236"/>
                      <a:pt x="431" y="1331"/>
                    </a:cubicBezTo>
                    <a:cubicBezTo>
                      <a:pt x="430" y="1352"/>
                      <a:pt x="424" y="1375"/>
                      <a:pt x="414" y="1394"/>
                    </a:cubicBezTo>
                    <a:cubicBezTo>
                      <a:pt x="404" y="1415"/>
                      <a:pt x="382" y="1426"/>
                      <a:pt x="357" y="1422"/>
                    </a:cubicBezTo>
                    <a:cubicBezTo>
                      <a:pt x="332" y="1419"/>
                      <a:pt x="313" y="1405"/>
                      <a:pt x="306" y="1380"/>
                    </a:cubicBezTo>
                    <a:cubicBezTo>
                      <a:pt x="300" y="1359"/>
                      <a:pt x="298" y="1336"/>
                      <a:pt x="298" y="1314"/>
                    </a:cubicBezTo>
                    <a:cubicBezTo>
                      <a:pt x="300" y="1156"/>
                      <a:pt x="303" y="999"/>
                      <a:pt x="306" y="842"/>
                    </a:cubicBezTo>
                    <a:cubicBezTo>
                      <a:pt x="306" y="834"/>
                      <a:pt x="306" y="826"/>
                      <a:pt x="306" y="817"/>
                    </a:cubicBezTo>
                    <a:cubicBezTo>
                      <a:pt x="277" y="816"/>
                      <a:pt x="251" y="816"/>
                      <a:pt x="224" y="813"/>
                    </a:cubicBezTo>
                    <a:cubicBezTo>
                      <a:pt x="179" y="808"/>
                      <a:pt x="174" y="799"/>
                      <a:pt x="197" y="759"/>
                    </a:cubicBezTo>
                    <a:cubicBezTo>
                      <a:pt x="231" y="701"/>
                      <a:pt x="260" y="642"/>
                      <a:pt x="280" y="578"/>
                    </a:cubicBezTo>
                    <a:cubicBezTo>
                      <a:pt x="311" y="479"/>
                      <a:pt x="326" y="378"/>
                      <a:pt x="310" y="274"/>
                    </a:cubicBezTo>
                    <a:cubicBezTo>
                      <a:pt x="310" y="271"/>
                      <a:pt x="309" y="268"/>
                      <a:pt x="308" y="265"/>
                    </a:cubicBezTo>
                    <a:cubicBezTo>
                      <a:pt x="307" y="265"/>
                      <a:pt x="305" y="264"/>
                      <a:pt x="303" y="2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Freeform 29"/>
              <p:cNvSpPr>
                <a:spLocks/>
              </p:cNvSpPr>
              <p:nvPr/>
            </p:nvSpPr>
            <p:spPr bwMode="auto">
              <a:xfrm>
                <a:off x="10080354" y="4214868"/>
                <a:ext cx="547688" cy="749298"/>
              </a:xfrm>
              <a:custGeom>
                <a:avLst/>
                <a:gdLst>
                  <a:gd name="T0" fmla="*/ 216 w 711"/>
                  <a:gd name="T1" fmla="*/ 204 h 971"/>
                  <a:gd name="T2" fmla="*/ 102 w 711"/>
                  <a:gd name="T3" fmla="*/ 381 h 971"/>
                  <a:gd name="T4" fmla="*/ 24 w 711"/>
                  <a:gd name="T5" fmla="*/ 395 h 971"/>
                  <a:gd name="T6" fmla="*/ 12 w 711"/>
                  <a:gd name="T7" fmla="*/ 343 h 971"/>
                  <a:gd name="T8" fmla="*/ 170 w 711"/>
                  <a:gd name="T9" fmla="*/ 79 h 971"/>
                  <a:gd name="T10" fmla="*/ 248 w 711"/>
                  <a:gd name="T11" fmla="*/ 10 h 971"/>
                  <a:gd name="T12" fmla="*/ 295 w 711"/>
                  <a:gd name="T13" fmla="*/ 4 h 971"/>
                  <a:gd name="T14" fmla="*/ 409 w 711"/>
                  <a:gd name="T15" fmla="*/ 4 h 971"/>
                  <a:gd name="T16" fmla="*/ 506 w 711"/>
                  <a:gd name="T17" fmla="*/ 39 h 971"/>
                  <a:gd name="T18" fmla="*/ 571 w 711"/>
                  <a:gd name="T19" fmla="*/ 128 h 971"/>
                  <a:gd name="T20" fmla="*/ 695 w 711"/>
                  <a:gd name="T21" fmla="*/ 335 h 971"/>
                  <a:gd name="T22" fmla="*/ 682 w 711"/>
                  <a:gd name="T23" fmla="*/ 398 h 971"/>
                  <a:gd name="T24" fmla="*/ 611 w 711"/>
                  <a:gd name="T25" fmla="*/ 384 h 971"/>
                  <a:gd name="T26" fmla="*/ 514 w 711"/>
                  <a:gd name="T27" fmla="*/ 234 h 971"/>
                  <a:gd name="T28" fmla="*/ 492 w 711"/>
                  <a:gd name="T29" fmla="*/ 204 h 971"/>
                  <a:gd name="T30" fmla="*/ 500 w 711"/>
                  <a:gd name="T31" fmla="*/ 298 h 971"/>
                  <a:gd name="T32" fmla="*/ 551 w 711"/>
                  <a:gd name="T33" fmla="*/ 449 h 971"/>
                  <a:gd name="T34" fmla="*/ 559 w 711"/>
                  <a:gd name="T35" fmla="*/ 488 h 971"/>
                  <a:gd name="T36" fmla="*/ 514 w 711"/>
                  <a:gd name="T37" fmla="*/ 546 h 971"/>
                  <a:gd name="T38" fmla="*/ 494 w 711"/>
                  <a:gd name="T39" fmla="*/ 572 h 971"/>
                  <a:gd name="T40" fmla="*/ 499 w 711"/>
                  <a:gd name="T41" fmla="*/ 898 h 971"/>
                  <a:gd name="T42" fmla="*/ 470 w 711"/>
                  <a:gd name="T43" fmla="*/ 950 h 971"/>
                  <a:gd name="T44" fmla="*/ 409 w 711"/>
                  <a:gd name="T45" fmla="*/ 946 h 971"/>
                  <a:gd name="T46" fmla="*/ 386 w 711"/>
                  <a:gd name="T47" fmla="*/ 893 h 971"/>
                  <a:gd name="T48" fmla="*/ 387 w 711"/>
                  <a:gd name="T49" fmla="*/ 617 h 971"/>
                  <a:gd name="T50" fmla="*/ 385 w 711"/>
                  <a:gd name="T51" fmla="*/ 565 h 971"/>
                  <a:gd name="T52" fmla="*/ 369 w 711"/>
                  <a:gd name="T53" fmla="*/ 549 h 971"/>
                  <a:gd name="T54" fmla="*/ 326 w 711"/>
                  <a:gd name="T55" fmla="*/ 589 h 971"/>
                  <a:gd name="T56" fmla="*/ 325 w 711"/>
                  <a:gd name="T57" fmla="*/ 891 h 971"/>
                  <a:gd name="T58" fmla="*/ 296 w 711"/>
                  <a:gd name="T59" fmla="*/ 950 h 971"/>
                  <a:gd name="T60" fmla="*/ 213 w 711"/>
                  <a:gd name="T61" fmla="*/ 900 h 971"/>
                  <a:gd name="T62" fmla="*/ 217 w 711"/>
                  <a:gd name="T63" fmla="*/ 573 h 971"/>
                  <a:gd name="T64" fmla="*/ 196 w 711"/>
                  <a:gd name="T65" fmla="*/ 546 h 971"/>
                  <a:gd name="T66" fmla="*/ 152 w 711"/>
                  <a:gd name="T67" fmla="*/ 487 h 971"/>
                  <a:gd name="T68" fmla="*/ 176 w 711"/>
                  <a:gd name="T69" fmla="*/ 401 h 971"/>
                  <a:gd name="T70" fmla="*/ 221 w 711"/>
                  <a:gd name="T71" fmla="*/ 248 h 971"/>
                  <a:gd name="T72" fmla="*/ 222 w 711"/>
                  <a:gd name="T73" fmla="*/ 204 h 971"/>
                  <a:gd name="T74" fmla="*/ 216 w 711"/>
                  <a:gd name="T75" fmla="*/ 204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1" h="971">
                    <a:moveTo>
                      <a:pt x="216" y="204"/>
                    </a:moveTo>
                    <a:cubicBezTo>
                      <a:pt x="178" y="263"/>
                      <a:pt x="140" y="322"/>
                      <a:pt x="102" y="381"/>
                    </a:cubicBezTo>
                    <a:cubicBezTo>
                      <a:pt x="83" y="410"/>
                      <a:pt x="51" y="415"/>
                      <a:pt x="24" y="395"/>
                    </a:cubicBezTo>
                    <a:cubicBezTo>
                      <a:pt x="6" y="382"/>
                      <a:pt x="0" y="363"/>
                      <a:pt x="12" y="343"/>
                    </a:cubicBezTo>
                    <a:cubicBezTo>
                      <a:pt x="64" y="255"/>
                      <a:pt x="117" y="166"/>
                      <a:pt x="170" y="79"/>
                    </a:cubicBezTo>
                    <a:cubicBezTo>
                      <a:pt x="189" y="49"/>
                      <a:pt x="214" y="23"/>
                      <a:pt x="248" y="10"/>
                    </a:cubicBezTo>
                    <a:cubicBezTo>
                      <a:pt x="263" y="4"/>
                      <a:pt x="280" y="4"/>
                      <a:pt x="295" y="4"/>
                    </a:cubicBezTo>
                    <a:cubicBezTo>
                      <a:pt x="333" y="3"/>
                      <a:pt x="371" y="7"/>
                      <a:pt x="409" y="4"/>
                    </a:cubicBezTo>
                    <a:cubicBezTo>
                      <a:pt x="448" y="0"/>
                      <a:pt x="481" y="11"/>
                      <a:pt x="506" y="39"/>
                    </a:cubicBezTo>
                    <a:cubicBezTo>
                      <a:pt x="530" y="67"/>
                      <a:pt x="552" y="97"/>
                      <a:pt x="571" y="128"/>
                    </a:cubicBezTo>
                    <a:cubicBezTo>
                      <a:pt x="613" y="196"/>
                      <a:pt x="654" y="266"/>
                      <a:pt x="695" y="335"/>
                    </a:cubicBezTo>
                    <a:cubicBezTo>
                      <a:pt x="711" y="364"/>
                      <a:pt x="707" y="383"/>
                      <a:pt x="682" y="398"/>
                    </a:cubicBezTo>
                    <a:cubicBezTo>
                      <a:pt x="657" y="414"/>
                      <a:pt x="627" y="409"/>
                      <a:pt x="611" y="384"/>
                    </a:cubicBezTo>
                    <a:cubicBezTo>
                      <a:pt x="578" y="334"/>
                      <a:pt x="547" y="284"/>
                      <a:pt x="514" y="234"/>
                    </a:cubicBezTo>
                    <a:cubicBezTo>
                      <a:pt x="508" y="224"/>
                      <a:pt x="501" y="214"/>
                      <a:pt x="492" y="204"/>
                    </a:cubicBezTo>
                    <a:cubicBezTo>
                      <a:pt x="485" y="237"/>
                      <a:pt x="491" y="268"/>
                      <a:pt x="500" y="298"/>
                    </a:cubicBezTo>
                    <a:cubicBezTo>
                      <a:pt x="516" y="349"/>
                      <a:pt x="535" y="399"/>
                      <a:pt x="551" y="449"/>
                    </a:cubicBezTo>
                    <a:cubicBezTo>
                      <a:pt x="555" y="462"/>
                      <a:pt x="558" y="475"/>
                      <a:pt x="559" y="488"/>
                    </a:cubicBezTo>
                    <a:cubicBezTo>
                      <a:pt x="562" y="524"/>
                      <a:pt x="550" y="541"/>
                      <a:pt x="514" y="546"/>
                    </a:cubicBezTo>
                    <a:cubicBezTo>
                      <a:pt x="497" y="549"/>
                      <a:pt x="493" y="555"/>
                      <a:pt x="494" y="572"/>
                    </a:cubicBezTo>
                    <a:cubicBezTo>
                      <a:pt x="496" y="681"/>
                      <a:pt x="498" y="789"/>
                      <a:pt x="499" y="898"/>
                    </a:cubicBezTo>
                    <a:cubicBezTo>
                      <a:pt x="499" y="921"/>
                      <a:pt x="492" y="939"/>
                      <a:pt x="470" y="950"/>
                    </a:cubicBezTo>
                    <a:cubicBezTo>
                      <a:pt x="448" y="961"/>
                      <a:pt x="428" y="959"/>
                      <a:pt x="409" y="946"/>
                    </a:cubicBezTo>
                    <a:cubicBezTo>
                      <a:pt x="390" y="933"/>
                      <a:pt x="386" y="914"/>
                      <a:pt x="386" y="893"/>
                    </a:cubicBezTo>
                    <a:cubicBezTo>
                      <a:pt x="387" y="801"/>
                      <a:pt x="387" y="709"/>
                      <a:pt x="387" y="617"/>
                    </a:cubicBezTo>
                    <a:cubicBezTo>
                      <a:pt x="387" y="600"/>
                      <a:pt x="385" y="583"/>
                      <a:pt x="385" y="565"/>
                    </a:cubicBezTo>
                    <a:cubicBezTo>
                      <a:pt x="385" y="554"/>
                      <a:pt x="382" y="548"/>
                      <a:pt x="369" y="549"/>
                    </a:cubicBezTo>
                    <a:cubicBezTo>
                      <a:pt x="321" y="550"/>
                      <a:pt x="326" y="541"/>
                      <a:pt x="326" y="589"/>
                    </a:cubicBezTo>
                    <a:cubicBezTo>
                      <a:pt x="325" y="689"/>
                      <a:pt x="325" y="790"/>
                      <a:pt x="325" y="891"/>
                    </a:cubicBezTo>
                    <a:cubicBezTo>
                      <a:pt x="325" y="916"/>
                      <a:pt x="320" y="937"/>
                      <a:pt x="296" y="950"/>
                    </a:cubicBezTo>
                    <a:cubicBezTo>
                      <a:pt x="256" y="971"/>
                      <a:pt x="212" y="946"/>
                      <a:pt x="213" y="900"/>
                    </a:cubicBezTo>
                    <a:cubicBezTo>
                      <a:pt x="213" y="791"/>
                      <a:pt x="215" y="682"/>
                      <a:pt x="217" y="573"/>
                    </a:cubicBezTo>
                    <a:cubicBezTo>
                      <a:pt x="218" y="555"/>
                      <a:pt x="213" y="549"/>
                      <a:pt x="196" y="546"/>
                    </a:cubicBezTo>
                    <a:cubicBezTo>
                      <a:pt x="161" y="541"/>
                      <a:pt x="146" y="522"/>
                      <a:pt x="152" y="487"/>
                    </a:cubicBezTo>
                    <a:cubicBezTo>
                      <a:pt x="157" y="458"/>
                      <a:pt x="168" y="430"/>
                      <a:pt x="176" y="401"/>
                    </a:cubicBezTo>
                    <a:cubicBezTo>
                      <a:pt x="191" y="350"/>
                      <a:pt x="207" y="299"/>
                      <a:pt x="221" y="248"/>
                    </a:cubicBezTo>
                    <a:cubicBezTo>
                      <a:pt x="225" y="234"/>
                      <a:pt x="222" y="218"/>
                      <a:pt x="222" y="204"/>
                    </a:cubicBezTo>
                    <a:cubicBezTo>
                      <a:pt x="220" y="204"/>
                      <a:pt x="218" y="204"/>
                      <a:pt x="216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30"/>
              <p:cNvSpPr>
                <a:spLocks/>
              </p:cNvSpPr>
              <p:nvPr/>
            </p:nvSpPr>
            <p:spPr bwMode="auto">
              <a:xfrm>
                <a:off x="9659667" y="3495733"/>
                <a:ext cx="287338" cy="290513"/>
              </a:xfrm>
              <a:custGeom>
                <a:avLst/>
                <a:gdLst>
                  <a:gd name="T0" fmla="*/ 373 w 373"/>
                  <a:gd name="T1" fmla="*/ 188 h 377"/>
                  <a:gd name="T2" fmla="*/ 187 w 373"/>
                  <a:gd name="T3" fmla="*/ 376 h 377"/>
                  <a:gd name="T4" fmla="*/ 0 w 373"/>
                  <a:gd name="T5" fmla="*/ 186 h 377"/>
                  <a:gd name="T6" fmla="*/ 186 w 373"/>
                  <a:gd name="T7" fmla="*/ 1 h 377"/>
                  <a:gd name="T8" fmla="*/ 373 w 373"/>
                  <a:gd name="T9" fmla="*/ 18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377">
                    <a:moveTo>
                      <a:pt x="373" y="188"/>
                    </a:moveTo>
                    <a:cubicBezTo>
                      <a:pt x="373" y="290"/>
                      <a:pt x="288" y="376"/>
                      <a:pt x="187" y="376"/>
                    </a:cubicBezTo>
                    <a:cubicBezTo>
                      <a:pt x="86" y="377"/>
                      <a:pt x="0" y="289"/>
                      <a:pt x="0" y="186"/>
                    </a:cubicBezTo>
                    <a:cubicBezTo>
                      <a:pt x="1" y="86"/>
                      <a:pt x="86" y="1"/>
                      <a:pt x="186" y="1"/>
                    </a:cubicBezTo>
                    <a:cubicBezTo>
                      <a:pt x="288" y="0"/>
                      <a:pt x="373" y="85"/>
                      <a:pt x="373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31"/>
              <p:cNvSpPr>
                <a:spLocks/>
              </p:cNvSpPr>
              <p:nvPr/>
            </p:nvSpPr>
            <p:spPr bwMode="auto">
              <a:xfrm>
                <a:off x="10770917" y="3571934"/>
                <a:ext cx="269875" cy="273049"/>
              </a:xfrm>
              <a:custGeom>
                <a:avLst/>
                <a:gdLst>
                  <a:gd name="T0" fmla="*/ 350 w 350"/>
                  <a:gd name="T1" fmla="*/ 177 h 354"/>
                  <a:gd name="T2" fmla="*/ 174 w 350"/>
                  <a:gd name="T3" fmla="*/ 354 h 354"/>
                  <a:gd name="T4" fmla="*/ 0 w 350"/>
                  <a:gd name="T5" fmla="*/ 178 h 354"/>
                  <a:gd name="T6" fmla="*/ 176 w 350"/>
                  <a:gd name="T7" fmla="*/ 1 h 354"/>
                  <a:gd name="T8" fmla="*/ 350 w 350"/>
                  <a:gd name="T9" fmla="*/ 17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354">
                    <a:moveTo>
                      <a:pt x="350" y="177"/>
                    </a:moveTo>
                    <a:cubicBezTo>
                      <a:pt x="349" y="272"/>
                      <a:pt x="267" y="354"/>
                      <a:pt x="174" y="354"/>
                    </a:cubicBezTo>
                    <a:cubicBezTo>
                      <a:pt x="81" y="353"/>
                      <a:pt x="0" y="271"/>
                      <a:pt x="0" y="178"/>
                    </a:cubicBezTo>
                    <a:cubicBezTo>
                      <a:pt x="0" y="83"/>
                      <a:pt x="82" y="0"/>
                      <a:pt x="176" y="1"/>
                    </a:cubicBezTo>
                    <a:cubicBezTo>
                      <a:pt x="268" y="2"/>
                      <a:pt x="350" y="84"/>
                      <a:pt x="350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32"/>
              <p:cNvSpPr>
                <a:spLocks/>
              </p:cNvSpPr>
              <p:nvPr/>
            </p:nvSpPr>
            <p:spPr bwMode="auto">
              <a:xfrm>
                <a:off x="10234342" y="3960870"/>
                <a:ext cx="239714" cy="244475"/>
              </a:xfrm>
              <a:custGeom>
                <a:avLst/>
                <a:gdLst>
                  <a:gd name="T0" fmla="*/ 311 w 311"/>
                  <a:gd name="T1" fmla="*/ 159 h 317"/>
                  <a:gd name="T2" fmla="*/ 156 w 311"/>
                  <a:gd name="T3" fmla="*/ 316 h 317"/>
                  <a:gd name="T4" fmla="*/ 1 w 311"/>
                  <a:gd name="T5" fmla="*/ 158 h 317"/>
                  <a:gd name="T6" fmla="*/ 157 w 311"/>
                  <a:gd name="T7" fmla="*/ 2 h 317"/>
                  <a:gd name="T8" fmla="*/ 311 w 311"/>
                  <a:gd name="T9" fmla="*/ 15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1" h="317">
                    <a:moveTo>
                      <a:pt x="311" y="159"/>
                    </a:moveTo>
                    <a:cubicBezTo>
                      <a:pt x="310" y="243"/>
                      <a:pt x="238" y="316"/>
                      <a:pt x="156" y="316"/>
                    </a:cubicBezTo>
                    <a:cubicBezTo>
                      <a:pt x="73" y="317"/>
                      <a:pt x="0" y="243"/>
                      <a:pt x="1" y="158"/>
                    </a:cubicBezTo>
                    <a:cubicBezTo>
                      <a:pt x="1" y="72"/>
                      <a:pt x="73" y="0"/>
                      <a:pt x="157" y="2"/>
                    </a:cubicBezTo>
                    <a:cubicBezTo>
                      <a:pt x="241" y="3"/>
                      <a:pt x="311" y="75"/>
                      <a:pt x="311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47" name="Группа 39"/>
          <p:cNvGrpSpPr/>
          <p:nvPr/>
        </p:nvGrpSpPr>
        <p:grpSpPr>
          <a:xfrm>
            <a:off x="4429135" y="7953396"/>
            <a:ext cx="2081089" cy="1309824"/>
            <a:chOff x="132904" y="4754735"/>
            <a:chExt cx="2081088" cy="1512168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171004" y="4754735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83AE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32904" y="4856459"/>
              <a:ext cx="2081088" cy="639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сиротства</a:t>
              </a:r>
              <a:endParaRPr lang="ru-RU" dirty="0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669544" y="5618832"/>
              <a:ext cx="1015144" cy="423540"/>
            </a:xfrm>
            <a:prstGeom prst="roundRect">
              <a:avLst>
                <a:gd name="adj" fmla="val 31566"/>
              </a:avLst>
            </a:prstGeom>
            <a:solidFill>
              <a:srgbClr val="3F81D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dirty="0" smtClean="0"/>
                <a:t>3,5</a:t>
              </a:r>
              <a:endParaRPr lang="ru-RU" dirty="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 rot="16200000" flipH="1">
            <a:off x="3786190" y="7881958"/>
            <a:ext cx="928694" cy="357190"/>
          </a:xfrm>
          <a:prstGeom prst="line">
            <a:avLst/>
          </a:prstGeom>
          <a:ln w="82550" cap="rnd">
            <a:solidFill>
              <a:srgbClr val="83AEE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Группа 23"/>
          <p:cNvGrpSpPr/>
          <p:nvPr/>
        </p:nvGrpSpPr>
        <p:grpSpPr>
          <a:xfrm>
            <a:off x="3571876" y="7024702"/>
            <a:ext cx="433119" cy="470599"/>
            <a:chOff x="6096001" y="5805265"/>
            <a:chExt cx="577492" cy="470598"/>
          </a:xfrm>
        </p:grpSpPr>
        <p:sp>
          <p:nvSpPr>
            <p:cNvPr id="53" name="Овал 52"/>
            <p:cNvSpPr/>
            <p:nvPr/>
          </p:nvSpPr>
          <p:spPr>
            <a:xfrm>
              <a:off x="6096001" y="5805265"/>
              <a:ext cx="576064" cy="470598"/>
            </a:xfrm>
            <a:prstGeom prst="ellipse">
              <a:avLst/>
            </a:prstGeom>
            <a:solidFill>
              <a:srgbClr val="83A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54" name="Группа 42"/>
            <p:cNvGrpSpPr/>
            <p:nvPr/>
          </p:nvGrpSpPr>
          <p:grpSpPr>
            <a:xfrm>
              <a:off x="6158724" y="5880213"/>
              <a:ext cx="514769" cy="330724"/>
              <a:chOff x="-2887671" y="7478713"/>
              <a:chExt cx="3921367" cy="335915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5" name="Freeform 38"/>
              <p:cNvSpPr>
                <a:spLocks/>
              </p:cNvSpPr>
              <p:nvPr/>
            </p:nvSpPr>
            <p:spPr bwMode="auto">
              <a:xfrm>
                <a:off x="-2887671" y="8061326"/>
                <a:ext cx="1716326" cy="2776537"/>
              </a:xfrm>
              <a:custGeom>
                <a:avLst/>
                <a:gdLst>
                  <a:gd name="T0" fmla="*/ 312 w 693"/>
                  <a:gd name="T1" fmla="*/ 743 h 872"/>
                  <a:gd name="T2" fmla="*/ 311 w 693"/>
                  <a:gd name="T3" fmla="*/ 803 h 872"/>
                  <a:gd name="T4" fmla="*/ 244 w 693"/>
                  <a:gd name="T5" fmla="*/ 870 h 872"/>
                  <a:gd name="T6" fmla="*/ 171 w 693"/>
                  <a:gd name="T7" fmla="*/ 807 h 872"/>
                  <a:gd name="T8" fmla="*/ 170 w 693"/>
                  <a:gd name="T9" fmla="*/ 691 h 872"/>
                  <a:gd name="T10" fmla="*/ 142 w 693"/>
                  <a:gd name="T11" fmla="*/ 661 h 872"/>
                  <a:gd name="T12" fmla="*/ 105 w 693"/>
                  <a:gd name="T13" fmla="*/ 617 h 872"/>
                  <a:gd name="T14" fmla="*/ 153 w 693"/>
                  <a:gd name="T15" fmla="*/ 275 h 872"/>
                  <a:gd name="T16" fmla="*/ 141 w 693"/>
                  <a:gd name="T17" fmla="*/ 244 h 872"/>
                  <a:gd name="T18" fmla="*/ 35 w 693"/>
                  <a:gd name="T19" fmla="*/ 136 h 872"/>
                  <a:gd name="T20" fmla="*/ 30 w 693"/>
                  <a:gd name="T21" fmla="*/ 30 h 872"/>
                  <a:gd name="T22" fmla="*/ 137 w 693"/>
                  <a:gd name="T23" fmla="*/ 35 h 872"/>
                  <a:gd name="T24" fmla="*/ 251 w 693"/>
                  <a:gd name="T25" fmla="*/ 150 h 872"/>
                  <a:gd name="T26" fmla="*/ 301 w 693"/>
                  <a:gd name="T27" fmla="*/ 170 h 872"/>
                  <a:gd name="T28" fmla="*/ 403 w 693"/>
                  <a:gd name="T29" fmla="*/ 169 h 872"/>
                  <a:gd name="T30" fmla="*/ 439 w 693"/>
                  <a:gd name="T31" fmla="*/ 154 h 872"/>
                  <a:gd name="T32" fmla="*/ 559 w 693"/>
                  <a:gd name="T33" fmla="*/ 36 h 872"/>
                  <a:gd name="T34" fmla="*/ 667 w 693"/>
                  <a:gd name="T35" fmla="*/ 36 h 872"/>
                  <a:gd name="T36" fmla="*/ 661 w 693"/>
                  <a:gd name="T37" fmla="*/ 137 h 872"/>
                  <a:gd name="T38" fmla="*/ 552 w 693"/>
                  <a:gd name="T39" fmla="*/ 246 h 872"/>
                  <a:gd name="T40" fmla="*/ 538 w 693"/>
                  <a:gd name="T41" fmla="*/ 287 h 872"/>
                  <a:gd name="T42" fmla="*/ 589 w 693"/>
                  <a:gd name="T43" fmla="*/ 638 h 872"/>
                  <a:gd name="T44" fmla="*/ 570 w 693"/>
                  <a:gd name="T45" fmla="*/ 661 h 872"/>
                  <a:gd name="T46" fmla="*/ 521 w 693"/>
                  <a:gd name="T47" fmla="*/ 711 h 872"/>
                  <a:gd name="T48" fmla="*/ 521 w 693"/>
                  <a:gd name="T49" fmla="*/ 795 h 872"/>
                  <a:gd name="T50" fmla="*/ 450 w 693"/>
                  <a:gd name="T51" fmla="*/ 870 h 872"/>
                  <a:gd name="T52" fmla="*/ 379 w 693"/>
                  <a:gd name="T53" fmla="*/ 796 h 872"/>
                  <a:gd name="T54" fmla="*/ 379 w 693"/>
                  <a:gd name="T55" fmla="*/ 680 h 872"/>
                  <a:gd name="T56" fmla="*/ 361 w 693"/>
                  <a:gd name="T57" fmla="*/ 661 h 872"/>
                  <a:gd name="T58" fmla="*/ 312 w 693"/>
                  <a:gd name="T59" fmla="*/ 709 h 872"/>
                  <a:gd name="T60" fmla="*/ 312 w 693"/>
                  <a:gd name="T61" fmla="*/ 743 h 872"/>
                  <a:gd name="T62" fmla="*/ 312 w 693"/>
                  <a:gd name="T63" fmla="*/ 743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93" h="872">
                    <a:moveTo>
                      <a:pt x="312" y="743"/>
                    </a:moveTo>
                    <a:cubicBezTo>
                      <a:pt x="312" y="763"/>
                      <a:pt x="312" y="783"/>
                      <a:pt x="311" y="803"/>
                    </a:cubicBezTo>
                    <a:cubicBezTo>
                      <a:pt x="310" y="841"/>
                      <a:pt x="282" y="869"/>
                      <a:pt x="244" y="870"/>
                    </a:cubicBezTo>
                    <a:cubicBezTo>
                      <a:pt x="205" y="872"/>
                      <a:pt x="173" y="845"/>
                      <a:pt x="171" y="807"/>
                    </a:cubicBezTo>
                    <a:cubicBezTo>
                      <a:pt x="169" y="768"/>
                      <a:pt x="169" y="730"/>
                      <a:pt x="170" y="691"/>
                    </a:cubicBezTo>
                    <a:cubicBezTo>
                      <a:pt x="171" y="665"/>
                      <a:pt x="168" y="661"/>
                      <a:pt x="142" y="661"/>
                    </a:cubicBezTo>
                    <a:cubicBezTo>
                      <a:pt x="92" y="661"/>
                      <a:pt x="98" y="666"/>
                      <a:pt x="105" y="617"/>
                    </a:cubicBezTo>
                    <a:cubicBezTo>
                      <a:pt x="121" y="503"/>
                      <a:pt x="138" y="389"/>
                      <a:pt x="153" y="275"/>
                    </a:cubicBezTo>
                    <a:cubicBezTo>
                      <a:pt x="155" y="265"/>
                      <a:pt x="149" y="252"/>
                      <a:pt x="141" y="244"/>
                    </a:cubicBezTo>
                    <a:cubicBezTo>
                      <a:pt x="107" y="207"/>
                      <a:pt x="70" y="172"/>
                      <a:pt x="35" y="136"/>
                    </a:cubicBezTo>
                    <a:cubicBezTo>
                      <a:pt x="2" y="103"/>
                      <a:pt x="0" y="59"/>
                      <a:pt x="30" y="30"/>
                    </a:cubicBezTo>
                    <a:cubicBezTo>
                      <a:pt x="60" y="0"/>
                      <a:pt x="103" y="2"/>
                      <a:pt x="137" y="35"/>
                    </a:cubicBezTo>
                    <a:cubicBezTo>
                      <a:pt x="175" y="73"/>
                      <a:pt x="213" y="111"/>
                      <a:pt x="251" y="150"/>
                    </a:cubicBezTo>
                    <a:cubicBezTo>
                      <a:pt x="265" y="164"/>
                      <a:pt x="281" y="171"/>
                      <a:pt x="301" y="170"/>
                    </a:cubicBezTo>
                    <a:cubicBezTo>
                      <a:pt x="335" y="169"/>
                      <a:pt x="369" y="171"/>
                      <a:pt x="403" y="169"/>
                    </a:cubicBezTo>
                    <a:cubicBezTo>
                      <a:pt x="415" y="168"/>
                      <a:pt x="430" y="163"/>
                      <a:pt x="439" y="154"/>
                    </a:cubicBezTo>
                    <a:cubicBezTo>
                      <a:pt x="480" y="116"/>
                      <a:pt x="518" y="75"/>
                      <a:pt x="559" y="36"/>
                    </a:cubicBezTo>
                    <a:cubicBezTo>
                      <a:pt x="592" y="4"/>
                      <a:pt x="638" y="4"/>
                      <a:pt x="667" y="36"/>
                    </a:cubicBezTo>
                    <a:cubicBezTo>
                      <a:pt x="693" y="65"/>
                      <a:pt x="691" y="107"/>
                      <a:pt x="661" y="137"/>
                    </a:cubicBezTo>
                    <a:cubicBezTo>
                      <a:pt x="625" y="174"/>
                      <a:pt x="589" y="210"/>
                      <a:pt x="552" y="246"/>
                    </a:cubicBezTo>
                    <a:cubicBezTo>
                      <a:pt x="540" y="258"/>
                      <a:pt x="536" y="270"/>
                      <a:pt x="538" y="287"/>
                    </a:cubicBezTo>
                    <a:cubicBezTo>
                      <a:pt x="556" y="404"/>
                      <a:pt x="572" y="521"/>
                      <a:pt x="589" y="638"/>
                    </a:cubicBezTo>
                    <a:cubicBezTo>
                      <a:pt x="592" y="655"/>
                      <a:pt x="588" y="661"/>
                      <a:pt x="570" y="661"/>
                    </a:cubicBezTo>
                    <a:cubicBezTo>
                      <a:pt x="522" y="662"/>
                      <a:pt x="522" y="662"/>
                      <a:pt x="521" y="711"/>
                    </a:cubicBezTo>
                    <a:cubicBezTo>
                      <a:pt x="521" y="739"/>
                      <a:pt x="521" y="767"/>
                      <a:pt x="521" y="795"/>
                    </a:cubicBezTo>
                    <a:cubicBezTo>
                      <a:pt x="521" y="840"/>
                      <a:pt x="493" y="869"/>
                      <a:pt x="450" y="870"/>
                    </a:cubicBezTo>
                    <a:cubicBezTo>
                      <a:pt x="407" y="870"/>
                      <a:pt x="379" y="840"/>
                      <a:pt x="379" y="796"/>
                    </a:cubicBezTo>
                    <a:cubicBezTo>
                      <a:pt x="379" y="757"/>
                      <a:pt x="379" y="719"/>
                      <a:pt x="379" y="680"/>
                    </a:cubicBezTo>
                    <a:cubicBezTo>
                      <a:pt x="379" y="667"/>
                      <a:pt x="375" y="661"/>
                      <a:pt x="361" y="661"/>
                    </a:cubicBezTo>
                    <a:cubicBezTo>
                      <a:pt x="303" y="662"/>
                      <a:pt x="313" y="653"/>
                      <a:pt x="312" y="709"/>
                    </a:cubicBezTo>
                    <a:cubicBezTo>
                      <a:pt x="312" y="720"/>
                      <a:pt x="312" y="731"/>
                      <a:pt x="312" y="743"/>
                    </a:cubicBezTo>
                    <a:cubicBezTo>
                      <a:pt x="312" y="743"/>
                      <a:pt x="312" y="743"/>
                      <a:pt x="312" y="7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9"/>
              <p:cNvSpPr>
                <a:spLocks/>
              </p:cNvSpPr>
              <p:nvPr/>
            </p:nvSpPr>
            <p:spPr bwMode="auto">
              <a:xfrm>
                <a:off x="-1171345" y="8067674"/>
                <a:ext cx="2205041" cy="2767009"/>
              </a:xfrm>
              <a:custGeom>
                <a:avLst/>
                <a:gdLst>
                  <a:gd name="T0" fmla="*/ 170 w 694"/>
                  <a:gd name="T1" fmla="*/ 542 h 869"/>
                  <a:gd name="T2" fmla="*/ 170 w 694"/>
                  <a:gd name="T3" fmla="*/ 294 h 869"/>
                  <a:gd name="T4" fmla="*/ 152 w 694"/>
                  <a:gd name="T5" fmla="*/ 252 h 869"/>
                  <a:gd name="T6" fmla="*/ 33 w 694"/>
                  <a:gd name="T7" fmla="*/ 133 h 869"/>
                  <a:gd name="T8" fmla="*/ 35 w 694"/>
                  <a:gd name="T9" fmla="*/ 24 h 869"/>
                  <a:gd name="T10" fmla="*/ 132 w 694"/>
                  <a:gd name="T11" fmla="*/ 29 h 869"/>
                  <a:gd name="T12" fmla="*/ 251 w 694"/>
                  <a:gd name="T13" fmla="*/ 148 h 869"/>
                  <a:gd name="T14" fmla="*/ 299 w 694"/>
                  <a:gd name="T15" fmla="*/ 168 h 869"/>
                  <a:gd name="T16" fmla="*/ 400 w 694"/>
                  <a:gd name="T17" fmla="*/ 168 h 869"/>
                  <a:gd name="T18" fmla="*/ 443 w 694"/>
                  <a:gd name="T19" fmla="*/ 151 h 869"/>
                  <a:gd name="T20" fmla="*/ 557 w 694"/>
                  <a:gd name="T21" fmla="*/ 36 h 869"/>
                  <a:gd name="T22" fmla="*/ 664 w 694"/>
                  <a:gd name="T23" fmla="*/ 31 h 869"/>
                  <a:gd name="T24" fmla="*/ 659 w 694"/>
                  <a:gd name="T25" fmla="*/ 138 h 869"/>
                  <a:gd name="T26" fmla="*/ 539 w 694"/>
                  <a:gd name="T27" fmla="*/ 258 h 869"/>
                  <a:gd name="T28" fmla="*/ 521 w 694"/>
                  <a:gd name="T29" fmla="*/ 302 h 869"/>
                  <a:gd name="T30" fmla="*/ 522 w 694"/>
                  <a:gd name="T31" fmla="*/ 710 h 869"/>
                  <a:gd name="T32" fmla="*/ 521 w 694"/>
                  <a:gd name="T33" fmla="*/ 802 h 869"/>
                  <a:gd name="T34" fmla="*/ 451 w 694"/>
                  <a:gd name="T35" fmla="*/ 869 h 869"/>
                  <a:gd name="T36" fmla="*/ 380 w 694"/>
                  <a:gd name="T37" fmla="*/ 802 h 869"/>
                  <a:gd name="T38" fmla="*/ 380 w 694"/>
                  <a:gd name="T39" fmla="*/ 614 h 869"/>
                  <a:gd name="T40" fmla="*/ 353 w 694"/>
                  <a:gd name="T41" fmla="*/ 589 h 869"/>
                  <a:gd name="T42" fmla="*/ 312 w 694"/>
                  <a:gd name="T43" fmla="*/ 630 h 869"/>
                  <a:gd name="T44" fmla="*/ 312 w 694"/>
                  <a:gd name="T45" fmla="*/ 796 h 869"/>
                  <a:gd name="T46" fmla="*/ 241 w 694"/>
                  <a:gd name="T47" fmla="*/ 869 h 869"/>
                  <a:gd name="T48" fmla="*/ 170 w 694"/>
                  <a:gd name="T49" fmla="*/ 796 h 869"/>
                  <a:gd name="T50" fmla="*/ 170 w 694"/>
                  <a:gd name="T51" fmla="*/ 542 h 869"/>
                  <a:gd name="T52" fmla="*/ 170 w 694"/>
                  <a:gd name="T53" fmla="*/ 542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4" h="869">
                    <a:moveTo>
                      <a:pt x="170" y="542"/>
                    </a:moveTo>
                    <a:cubicBezTo>
                      <a:pt x="170" y="460"/>
                      <a:pt x="169" y="377"/>
                      <a:pt x="170" y="294"/>
                    </a:cubicBezTo>
                    <a:cubicBezTo>
                      <a:pt x="170" y="277"/>
                      <a:pt x="165" y="264"/>
                      <a:pt x="152" y="252"/>
                    </a:cubicBezTo>
                    <a:cubicBezTo>
                      <a:pt x="112" y="213"/>
                      <a:pt x="73" y="173"/>
                      <a:pt x="33" y="133"/>
                    </a:cubicBezTo>
                    <a:cubicBezTo>
                      <a:pt x="0" y="99"/>
                      <a:pt x="1" y="53"/>
                      <a:pt x="35" y="24"/>
                    </a:cubicBezTo>
                    <a:cubicBezTo>
                      <a:pt x="63" y="0"/>
                      <a:pt x="103" y="0"/>
                      <a:pt x="132" y="29"/>
                    </a:cubicBezTo>
                    <a:cubicBezTo>
                      <a:pt x="173" y="67"/>
                      <a:pt x="212" y="107"/>
                      <a:pt x="251" y="148"/>
                    </a:cubicBezTo>
                    <a:cubicBezTo>
                      <a:pt x="265" y="162"/>
                      <a:pt x="279" y="168"/>
                      <a:pt x="299" y="168"/>
                    </a:cubicBezTo>
                    <a:cubicBezTo>
                      <a:pt x="332" y="167"/>
                      <a:pt x="366" y="167"/>
                      <a:pt x="400" y="168"/>
                    </a:cubicBezTo>
                    <a:cubicBezTo>
                      <a:pt x="418" y="168"/>
                      <a:pt x="431" y="163"/>
                      <a:pt x="443" y="151"/>
                    </a:cubicBezTo>
                    <a:cubicBezTo>
                      <a:pt x="481" y="112"/>
                      <a:pt x="519" y="74"/>
                      <a:pt x="557" y="36"/>
                    </a:cubicBezTo>
                    <a:cubicBezTo>
                      <a:pt x="590" y="3"/>
                      <a:pt x="635" y="1"/>
                      <a:pt x="664" y="31"/>
                    </a:cubicBezTo>
                    <a:cubicBezTo>
                      <a:pt x="694" y="61"/>
                      <a:pt x="692" y="105"/>
                      <a:pt x="659" y="138"/>
                    </a:cubicBezTo>
                    <a:cubicBezTo>
                      <a:pt x="619" y="178"/>
                      <a:pt x="580" y="218"/>
                      <a:pt x="539" y="258"/>
                    </a:cubicBezTo>
                    <a:cubicBezTo>
                      <a:pt x="526" y="270"/>
                      <a:pt x="521" y="284"/>
                      <a:pt x="521" y="302"/>
                    </a:cubicBezTo>
                    <a:cubicBezTo>
                      <a:pt x="521" y="438"/>
                      <a:pt x="522" y="574"/>
                      <a:pt x="522" y="710"/>
                    </a:cubicBezTo>
                    <a:cubicBezTo>
                      <a:pt x="522" y="740"/>
                      <a:pt x="521" y="771"/>
                      <a:pt x="521" y="802"/>
                    </a:cubicBezTo>
                    <a:cubicBezTo>
                      <a:pt x="520" y="839"/>
                      <a:pt x="489" y="869"/>
                      <a:pt x="451" y="869"/>
                    </a:cubicBezTo>
                    <a:cubicBezTo>
                      <a:pt x="412" y="869"/>
                      <a:pt x="380" y="840"/>
                      <a:pt x="380" y="802"/>
                    </a:cubicBezTo>
                    <a:cubicBezTo>
                      <a:pt x="379" y="740"/>
                      <a:pt x="378" y="677"/>
                      <a:pt x="380" y="614"/>
                    </a:cubicBezTo>
                    <a:cubicBezTo>
                      <a:pt x="380" y="594"/>
                      <a:pt x="373" y="588"/>
                      <a:pt x="353" y="589"/>
                    </a:cubicBezTo>
                    <a:cubicBezTo>
                      <a:pt x="306" y="590"/>
                      <a:pt x="312" y="586"/>
                      <a:pt x="312" y="630"/>
                    </a:cubicBezTo>
                    <a:cubicBezTo>
                      <a:pt x="312" y="685"/>
                      <a:pt x="312" y="740"/>
                      <a:pt x="312" y="796"/>
                    </a:cubicBezTo>
                    <a:cubicBezTo>
                      <a:pt x="312" y="838"/>
                      <a:pt x="282" y="869"/>
                      <a:pt x="241" y="869"/>
                    </a:cubicBezTo>
                    <a:cubicBezTo>
                      <a:pt x="201" y="869"/>
                      <a:pt x="170" y="839"/>
                      <a:pt x="170" y="796"/>
                    </a:cubicBezTo>
                    <a:cubicBezTo>
                      <a:pt x="169" y="711"/>
                      <a:pt x="170" y="627"/>
                      <a:pt x="170" y="542"/>
                    </a:cubicBezTo>
                    <a:cubicBezTo>
                      <a:pt x="170" y="542"/>
                      <a:pt x="170" y="542"/>
                      <a:pt x="170" y="5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7" name="Freeform 40"/>
              <p:cNvSpPr>
                <a:spLocks/>
              </p:cNvSpPr>
              <p:nvPr/>
            </p:nvSpPr>
            <p:spPr bwMode="auto">
              <a:xfrm>
                <a:off x="-2816956" y="7478713"/>
                <a:ext cx="1582742" cy="919164"/>
              </a:xfrm>
              <a:custGeom>
                <a:avLst/>
                <a:gdLst>
                  <a:gd name="T0" fmla="*/ 356 w 498"/>
                  <a:gd name="T1" fmla="*/ 50 h 289"/>
                  <a:gd name="T2" fmla="*/ 432 w 498"/>
                  <a:gd name="T3" fmla="*/ 4 h 289"/>
                  <a:gd name="T4" fmla="*/ 495 w 498"/>
                  <a:gd name="T5" fmla="*/ 59 h 289"/>
                  <a:gd name="T6" fmla="*/ 481 w 498"/>
                  <a:gd name="T7" fmla="*/ 76 h 289"/>
                  <a:gd name="T8" fmla="*/ 377 w 498"/>
                  <a:gd name="T9" fmla="*/ 76 h 289"/>
                  <a:gd name="T10" fmla="*/ 341 w 498"/>
                  <a:gd name="T11" fmla="*/ 254 h 289"/>
                  <a:gd name="T12" fmla="*/ 235 w 498"/>
                  <a:gd name="T13" fmla="*/ 286 h 289"/>
                  <a:gd name="T14" fmla="*/ 125 w 498"/>
                  <a:gd name="T15" fmla="*/ 212 h 289"/>
                  <a:gd name="T16" fmla="*/ 124 w 498"/>
                  <a:gd name="T17" fmla="*/ 77 h 289"/>
                  <a:gd name="T18" fmla="*/ 29 w 498"/>
                  <a:gd name="T19" fmla="*/ 77 h 289"/>
                  <a:gd name="T20" fmla="*/ 10 w 498"/>
                  <a:gd name="T21" fmla="*/ 47 h 289"/>
                  <a:gd name="T22" fmla="*/ 65 w 498"/>
                  <a:gd name="T23" fmla="*/ 4 h 289"/>
                  <a:gd name="T24" fmla="*/ 132 w 498"/>
                  <a:gd name="T25" fmla="*/ 31 h 289"/>
                  <a:gd name="T26" fmla="*/ 145 w 498"/>
                  <a:gd name="T27" fmla="*/ 49 h 289"/>
                  <a:gd name="T28" fmla="*/ 250 w 498"/>
                  <a:gd name="T29" fmla="*/ 3 h 289"/>
                  <a:gd name="T30" fmla="*/ 356 w 498"/>
                  <a:gd name="T31" fmla="*/ 5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8" h="289">
                    <a:moveTo>
                      <a:pt x="356" y="50"/>
                    </a:moveTo>
                    <a:cubicBezTo>
                      <a:pt x="374" y="18"/>
                      <a:pt x="397" y="1"/>
                      <a:pt x="432" y="4"/>
                    </a:cubicBezTo>
                    <a:cubicBezTo>
                      <a:pt x="461" y="6"/>
                      <a:pt x="489" y="30"/>
                      <a:pt x="495" y="59"/>
                    </a:cubicBezTo>
                    <a:cubicBezTo>
                      <a:pt x="498" y="71"/>
                      <a:pt x="494" y="76"/>
                      <a:pt x="481" y="76"/>
                    </a:cubicBezTo>
                    <a:cubicBezTo>
                      <a:pt x="448" y="76"/>
                      <a:pt x="415" y="76"/>
                      <a:pt x="377" y="76"/>
                    </a:cubicBezTo>
                    <a:cubicBezTo>
                      <a:pt x="402" y="144"/>
                      <a:pt x="397" y="205"/>
                      <a:pt x="341" y="254"/>
                    </a:cubicBezTo>
                    <a:cubicBezTo>
                      <a:pt x="311" y="280"/>
                      <a:pt x="274" y="289"/>
                      <a:pt x="235" y="286"/>
                    </a:cubicBezTo>
                    <a:cubicBezTo>
                      <a:pt x="185" y="282"/>
                      <a:pt x="150" y="254"/>
                      <a:pt x="125" y="212"/>
                    </a:cubicBezTo>
                    <a:cubicBezTo>
                      <a:pt x="100" y="169"/>
                      <a:pt x="107" y="124"/>
                      <a:pt x="124" y="77"/>
                    </a:cubicBezTo>
                    <a:cubicBezTo>
                      <a:pt x="90" y="77"/>
                      <a:pt x="59" y="77"/>
                      <a:pt x="29" y="77"/>
                    </a:cubicBezTo>
                    <a:cubicBezTo>
                      <a:pt x="3" y="76"/>
                      <a:pt x="0" y="71"/>
                      <a:pt x="10" y="47"/>
                    </a:cubicBezTo>
                    <a:cubicBezTo>
                      <a:pt x="20" y="22"/>
                      <a:pt x="39" y="8"/>
                      <a:pt x="65" y="4"/>
                    </a:cubicBezTo>
                    <a:cubicBezTo>
                      <a:pt x="93" y="0"/>
                      <a:pt x="115" y="9"/>
                      <a:pt x="132" y="31"/>
                    </a:cubicBezTo>
                    <a:cubicBezTo>
                      <a:pt x="136" y="36"/>
                      <a:pt x="140" y="42"/>
                      <a:pt x="145" y="49"/>
                    </a:cubicBezTo>
                    <a:cubicBezTo>
                      <a:pt x="175" y="20"/>
                      <a:pt x="209" y="3"/>
                      <a:pt x="250" y="3"/>
                    </a:cubicBezTo>
                    <a:cubicBezTo>
                      <a:pt x="291" y="4"/>
                      <a:pt x="325" y="19"/>
                      <a:pt x="35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Freeform 41"/>
              <p:cNvSpPr>
                <a:spLocks/>
              </p:cNvSpPr>
              <p:nvPr/>
            </p:nvSpPr>
            <p:spPr bwMode="auto">
              <a:xfrm>
                <a:off x="-523640" y="7491409"/>
                <a:ext cx="903287" cy="900110"/>
              </a:xfrm>
              <a:custGeom>
                <a:avLst/>
                <a:gdLst>
                  <a:gd name="T0" fmla="*/ 143 w 284"/>
                  <a:gd name="T1" fmla="*/ 0 h 283"/>
                  <a:gd name="T2" fmla="*/ 283 w 284"/>
                  <a:gd name="T3" fmla="*/ 141 h 283"/>
                  <a:gd name="T4" fmla="*/ 140 w 284"/>
                  <a:gd name="T5" fmla="*/ 282 h 283"/>
                  <a:gd name="T6" fmla="*/ 0 w 284"/>
                  <a:gd name="T7" fmla="*/ 140 h 283"/>
                  <a:gd name="T8" fmla="*/ 143 w 284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83">
                    <a:moveTo>
                      <a:pt x="143" y="0"/>
                    </a:moveTo>
                    <a:cubicBezTo>
                      <a:pt x="222" y="0"/>
                      <a:pt x="284" y="63"/>
                      <a:pt x="283" y="141"/>
                    </a:cubicBezTo>
                    <a:cubicBezTo>
                      <a:pt x="283" y="220"/>
                      <a:pt x="219" y="283"/>
                      <a:pt x="140" y="282"/>
                    </a:cubicBezTo>
                    <a:cubicBezTo>
                      <a:pt x="61" y="281"/>
                      <a:pt x="0" y="219"/>
                      <a:pt x="0" y="140"/>
                    </a:cubicBezTo>
                    <a:cubicBezTo>
                      <a:pt x="1" y="60"/>
                      <a:pt x="62" y="0"/>
                      <a:pt x="1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расходах с учетом интересов целевых групп в социально-культурной сфере города-курорта Железноводска Ставропольского края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инвалидов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предоставление мер социальной поддержки, социальное обеспечение инвалидов в 2024 году и плановом периоде 2025 - 2026 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142853" y="3524241"/>
          <a:ext cx="6500857" cy="4444720"/>
        </p:xfrm>
        <a:graphic>
          <a:graphicData uri="http://schemas.openxmlformats.org/drawingml/2006/table">
            <a:tbl>
              <a:tblPr/>
              <a:tblGrid>
                <a:gridCol w="1679997"/>
                <a:gridCol w="876520"/>
                <a:gridCol w="658192"/>
                <a:gridCol w="1014764"/>
                <a:gridCol w="628310"/>
                <a:gridCol w="912641"/>
                <a:gridCol w="730433"/>
              </a:tblGrid>
              <a:tr h="8176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7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Объем расходов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560017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Ежемесячная доплата к пенсии гражданам, ставшим инвалидами при исполнении служебных обязанностей в районах боевых действий;</a:t>
                      </a:r>
                      <a:endParaRPr lang="ru-RU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человека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1 чел.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месяц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977,10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23,5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человека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1 чел.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месяц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977,10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руб.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23,5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человека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1 чел.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месяц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977,10 руб.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23,5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2" y="883761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отдельных категорий  граждан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предоставление мер социальной поддержки, социальное обеспечение отдельных категорий граждан (ветеранов, пенсионеров и других категорий населения) в 2023 году и плановом период е 2024-2025 гг.</a:t>
            </a:r>
          </a:p>
          <a:p>
            <a:pPr indent="450850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8" y="1809728"/>
          <a:ext cx="6429420" cy="6887509"/>
        </p:xfrm>
        <a:graphic>
          <a:graphicData uri="http://schemas.openxmlformats.org/drawingml/2006/table">
            <a:tbl>
              <a:tblPr/>
              <a:tblGrid>
                <a:gridCol w="1404126"/>
                <a:gridCol w="1024766"/>
                <a:gridCol w="1000132"/>
                <a:gridCol w="785818"/>
                <a:gridCol w="662649"/>
                <a:gridCol w="739014"/>
                <a:gridCol w="812915"/>
              </a:tblGrid>
              <a:tr h="1552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1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0508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Ежемесячная денежная выплата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7626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ветеранам труда и труженикам тыла;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2514 чел.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1887,69 руб.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58338,0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2514 чел.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1887,69 руб.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57448,6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2514 чел.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1887,69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47448,6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2101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ветеранам труда Ставропольского края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1868 чел.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1887,69 руб.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42771,8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1868 чел.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1887,69 руб.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42771,8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1868 чел.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1887,69 руб.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42043,7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3152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реабилитированным лицам и лицам, признанным пострадавшими от политических репрессий;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 чел.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1887,69 руб.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1377,3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 чел.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1887,69 руб.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1377,3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 чел.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1887,69 руб.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1377,3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2101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семьям погибших ветеранов боевых действий;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чел.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977,10 руб.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чел.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977,10 руб.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чел.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977,10 руб.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9649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социальная помощь малоимущим семьям и малоимущим одиноко проживающим гражданам;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166 чел.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6000,00 руб.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999,4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166 чел.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6000,00 руб.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999,4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166 чел.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74320" indent="-274320"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6000,00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999,4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96" y="883761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отдельных категорий  граждан на 2024 год и плановый период 2025-2026 годы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66" y="1452538"/>
          <a:ext cx="6357982" cy="7225665"/>
        </p:xfrm>
        <a:graphic>
          <a:graphicData uri="http://schemas.openxmlformats.org/drawingml/2006/table">
            <a:tbl>
              <a:tblPr/>
              <a:tblGrid>
                <a:gridCol w="1214424"/>
                <a:gridCol w="928694"/>
                <a:gridCol w="857278"/>
                <a:gridCol w="928694"/>
                <a:gridCol w="785818"/>
                <a:gridCol w="857256"/>
                <a:gridCol w="785818"/>
              </a:tblGrid>
              <a:tr h="2762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Коли-чество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Получа-телей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Коли-чество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Получ-ателей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Коли-чество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Получа-телей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Компенсация расходов по оплате жилищно-коммунальных услуг отдельным категориям граждан;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2613 чел.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882,83 руб. на 1 чел.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31373,5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2613 чел.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882,83 руб. на 1 чел.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31369,4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2613 чел.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882,83 руб. на 1 чел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31369,4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76401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компенсация расходов на уплату взноса на капитальный ремонт общего имущества  в многоквартирном доме отдельным категориям граждан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661 чел.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359,78 руб. на 1 чел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1337,8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661 чел.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359,78 руб. на 1 чел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1337,8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661 чел.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359,78 руб. на 1 чел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1335,7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19201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Ежегодная денежная выплата лицам, награжденным знаком «Почетный донор СССР», «Почетный донор России».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192 чел.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16578,10 руб. на 1 чел.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3232,2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192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16578,10 руб. на 1 чел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3361,5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192 чел.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16578,10руб. на 1 чел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3361,7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отдельных категорий  граждан на 2024 год и плановый период 2025-2026 годы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80" y="1666852"/>
          <a:ext cx="5929354" cy="6295082"/>
        </p:xfrm>
        <a:graphic>
          <a:graphicData uri="http://schemas.openxmlformats.org/drawingml/2006/table">
            <a:tbl>
              <a:tblPr/>
              <a:tblGrid>
                <a:gridCol w="1428760"/>
                <a:gridCol w="785818"/>
                <a:gridCol w="714380"/>
                <a:gridCol w="785818"/>
                <a:gridCol w="785818"/>
                <a:gridCol w="642942"/>
                <a:gridCol w="785818"/>
              </a:tblGrid>
              <a:tr h="2762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85807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 субсидии на оплату жилого помещения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коммунальных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услуг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773 чел.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3102,95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28783,0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773 чел.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3102,95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28783,0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773 чел.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3102,95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28783,0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85999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Субвенция на выплату ежегодной денежной компенсации многодетным семьям  на каждого из детей не старше 18-ти лет, обучающихся в общеобразовательных организациях, на приобретение комплекта школьной одежды, , спортивной одежды и обуви и школьных принадлежностей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550 чел.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5486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6304,7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550 чел.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5486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6556,9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550 чел.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5486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6819,2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6" y="859633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материнства и детства на 2023 год и плановый период 2024-2025 годы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8" y="1670053"/>
          <a:ext cx="5929354" cy="5723255"/>
        </p:xfrm>
        <a:graphic>
          <a:graphicData uri="http://schemas.openxmlformats.org/drawingml/2006/table">
            <a:tbl>
              <a:tblPr/>
              <a:tblGrid>
                <a:gridCol w="1785950"/>
                <a:gridCol w="714380"/>
                <a:gridCol w="642942"/>
                <a:gridCol w="714380"/>
                <a:gridCol w="642942"/>
                <a:gridCol w="642942"/>
                <a:gridCol w="785818"/>
              </a:tblGrid>
              <a:tr h="276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Получа-телей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85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 ежемесячного пособия на ребенка 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чел.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463 руб.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9,8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2870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Ежемесячная выплата многодетным семьям;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696  семьи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3978,45 руб.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20797,4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696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семьи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3978,45 руб.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22714,7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696 семьи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3978,45 руб.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24803,8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 ежегодного социального пособия на проезд учащимся (студентам)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 чел.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1538,85 руб.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30,9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 чел.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1538,85 руб.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32,1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 чел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1538,85 руб.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33,4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50019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Ежемесячная денежная выплата нуждающимся в поддержке семьям, назначаемая в случае рождения в них после 31 декабря 2012 года третьего ребенка или последующих детей до достижения ребенком возраста трех лет;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65 чел.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12550,00 руб.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9839,3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44  чел.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12550,00 руб.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6694,6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8" y="883761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1"/>
            <a:ext cx="6858000" cy="99059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материнства и детства на 2024 год и плановый период 2025-2026 годы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90" y="1670052"/>
          <a:ext cx="6500860" cy="6053766"/>
        </p:xfrm>
        <a:graphic>
          <a:graphicData uri="http://schemas.openxmlformats.org/drawingml/2006/table">
            <a:tbl>
              <a:tblPr/>
              <a:tblGrid>
                <a:gridCol w="1958089"/>
                <a:gridCol w="783236"/>
                <a:gridCol w="687699"/>
                <a:gridCol w="857256"/>
                <a:gridCol w="648107"/>
                <a:gridCol w="852091"/>
                <a:gridCol w="714382"/>
              </a:tblGrid>
              <a:tr h="276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5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Выплата субсидии на оплату жилого помещения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коммунальных услуг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773 чел.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3102,95 руб.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28783,0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773 чел.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3102,95 руб.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28783,0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773 чел.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3102,95 руб.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28783,0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Субвенция на выплату ежегодной денежной компенсации многодетным семьям  на каждого из детей не старше 18-ти лет, обучающихся в общеобразовательных организациях, на приобретение комплекта школьной одежды, , спортивной одежды и обуви и школьных принадлежностей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550 чел.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5486 руб.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6304,7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550 чел.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5486   руб.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6556,9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550 чел.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5486 руб.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6819,2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2" y="859633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1"/>
            <a:ext cx="6858000" cy="9667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«Физическая культура и спорт»</a:t>
            </a:r>
          </a:p>
          <a:p>
            <a:pPr algn="ctr" eaLnBrk="1" hangingPunct="1"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Отрасль физической культуры и спорта в городе-курорте Железноводске Ставропольского края представляет спортивно-оздоровительный комплекс МБУ «Железноводск».</a:t>
            </a:r>
          </a:p>
          <a:p>
            <a:pPr indent="450850" algn="just" eaLnBrk="1" hangingPunct="1">
              <a:defRPr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 физической культуре и спорту в 2022-2026 годах.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857208" y="2166920"/>
            <a:ext cx="6000792" cy="7381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flatTx/>
          </a:bodyPr>
          <a:lstStyle/>
          <a:p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8" y="4024306"/>
          <a:ext cx="6357983" cy="45627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50034"/>
                <a:gridCol w="1390869"/>
                <a:gridCol w="682146"/>
                <a:gridCol w="833734"/>
                <a:gridCol w="786689"/>
                <a:gridCol w="880779"/>
                <a:gridCol w="833732"/>
              </a:tblGrid>
              <a:tr h="60179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(млн. рублей)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(оценка)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499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22,13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22,66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32,06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28,74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29,27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19,26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19,67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28,84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25,51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26,04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0,81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0,81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0,81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85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2,08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2,18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2,41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2,42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2,42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845346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«Физическая культура и спорт»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Физическую культуру в расчете на 1 жителя города-курорта Железноводска Ставропольского края</a:t>
            </a: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857208" y="2166920"/>
            <a:ext cx="6000792" cy="7381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flatTx/>
          </a:bodyPr>
          <a:lstStyle/>
          <a:p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143512" y="1238227"/>
            <a:ext cx="12858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 dirty="0"/>
              <a:t>млн. рублей</a:t>
            </a:r>
          </a:p>
        </p:txBody>
      </p:sp>
      <p:graphicFrame>
        <p:nvGraphicFramePr>
          <p:cNvPr id="57347" name="Object 3"/>
          <p:cNvGraphicFramePr>
            <a:graphicFrameLocks noGrp="1" noChangeAspect="1"/>
          </p:cNvGraphicFramePr>
          <p:nvPr/>
        </p:nvGraphicFramePr>
        <p:xfrm>
          <a:off x="219075" y="6950074"/>
          <a:ext cx="6496073" cy="2217767"/>
        </p:xfrm>
        <a:graphic>
          <a:graphicData uri="http://schemas.openxmlformats.org/presentationml/2006/ole">
            <p:oleObj spid="_x0000_s57347" name="Worksheet" r:id="rId3" imgW="5524627" imgH="1323839" progId="Excel.Sheet.8">
              <p:embed/>
            </p:oleObj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86389" y="6381761"/>
            <a:ext cx="12938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 smtClean="0"/>
              <a:t>тыс.рублей</a:t>
            </a:r>
            <a:endParaRPr lang="ru-RU" sz="1600" b="1" i="1" dirty="0"/>
          </a:p>
        </p:txBody>
      </p:sp>
      <p:graphicFrame>
        <p:nvGraphicFramePr>
          <p:cNvPr id="56322" name="Object 12"/>
          <p:cNvGraphicFramePr>
            <a:graphicFrameLocks noGrp="1" noChangeAspect="1"/>
          </p:cNvGraphicFramePr>
          <p:nvPr/>
        </p:nvGraphicFramePr>
        <p:xfrm>
          <a:off x="0" y="377825"/>
          <a:ext cx="6864350" cy="3779838"/>
        </p:xfrm>
        <a:graphic>
          <a:graphicData uri="http://schemas.openxmlformats.org/presentationml/2006/ole">
            <p:oleObj spid="_x0000_s57346" name="Worksheet" r:id="rId4" imgW="5010239" imgH="276218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Бюджетным кодексом Российской Федерации доходы бюджетов образуются за счет налоговых и неналоговых доходов, а также за счет безвозмездных поступлений.</a:t>
            </a: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доходы, поступающие в бюджет города Железноводска</a:t>
            </a: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>
              <a:buFontTx/>
              <a:buChar char="-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>
              <a:buFontTx/>
              <a:buChar char="-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8671" y="2952738"/>
            <a:ext cx="1000132" cy="4714908"/>
          </a:xfrm>
          <a:prstGeom prst="roundRect">
            <a:avLst>
              <a:gd name="adj" fmla="val 10513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marL="0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ГОРОДА ЖЕЛЕЗНОВОДСКА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85992" y="2952736"/>
            <a:ext cx="4143404" cy="92869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МЕСТНЫЕ НАЛОГИ</a:t>
            </a:r>
          </a:p>
          <a:p>
            <a:pPr marL="92075" indent="-92075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налог на имущество физических лиц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lvl="1" algn="ctr">
              <a:tabLst>
                <a:tab pos="6719888" algn="l"/>
                <a:tab pos="6908800" algn="l"/>
              </a:tabLst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lvl="1" algn="ctr">
              <a:tabLst>
                <a:tab pos="6719888" algn="l"/>
                <a:tab pos="6908800" algn="l"/>
              </a:tabLst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lvl="1" algn="ctr">
              <a:tabLst>
                <a:tab pos="6719888" algn="l"/>
                <a:tab pos="6908800" algn="l"/>
              </a:tabLs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85992" y="4095744"/>
            <a:ext cx="4143404" cy="114300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ФЕДЕРАЛЬНЫЕ НАЛОГИ И СБОРЫ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государственная пошлина 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акцизы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85992" y="5381629"/>
            <a:ext cx="4143404" cy="2091651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СПЕЦИАЛЬНЫЕ НАЛОГОВЫЕ РЕЖИМЫ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налог, взимаемый в связи с применением патентной системы налогообложения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 единый сельскохозяйственный налог</a:t>
            </a:r>
          </a:p>
          <a:p>
            <a:pPr marL="87313" lvl="1" algn="ctr">
              <a:tabLst>
                <a:tab pos="6719888" algn="l"/>
                <a:tab pos="6908800" algn="l"/>
              </a:tabLst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9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2" y="852490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оплаты труда работников  муниципальных учреждений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3" y="3571876"/>
            <a:ext cx="1181293" cy="379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286388" y="1452538"/>
            <a:ext cx="13706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i="1" dirty="0" smtClean="0">
                <a:latin typeface="Arial" charset="0"/>
              </a:rPr>
              <a:t>млн.рублей</a:t>
            </a: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428605" y="2738423"/>
          <a:ext cx="6072229" cy="2071703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2017744"/>
                <a:gridCol w="1053035"/>
                <a:gridCol w="1003102"/>
                <a:gridCol w="1030140"/>
                <a:gridCol w="968208"/>
              </a:tblGrid>
              <a:tr h="790227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4000" marR="2993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81476">
                <a:tc>
                  <a:txBody>
                    <a:bodyPr/>
                    <a:lstStyle/>
                    <a:p>
                      <a:pPr algn="l" fontAlgn="t">
                        <a:lnSpc>
                          <a:spcPts val="1300"/>
                        </a:lnSpc>
                      </a:pPr>
                      <a:r>
                        <a:rPr lang="ru-RU" sz="1600" b="1" kern="1200" spc="-2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Среднемесячный </a:t>
                      </a:r>
                      <a:r>
                        <a:rPr lang="en-US" sz="1600" b="1" kern="1200" spc="-2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spc="-2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доход  от</a:t>
                      </a:r>
                      <a:r>
                        <a:rPr lang="en-US" sz="1600" b="1" kern="1200" spc="-2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spc="-2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трудовой деятельности (руб.)</a:t>
                      </a:r>
                      <a:endParaRPr lang="ru-RU" sz="1600" b="1" kern="1200" spc="-2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28 758,02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30 556,05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30 556,05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30 556,05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1785927" y="2024043"/>
            <a:ext cx="3500462" cy="419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Целевые категории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xmlns="" val="3396452534"/>
              </p:ext>
            </p:extLst>
          </p:nvPr>
        </p:nvGraphicFramePr>
        <p:xfrm>
          <a:off x="1071546" y="6024571"/>
          <a:ext cx="5500726" cy="113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Прямоугольник 45"/>
          <p:cNvSpPr/>
          <p:nvPr>
            <p:custDataLst>
              <p:tags r:id="rId1"/>
            </p:custDataLst>
          </p:nvPr>
        </p:nvSpPr>
        <p:spPr>
          <a:xfrm>
            <a:off x="2714620" y="5453067"/>
            <a:ext cx="1785950" cy="360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МРОТ, руб.</a:t>
            </a:r>
          </a:p>
        </p:txBody>
      </p:sp>
      <p:sp>
        <p:nvSpPr>
          <p:cNvPr id="47" name="Прямоугольник 46"/>
          <p:cNvSpPr/>
          <p:nvPr>
            <p:custDataLst>
              <p:tags r:id="rId2"/>
            </p:custDataLst>
          </p:nvPr>
        </p:nvSpPr>
        <p:spPr>
          <a:xfrm>
            <a:off x="2214554" y="7310455"/>
            <a:ext cx="393035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Индексация оплаты труда работников бюджетной сферы  размере 10,0%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2" descr="C:\Users\ZhSuNA\Pictures\fss15256691929847878-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30" y="8453462"/>
            <a:ext cx="1857388" cy="1452538"/>
          </a:xfrm>
          <a:prstGeom prst="rect">
            <a:avLst/>
          </a:prstGeom>
          <a:noFill/>
        </p:spPr>
      </p:pic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4071943" y="6596074"/>
            <a:ext cx="819455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16 242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1107505" y="4520952"/>
            <a:ext cx="309634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229200" y="1568624"/>
            <a:ext cx="111158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400" b="1" dirty="0" smtClean="0">
                <a:solidFill>
                  <a:srgbClr val="190F65"/>
                </a:solidFill>
                <a:cs typeface="Times New Roman" pitchFamily="18" charset="0"/>
              </a:rPr>
              <a:t>млн.рублей</a:t>
            </a:r>
          </a:p>
        </p:txBody>
      </p:sp>
      <p:sp>
        <p:nvSpPr>
          <p:cNvPr id="18" name="Скругленный прямоугольник 17"/>
          <p:cNvSpPr/>
          <p:nvPr>
            <p:custDataLst>
              <p:tags r:id="rId1"/>
            </p:custDataLst>
          </p:nvPr>
        </p:nvSpPr>
        <p:spPr>
          <a:xfrm>
            <a:off x="142852" y="3238488"/>
            <a:ext cx="2214578" cy="1500198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>
            <p:custDataLst>
              <p:tags r:id="rId2"/>
            </p:custDataLst>
          </p:nvPr>
        </p:nvSpPr>
        <p:spPr>
          <a:xfrm>
            <a:off x="285728" y="3238488"/>
            <a:ext cx="1895162" cy="12464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Благоустройство  </a:t>
            </a:r>
          </a:p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Сквера в районе </a:t>
            </a:r>
          </a:p>
          <a:p>
            <a:pPr lvl="0" algn="ctr">
              <a:lnSpc>
                <a:spcPts val="1800"/>
              </a:lnSpc>
            </a:pPr>
            <a:r>
              <a:rPr lang="ru-RU" sz="1500" b="1" dirty="0" smtClean="0"/>
              <a:t>Братской могилы воинов Советской армии</a:t>
            </a:r>
            <a:endParaRPr lang="ru-RU" sz="1500" b="1" dirty="0"/>
          </a:p>
        </p:txBody>
      </p:sp>
      <p:sp>
        <p:nvSpPr>
          <p:cNvPr id="25" name="Скругленный прямоугольник 24"/>
          <p:cNvSpPr/>
          <p:nvPr>
            <p:custDataLst>
              <p:tags r:id="rId3"/>
            </p:custDataLst>
          </p:nvPr>
        </p:nvSpPr>
        <p:spPr>
          <a:xfrm>
            <a:off x="357166" y="4238620"/>
            <a:ext cx="1683378" cy="391457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/>
              <a:t>41</a:t>
            </a:r>
            <a:r>
              <a:rPr lang="ru-RU" b="1" dirty="0" smtClean="0"/>
              <a:t>,</a:t>
            </a:r>
            <a:r>
              <a:rPr lang="en-US" b="1" dirty="0" smtClean="0"/>
              <a:t>3</a:t>
            </a:r>
            <a:endParaRPr lang="ru-RU" b="1" dirty="0"/>
          </a:p>
        </p:txBody>
      </p:sp>
      <p:sp>
        <p:nvSpPr>
          <p:cNvPr id="26" name="Скругленный прямоугольник 25"/>
          <p:cNvSpPr/>
          <p:nvPr>
            <p:custDataLst>
              <p:tags r:id="rId4"/>
            </p:custDataLst>
          </p:nvPr>
        </p:nvSpPr>
        <p:spPr>
          <a:xfrm>
            <a:off x="4429132" y="3024174"/>
            <a:ext cx="2286016" cy="1643074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>
            <p:custDataLst>
              <p:tags r:id="rId5"/>
            </p:custDataLst>
          </p:nvPr>
        </p:nvSpPr>
        <p:spPr>
          <a:xfrm>
            <a:off x="4286256" y="3024174"/>
            <a:ext cx="2571744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Субсидия </a:t>
            </a:r>
          </a:p>
          <a:p>
            <a:pPr lvl="0" algn="ctr">
              <a:lnSpc>
                <a:spcPts val="1800"/>
              </a:lnSpc>
            </a:pPr>
            <a:r>
              <a:rPr lang="ru-RU" sz="1500" b="1" dirty="0" smtClean="0"/>
              <a:t>МБУ «Курортный парк» (содержание территории города и курортной зоны)</a:t>
            </a:r>
            <a:endParaRPr lang="ru-RU" sz="1500" b="1" dirty="0"/>
          </a:p>
        </p:txBody>
      </p:sp>
      <p:sp>
        <p:nvSpPr>
          <p:cNvPr id="28" name="Скругленный прямоугольник 27"/>
          <p:cNvSpPr/>
          <p:nvPr>
            <p:custDataLst>
              <p:tags r:id="rId6"/>
            </p:custDataLst>
          </p:nvPr>
        </p:nvSpPr>
        <p:spPr>
          <a:xfrm>
            <a:off x="4786322" y="4095744"/>
            <a:ext cx="1683378" cy="432048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56,1</a:t>
            </a:r>
            <a:endParaRPr lang="ru-RU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60648" y="4953000"/>
            <a:ext cx="1944216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60648" y="5025008"/>
            <a:ext cx="1944216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Содержание Нижней каскадной лестницы</a:t>
            </a:r>
            <a:endParaRPr lang="ru-RU" sz="15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4663" y="5817096"/>
            <a:ext cx="1683378" cy="360040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/>
              <a:t>5</a:t>
            </a:r>
            <a:r>
              <a:rPr lang="ru-RU" sz="2400" b="1" dirty="0" smtClean="0"/>
              <a:t>,</a:t>
            </a:r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25144" y="4880992"/>
            <a:ext cx="1918566" cy="14293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57760" y="5810256"/>
            <a:ext cx="1683378" cy="336806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/>
              <a:t>5</a:t>
            </a:r>
            <a:r>
              <a:rPr lang="ru-RU" b="1" dirty="0" smtClean="0"/>
              <a:t>,</a:t>
            </a:r>
            <a:r>
              <a:rPr lang="en-US" b="1" dirty="0" smtClean="0"/>
              <a:t>1</a:t>
            </a:r>
            <a:endParaRPr lang="ru-RU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428868" y="5881694"/>
            <a:ext cx="2071702" cy="928694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214554" y="5953132"/>
            <a:ext cx="24288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Уличное освещение</a:t>
            </a:r>
            <a:endParaRPr lang="ru-RU" sz="15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643182" y="6310322"/>
            <a:ext cx="1683378" cy="432048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/>
              <a:t>43</a:t>
            </a:r>
            <a:r>
              <a:rPr lang="ru-RU" b="1" dirty="0" smtClean="0"/>
              <a:t>,</a:t>
            </a:r>
            <a:r>
              <a:rPr lang="en-US" b="1" dirty="0" smtClean="0"/>
              <a:t>6</a:t>
            </a:r>
            <a:endParaRPr lang="ru-RU" b="1" dirty="0"/>
          </a:p>
        </p:txBody>
      </p:sp>
      <p:grpSp>
        <p:nvGrpSpPr>
          <p:cNvPr id="2" name="Группа 8"/>
          <p:cNvGrpSpPr/>
          <p:nvPr/>
        </p:nvGrpSpPr>
        <p:grpSpPr>
          <a:xfrm>
            <a:off x="2621413" y="3414688"/>
            <a:ext cx="1599675" cy="1025447"/>
            <a:chOff x="3280593" y="1837348"/>
            <a:chExt cx="2577739" cy="1392963"/>
          </a:xfrm>
          <a:solidFill>
            <a:schemeClr val="accent5">
              <a:lumMod val="50000"/>
            </a:schemeClr>
          </a:solidFill>
        </p:grpSpPr>
        <p:sp>
          <p:nvSpPr>
            <p:cNvPr id="38" name="Скругленный прямоугольник 37"/>
            <p:cNvSpPr/>
            <p:nvPr>
              <p:custDataLst>
                <p:tags r:id="rId16"/>
              </p:custDataLst>
            </p:nvPr>
          </p:nvSpPr>
          <p:spPr>
            <a:xfrm>
              <a:off x="3280593" y="1837348"/>
              <a:ext cx="2577739" cy="1392963"/>
            </a:xfrm>
            <a:prstGeom prst="roundRect">
              <a:avLst>
                <a:gd name="adj" fmla="val 50000"/>
              </a:avLst>
            </a:prstGeom>
            <a:grp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кругленный прямоугольник 38"/>
            <p:cNvSpPr/>
            <p:nvPr>
              <p:custDataLst>
                <p:tags r:id="rId17"/>
              </p:custDataLst>
            </p:nvPr>
          </p:nvSpPr>
          <p:spPr>
            <a:xfrm>
              <a:off x="3429548" y="1984698"/>
              <a:ext cx="2289676" cy="11024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28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264,0</a:t>
              </a:r>
              <a:endParaRPr 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0" name="Прямая соединительная линия 39"/>
          <p:cNvCxnSpPr>
            <a:endCxn id="34" idx="0"/>
          </p:cNvCxnSpPr>
          <p:nvPr/>
        </p:nvCxnSpPr>
        <p:spPr>
          <a:xfrm rot="16200000" flipH="1">
            <a:off x="2802777" y="5219752"/>
            <a:ext cx="1296144" cy="27740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8" idx="3"/>
          </p:cNvCxnSpPr>
          <p:nvPr/>
        </p:nvCxnSpPr>
        <p:spPr>
          <a:xfrm flipV="1">
            <a:off x="2357430" y="3224809"/>
            <a:ext cx="279482" cy="763778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2204864" y="4232920"/>
            <a:ext cx="504056" cy="720080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3889356" y="3484530"/>
            <a:ext cx="656056" cy="280624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4149080" y="4304928"/>
            <a:ext cx="504056" cy="792088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3" descr="http://www.saratovmer.ru/files/data/images/NEWS/2018/3147746dd9635b3444e7565294fd95c6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83AEE1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8481392"/>
            <a:ext cx="6858000" cy="1700808"/>
          </a:xfrm>
          <a:prstGeom prst="rect">
            <a:avLst/>
          </a:prstGeom>
          <a:noFill/>
        </p:spPr>
      </p:pic>
      <p:sp>
        <p:nvSpPr>
          <p:cNvPr id="46" name="Скругленный прямоугольник 45"/>
          <p:cNvSpPr/>
          <p:nvPr>
            <p:custDataLst>
              <p:tags r:id="rId7"/>
            </p:custDataLst>
          </p:nvPr>
        </p:nvSpPr>
        <p:spPr>
          <a:xfrm>
            <a:off x="2348880" y="2144689"/>
            <a:ext cx="2039179" cy="1060606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>
            <p:custDataLst>
              <p:tags r:id="rId8"/>
            </p:custDataLst>
          </p:nvPr>
        </p:nvSpPr>
        <p:spPr>
          <a:xfrm>
            <a:off x="357167" y="7239016"/>
            <a:ext cx="2286015" cy="1205192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>
            <p:custDataLst>
              <p:tags r:id="rId9"/>
            </p:custDataLst>
          </p:nvPr>
        </p:nvSpPr>
        <p:spPr>
          <a:xfrm>
            <a:off x="4143380" y="7185248"/>
            <a:ext cx="2428892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>
            <p:custDataLst>
              <p:tags r:id="rId10"/>
            </p:custDataLst>
          </p:nvPr>
        </p:nvSpPr>
        <p:spPr>
          <a:xfrm>
            <a:off x="2564904" y="2720753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100,4</a:t>
            </a:r>
            <a:endParaRPr lang="ru-RU" b="1" dirty="0"/>
          </a:p>
        </p:txBody>
      </p:sp>
      <p:sp>
        <p:nvSpPr>
          <p:cNvPr id="50" name="Скругленный прямоугольник 49"/>
          <p:cNvSpPr/>
          <p:nvPr>
            <p:custDataLst>
              <p:tags r:id="rId11"/>
            </p:custDataLst>
          </p:nvPr>
        </p:nvSpPr>
        <p:spPr>
          <a:xfrm>
            <a:off x="642918" y="7953396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/>
              <a:t>0</a:t>
            </a:r>
            <a:r>
              <a:rPr lang="ru-RU" b="1" dirty="0" smtClean="0"/>
              <a:t>,8</a:t>
            </a:r>
            <a:endParaRPr lang="ru-RU" b="1" dirty="0"/>
          </a:p>
        </p:txBody>
      </p:sp>
      <p:sp>
        <p:nvSpPr>
          <p:cNvPr id="51" name="Скругленный прямоугольник 50"/>
          <p:cNvSpPr/>
          <p:nvPr>
            <p:custDataLst>
              <p:tags r:id="rId12"/>
            </p:custDataLst>
          </p:nvPr>
        </p:nvSpPr>
        <p:spPr>
          <a:xfrm>
            <a:off x="4509120" y="7977336"/>
            <a:ext cx="187220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/>
              <a:t>11</a:t>
            </a:r>
            <a:r>
              <a:rPr lang="ru-RU" b="1" dirty="0" smtClean="0"/>
              <a:t>,</a:t>
            </a:r>
            <a:r>
              <a:rPr lang="en-US" b="1" dirty="0" smtClean="0"/>
              <a:t>6</a:t>
            </a:r>
            <a:endParaRPr lang="ru-RU" b="1" dirty="0"/>
          </a:p>
        </p:txBody>
      </p:sp>
      <p:sp>
        <p:nvSpPr>
          <p:cNvPr id="52" name="Прямоугольник 51"/>
          <p:cNvSpPr/>
          <p:nvPr>
            <p:custDataLst>
              <p:tags r:id="rId13"/>
            </p:custDataLst>
          </p:nvPr>
        </p:nvSpPr>
        <p:spPr>
          <a:xfrm>
            <a:off x="2204864" y="2144688"/>
            <a:ext cx="2304256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Развитие курортной инфраструктуры</a:t>
            </a:r>
            <a:endParaRPr lang="ru-RU" sz="1500" b="1" dirty="0"/>
          </a:p>
        </p:txBody>
      </p:sp>
      <p:sp>
        <p:nvSpPr>
          <p:cNvPr id="53" name="Прямоугольник 52"/>
          <p:cNvSpPr/>
          <p:nvPr>
            <p:custDataLst>
              <p:tags r:id="rId14"/>
            </p:custDataLst>
          </p:nvPr>
        </p:nvSpPr>
        <p:spPr>
          <a:xfrm>
            <a:off x="142852" y="7524768"/>
            <a:ext cx="2736304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Прочие мероприятия</a:t>
            </a:r>
            <a:endParaRPr lang="ru-RU" sz="1500" b="1" dirty="0"/>
          </a:p>
        </p:txBody>
      </p:sp>
      <p:sp>
        <p:nvSpPr>
          <p:cNvPr id="54" name="Прямоугольник 53"/>
          <p:cNvSpPr/>
          <p:nvPr>
            <p:custDataLst>
              <p:tags r:id="rId15"/>
            </p:custDataLst>
          </p:nvPr>
        </p:nvSpPr>
        <p:spPr>
          <a:xfrm>
            <a:off x="4000504" y="7329264"/>
            <a:ext cx="2643206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Содержание и озеленение города и курортной зоны</a:t>
            </a:r>
            <a:endParaRPr lang="ru-RU" sz="1500" b="1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1988840" y="4376936"/>
            <a:ext cx="864096" cy="2736304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005064" y="4376936"/>
            <a:ext cx="1008112" cy="2736304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4857760" y="4953000"/>
            <a:ext cx="16561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Цифровые технологии</a:t>
            </a:r>
          </a:p>
          <a:p>
            <a:pPr lvl="0" algn="ctr">
              <a:lnSpc>
                <a:spcPts val="1800"/>
              </a:lnSpc>
            </a:pPr>
            <a:r>
              <a:rPr lang="ru-RU" sz="1500" b="1" dirty="0" smtClean="0"/>
              <a:t>«Умный город»</a:t>
            </a:r>
            <a:endParaRPr lang="ru-RU" sz="15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0" y="0"/>
            <a:ext cx="6858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ru-RU" altLang="ru-RU" sz="1400" b="1" dirty="0" smtClean="0">
              <a:latin typeface="Arial Black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altLang="ru-RU" sz="2400" b="1" dirty="0" smtClean="0">
                <a:cs typeface="Times New Roman" pitchFamily="18" charset="0"/>
              </a:rPr>
              <a:t>Благоустройство и содержание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altLang="ru-RU" sz="2400" b="1" dirty="0" smtClean="0">
                <a:cs typeface="Times New Roman" pitchFamily="18" charset="0"/>
              </a:rPr>
              <a:t>города-курорта Железноводска </a:t>
            </a:r>
          </a:p>
          <a:p>
            <a:pPr algn="ctr">
              <a:lnSpc>
                <a:spcPct val="80000"/>
              </a:lnSpc>
              <a:defRPr/>
            </a:pPr>
            <a:r>
              <a:rPr lang="ru-RU" altLang="ru-RU" sz="2400" b="1" dirty="0" smtClean="0">
                <a:cs typeface="Times New Roman" pitchFamily="18" charset="0"/>
              </a:rPr>
              <a:t>на 2024 год</a:t>
            </a:r>
          </a:p>
          <a:p>
            <a:pPr algn="ctr">
              <a:lnSpc>
                <a:spcPct val="80000"/>
              </a:lnSpc>
              <a:defRPr/>
            </a:pPr>
            <a:endParaRPr lang="ru-RU" altLang="ru-RU" sz="1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hSuNA\Pictures\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167050"/>
            <a:ext cx="2286000" cy="2941650"/>
          </a:xfrm>
          <a:prstGeom prst="rect">
            <a:avLst/>
          </a:prstGeom>
          <a:noFill/>
        </p:spPr>
      </p:pic>
      <p:pic>
        <p:nvPicPr>
          <p:cNvPr id="6147" name="Picture 3" descr="C:\Users\ZhSuNA\Pictures\Bezymyannyyeeeen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4132" y="1797756"/>
            <a:ext cx="4131592" cy="5796844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602421" y="3658768"/>
            <a:ext cx="11824" cy="236074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671645" y="3514543"/>
            <a:ext cx="31531" cy="2444240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82414" y="3567678"/>
            <a:ext cx="31531" cy="2444240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715016" y="6738950"/>
            <a:ext cx="983411" cy="834843"/>
          </a:xfrm>
          <a:prstGeom prst="roundRect">
            <a:avLst>
              <a:gd name="adj" fmla="val 31566"/>
            </a:avLst>
          </a:prstGeom>
          <a:solidFill>
            <a:srgbClr val="CC53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937,8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3358" y="5021532"/>
            <a:ext cx="895362" cy="809925"/>
          </a:xfrm>
          <a:prstGeom prst="roundRect">
            <a:avLst>
              <a:gd name="adj" fmla="val 31566"/>
            </a:avLst>
          </a:prstGeom>
          <a:solidFill>
            <a:srgbClr val="CC53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1,6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>
            <p:custDataLst>
              <p:tags r:id="rId1"/>
            </p:custDataLst>
          </p:nvPr>
        </p:nvSpPr>
        <p:spPr>
          <a:xfrm>
            <a:off x="0" y="6238884"/>
            <a:ext cx="2428869" cy="1500198"/>
          </a:xfrm>
          <a:prstGeom prst="roundRect">
            <a:avLst>
              <a:gd name="adj" fmla="val 50000"/>
            </a:avLst>
          </a:prstGeom>
          <a:solidFill>
            <a:srgbClr val="A5C4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Приобретение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жилого помещения в муниципальную собственность</a:t>
            </a:r>
            <a:endParaRPr lang="ru-RU" sz="16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Скругленный прямоугольник 10"/>
          <p:cNvSpPr/>
          <p:nvPr>
            <p:custDataLst>
              <p:tags r:id="rId2"/>
            </p:custDataLst>
          </p:nvPr>
        </p:nvSpPr>
        <p:spPr>
          <a:xfrm>
            <a:off x="2714620" y="7667644"/>
            <a:ext cx="3857652" cy="2002805"/>
          </a:xfrm>
          <a:prstGeom prst="roundRect">
            <a:avLst>
              <a:gd name="adj" fmla="val 50000"/>
            </a:avLst>
          </a:prstGeom>
          <a:solidFill>
            <a:srgbClr val="A5C4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Строительство новой муниципальной общеобразовательной школы в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жилом районе Капельница</a:t>
            </a:r>
            <a:endParaRPr lang="ru-RU" sz="12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7166" y="1166786"/>
            <a:ext cx="770742" cy="673776"/>
          </a:xfrm>
          <a:prstGeom prst="rect">
            <a:avLst/>
          </a:prstGeom>
          <a:solidFill>
            <a:srgbClr val="4F9B43"/>
          </a:solidFill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6858000" cy="6136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ru-RU" altLang="ru-RU" sz="1400" b="1" dirty="0" smtClean="0">
              <a:latin typeface="Arial Black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altLang="ru-RU" sz="1400" b="1" dirty="0" smtClean="0">
                <a:latin typeface="Arial Black" pitchFamily="34" charset="0"/>
              </a:rPr>
              <a:t>Бюджетные инвестиции на 2024 год</a:t>
            </a:r>
          </a:p>
          <a:p>
            <a:pPr algn="ctr">
              <a:lnSpc>
                <a:spcPct val="80000"/>
              </a:lnSpc>
              <a:defRPr/>
            </a:pPr>
            <a:endParaRPr lang="ru-RU" altLang="ru-RU" sz="1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hSuNA\Pictures\97-978348_progressive-programs-family-house-icon-png.png"/>
          <p:cNvPicPr>
            <a:picLocks noChangeAspect="1" noChangeArrowheads="1"/>
          </p:cNvPicPr>
          <p:nvPr/>
        </p:nvPicPr>
        <p:blipFill>
          <a:blip r:embed="rId6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76" name="Скругленный прямоугольник 75"/>
          <p:cNvSpPr/>
          <p:nvPr>
            <p:custDataLst>
              <p:tags r:id="rId1"/>
            </p:custDataLst>
          </p:nvPr>
        </p:nvSpPr>
        <p:spPr>
          <a:xfrm>
            <a:off x="5357826" y="4524372"/>
            <a:ext cx="1190297" cy="555848"/>
          </a:xfrm>
          <a:prstGeom prst="roundRect">
            <a:avLst>
              <a:gd name="adj" fmla="val 20277"/>
            </a:avLst>
          </a:prstGeom>
          <a:solidFill>
            <a:srgbClr val="C6D9F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6858000" cy="8354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endParaRPr lang="ru-RU" altLang="ru-RU" sz="1500" b="1" dirty="0" smtClean="0">
              <a:latin typeface="Arial Black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Обеспечение жильем молодых семей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города-курорта Железноводска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endParaRPr lang="ru-RU" altLang="ru-RU" sz="1500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>
            <p:custDataLst>
              <p:tags r:id="rId2"/>
            </p:custDataLst>
          </p:nvPr>
        </p:nvSpPr>
        <p:spPr>
          <a:xfrm>
            <a:off x="0" y="4524372"/>
            <a:ext cx="1308538" cy="485811"/>
          </a:xfrm>
          <a:prstGeom prst="roundRect">
            <a:avLst>
              <a:gd name="adj" fmla="val 20277"/>
            </a:avLst>
          </a:prstGeom>
          <a:solidFill>
            <a:srgbClr val="C6D9F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>
            <p:custDataLst>
              <p:tags r:id="rId3"/>
            </p:custDataLst>
          </p:nvPr>
        </p:nvSpPr>
        <p:spPr>
          <a:xfrm>
            <a:off x="214290" y="952472"/>
            <a:ext cx="1026114" cy="602785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>
            <p:custDataLst>
              <p:tags r:id="rId4"/>
            </p:custDataLst>
          </p:nvPr>
        </p:nvSpPr>
        <p:spPr>
          <a:xfrm>
            <a:off x="214290" y="2024042"/>
            <a:ext cx="1143008" cy="520000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семьи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>
            <p:custDataLst>
              <p:tags r:id="rId5"/>
            </p:custDataLst>
          </p:nvPr>
        </p:nvSpPr>
        <p:spPr>
          <a:xfrm>
            <a:off x="357166" y="3095612"/>
            <a:ext cx="702078" cy="624069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4,7</a:t>
            </a:r>
          </a:p>
        </p:txBody>
      </p:sp>
      <p:sp>
        <p:nvSpPr>
          <p:cNvPr id="11" name="Скругленный прямоугольник 10"/>
          <p:cNvSpPr/>
          <p:nvPr>
            <p:custDataLst>
              <p:tags r:id="rId6"/>
            </p:custDataLst>
          </p:nvPr>
        </p:nvSpPr>
        <p:spPr>
          <a:xfrm>
            <a:off x="1857364" y="952472"/>
            <a:ext cx="1080120" cy="6240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</a:p>
        </p:txBody>
      </p:sp>
      <p:sp>
        <p:nvSpPr>
          <p:cNvPr id="12" name="Скругленный прямоугольник 11"/>
          <p:cNvSpPr/>
          <p:nvPr>
            <p:custDataLst>
              <p:tags r:id="rId7"/>
            </p:custDataLst>
          </p:nvPr>
        </p:nvSpPr>
        <p:spPr>
          <a:xfrm>
            <a:off x="1785926" y="2024042"/>
            <a:ext cx="1214446" cy="520000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67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семей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>
            <p:custDataLst>
              <p:tags r:id="rId8"/>
            </p:custDataLst>
          </p:nvPr>
        </p:nvCxnSpPr>
        <p:spPr>
          <a:xfrm>
            <a:off x="5937350" y="3866980"/>
            <a:ext cx="0" cy="220367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>
            <p:custDataLst>
              <p:tags r:id="rId9"/>
            </p:custDataLst>
          </p:nvPr>
        </p:nvCxnSpPr>
        <p:spPr>
          <a:xfrm>
            <a:off x="2372805" y="3897344"/>
            <a:ext cx="0" cy="220367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5538" y="5011110"/>
            <a:ext cx="408338" cy="743079"/>
          </a:xfrm>
          <a:prstGeom prst="rect">
            <a:avLst/>
          </a:prstGeom>
          <a:noFill/>
        </p:spPr>
      </p:pic>
      <p:pic>
        <p:nvPicPr>
          <p:cNvPr id="16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3773" y="5026291"/>
            <a:ext cx="419229" cy="728081"/>
          </a:xfrm>
          <a:prstGeom prst="rect">
            <a:avLst/>
          </a:prstGeom>
          <a:noFill/>
        </p:spPr>
      </p:pic>
      <p:grpSp>
        <p:nvGrpSpPr>
          <p:cNvPr id="7" name="Группа 46"/>
          <p:cNvGrpSpPr/>
          <p:nvPr>
            <p:custDataLst>
              <p:tags r:id="rId12"/>
            </p:custDataLst>
          </p:nvPr>
        </p:nvGrpSpPr>
        <p:grpSpPr>
          <a:xfrm>
            <a:off x="0" y="5881692"/>
            <a:ext cx="701565" cy="615452"/>
            <a:chOff x="875117" y="6121521"/>
            <a:chExt cx="1447857" cy="368919"/>
          </a:xfrm>
        </p:grpSpPr>
        <p:sp>
          <p:nvSpPr>
            <p:cNvPr id="19" name="Овал 18"/>
            <p:cNvSpPr/>
            <p:nvPr>
              <p:custDataLst>
                <p:tags r:id="rId59"/>
              </p:custDataLst>
            </p:nvPr>
          </p:nvSpPr>
          <p:spPr>
            <a:xfrm flipH="1">
              <a:off x="1425854" y="6121521"/>
              <a:ext cx="628650" cy="17336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TextBox 19"/>
            <p:cNvSpPr txBox="1"/>
            <p:nvPr>
              <p:custDataLst>
                <p:tags r:id="rId60"/>
              </p:custDataLst>
            </p:nvPr>
          </p:nvSpPr>
          <p:spPr>
            <a:xfrm>
              <a:off x="875117" y="6228734"/>
              <a:ext cx="1447857" cy="2617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бюджет города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Группа 52"/>
          <p:cNvGrpSpPr/>
          <p:nvPr>
            <p:custDataLst>
              <p:tags r:id="rId13"/>
            </p:custDataLst>
          </p:nvPr>
        </p:nvGrpSpPr>
        <p:grpSpPr>
          <a:xfrm>
            <a:off x="785794" y="5881694"/>
            <a:ext cx="654270" cy="705136"/>
            <a:chOff x="1231301" y="6005981"/>
            <a:chExt cx="2049056" cy="339631"/>
          </a:xfrm>
        </p:grpSpPr>
        <p:sp>
          <p:nvSpPr>
            <p:cNvPr id="22" name="Овал 21"/>
            <p:cNvSpPr/>
            <p:nvPr>
              <p:custDataLst>
                <p:tags r:id="rId57"/>
              </p:custDataLst>
            </p:nvPr>
          </p:nvSpPr>
          <p:spPr>
            <a:xfrm>
              <a:off x="1658763" y="6005981"/>
              <a:ext cx="914924" cy="122207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TextBox 22"/>
            <p:cNvSpPr txBox="1"/>
            <p:nvPr>
              <p:custDataLst>
                <p:tags r:id="rId58"/>
              </p:custDataLst>
            </p:nvPr>
          </p:nvSpPr>
          <p:spPr>
            <a:xfrm>
              <a:off x="1231301" y="6128191"/>
              <a:ext cx="2049056" cy="21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Скругленный прямоугольник 23"/>
          <p:cNvSpPr/>
          <p:nvPr>
            <p:custDataLst>
              <p:tags r:id="rId14"/>
            </p:custDataLst>
          </p:nvPr>
        </p:nvSpPr>
        <p:spPr>
          <a:xfrm>
            <a:off x="3500438" y="4524372"/>
            <a:ext cx="1190297" cy="563440"/>
          </a:xfrm>
          <a:prstGeom prst="roundRect">
            <a:avLst>
              <a:gd name="adj" fmla="val 20277"/>
            </a:avLst>
          </a:prstGeom>
          <a:solidFill>
            <a:srgbClr val="C6D9F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>
            <p:custDataLst>
              <p:tags r:id="rId15"/>
            </p:custDataLst>
          </p:nvPr>
        </p:nvSpPr>
        <p:spPr>
          <a:xfrm>
            <a:off x="2000240" y="3095612"/>
            <a:ext cx="702078" cy="624069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52,3</a:t>
            </a:r>
          </a:p>
        </p:txBody>
      </p:sp>
      <p:sp>
        <p:nvSpPr>
          <p:cNvPr id="35" name="Скругленный прямоугольник 34"/>
          <p:cNvSpPr/>
          <p:nvPr>
            <p:custDataLst>
              <p:tags r:id="rId16"/>
            </p:custDataLst>
          </p:nvPr>
        </p:nvSpPr>
        <p:spPr>
          <a:xfrm>
            <a:off x="3500438" y="952472"/>
            <a:ext cx="1080120" cy="6240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</a:p>
        </p:txBody>
      </p:sp>
      <p:sp>
        <p:nvSpPr>
          <p:cNvPr id="36" name="Скругленный прямоугольник 35"/>
          <p:cNvSpPr/>
          <p:nvPr>
            <p:custDataLst>
              <p:tags r:id="rId17"/>
            </p:custDataLst>
          </p:nvPr>
        </p:nvSpPr>
        <p:spPr>
          <a:xfrm>
            <a:off x="3428999" y="2024042"/>
            <a:ext cx="1285885" cy="520000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семьи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Скругленный прямоугольник 36"/>
          <p:cNvSpPr/>
          <p:nvPr>
            <p:custDataLst>
              <p:tags r:id="rId18"/>
            </p:custDataLst>
          </p:nvPr>
        </p:nvSpPr>
        <p:spPr>
          <a:xfrm>
            <a:off x="3786190" y="3095612"/>
            <a:ext cx="702078" cy="624069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8,1</a:t>
            </a:r>
          </a:p>
        </p:txBody>
      </p:sp>
      <p:sp>
        <p:nvSpPr>
          <p:cNvPr id="38" name="Скругленный прямоугольник 37"/>
          <p:cNvSpPr/>
          <p:nvPr>
            <p:custDataLst>
              <p:tags r:id="rId19"/>
            </p:custDataLst>
          </p:nvPr>
        </p:nvSpPr>
        <p:spPr>
          <a:xfrm>
            <a:off x="1785926" y="4524372"/>
            <a:ext cx="1198179" cy="471643"/>
          </a:xfrm>
          <a:prstGeom prst="roundRect">
            <a:avLst>
              <a:gd name="adj" fmla="val 20277"/>
            </a:avLst>
          </a:prstGeom>
          <a:solidFill>
            <a:srgbClr val="C6D9F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>
            <p:custDataLst>
              <p:tags r:id="rId20"/>
            </p:custDataLst>
          </p:nvPr>
        </p:nvCxnSpPr>
        <p:spPr>
          <a:xfrm>
            <a:off x="642539" y="3920117"/>
            <a:ext cx="0" cy="220367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Скругленный прямоугольник 57"/>
          <p:cNvSpPr/>
          <p:nvPr>
            <p:custDataLst>
              <p:tags r:id="rId21"/>
            </p:custDataLst>
          </p:nvPr>
        </p:nvSpPr>
        <p:spPr>
          <a:xfrm>
            <a:off x="785794" y="4667248"/>
            <a:ext cx="525316" cy="413423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4,2</a:t>
            </a:r>
          </a:p>
        </p:txBody>
      </p:sp>
      <p:sp>
        <p:nvSpPr>
          <p:cNvPr id="59" name="Скругленный прямоугольник 58"/>
          <p:cNvSpPr/>
          <p:nvPr>
            <p:custDataLst>
              <p:tags r:id="rId22"/>
            </p:custDataLst>
          </p:nvPr>
        </p:nvSpPr>
        <p:spPr>
          <a:xfrm>
            <a:off x="4286256" y="4595810"/>
            <a:ext cx="525316" cy="413423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7,7</a:t>
            </a:r>
          </a:p>
        </p:txBody>
      </p:sp>
      <p:sp>
        <p:nvSpPr>
          <p:cNvPr id="60" name="Скругленный прямоугольник 59"/>
          <p:cNvSpPr/>
          <p:nvPr>
            <p:custDataLst>
              <p:tags r:id="rId23"/>
            </p:custDataLst>
          </p:nvPr>
        </p:nvSpPr>
        <p:spPr>
          <a:xfrm>
            <a:off x="2428868" y="4595810"/>
            <a:ext cx="525316" cy="413423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49,7</a:t>
            </a:r>
          </a:p>
        </p:txBody>
      </p:sp>
      <p:sp>
        <p:nvSpPr>
          <p:cNvPr id="61" name="Скругленный прямоугольник 60"/>
          <p:cNvSpPr/>
          <p:nvPr>
            <p:custDataLst>
              <p:tags r:id="rId24"/>
            </p:custDataLst>
          </p:nvPr>
        </p:nvSpPr>
        <p:spPr>
          <a:xfrm>
            <a:off x="6215082" y="4667248"/>
            <a:ext cx="525316" cy="413423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8,5</a:t>
            </a:r>
          </a:p>
        </p:txBody>
      </p:sp>
      <p:sp>
        <p:nvSpPr>
          <p:cNvPr id="62" name="Скругленный прямоугольник 61"/>
          <p:cNvSpPr/>
          <p:nvPr>
            <p:custDataLst>
              <p:tags r:id="rId25"/>
            </p:custDataLst>
          </p:nvPr>
        </p:nvSpPr>
        <p:spPr>
          <a:xfrm>
            <a:off x="5429264" y="4667248"/>
            <a:ext cx="525316" cy="413423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0,4</a:t>
            </a:r>
          </a:p>
        </p:txBody>
      </p:sp>
      <p:sp>
        <p:nvSpPr>
          <p:cNvPr id="63" name="Скругленный прямоугольник 62"/>
          <p:cNvSpPr/>
          <p:nvPr>
            <p:custDataLst>
              <p:tags r:id="rId26"/>
            </p:custDataLst>
          </p:nvPr>
        </p:nvSpPr>
        <p:spPr>
          <a:xfrm>
            <a:off x="214290" y="4667248"/>
            <a:ext cx="525316" cy="413423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0,5</a:t>
            </a:r>
          </a:p>
        </p:txBody>
      </p:sp>
      <p:sp>
        <p:nvSpPr>
          <p:cNvPr id="64" name="Скругленный прямоугольник 63"/>
          <p:cNvSpPr/>
          <p:nvPr>
            <p:custDataLst>
              <p:tags r:id="rId27"/>
            </p:custDataLst>
          </p:nvPr>
        </p:nvSpPr>
        <p:spPr>
          <a:xfrm>
            <a:off x="1857364" y="4595810"/>
            <a:ext cx="525316" cy="413423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2,6</a:t>
            </a:r>
          </a:p>
        </p:txBody>
      </p:sp>
      <p:sp>
        <p:nvSpPr>
          <p:cNvPr id="65" name="Скругленный прямоугольник 64"/>
          <p:cNvSpPr/>
          <p:nvPr>
            <p:custDataLst>
              <p:tags r:id="rId28"/>
            </p:custDataLst>
          </p:nvPr>
        </p:nvSpPr>
        <p:spPr>
          <a:xfrm>
            <a:off x="3500438" y="4595810"/>
            <a:ext cx="525316" cy="413423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0,4</a:t>
            </a:r>
          </a:p>
        </p:txBody>
      </p:sp>
      <p:sp>
        <p:nvSpPr>
          <p:cNvPr id="66" name="Скругленный прямоугольник 65"/>
          <p:cNvSpPr/>
          <p:nvPr>
            <p:custDataLst>
              <p:tags r:id="rId29"/>
            </p:custDataLst>
          </p:nvPr>
        </p:nvSpPr>
        <p:spPr>
          <a:xfrm>
            <a:off x="5286388" y="952472"/>
            <a:ext cx="1080120" cy="6240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</a:p>
        </p:txBody>
      </p:sp>
      <p:sp>
        <p:nvSpPr>
          <p:cNvPr id="67" name="Скругленный прямоугольник 66"/>
          <p:cNvSpPr/>
          <p:nvPr>
            <p:custDataLst>
              <p:tags r:id="rId30"/>
            </p:custDataLst>
          </p:nvPr>
        </p:nvSpPr>
        <p:spPr>
          <a:xfrm>
            <a:off x="5214951" y="2024042"/>
            <a:ext cx="1357322" cy="520000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семьи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>
            <p:custDataLst>
              <p:tags r:id="rId31"/>
            </p:custDataLst>
          </p:nvPr>
        </p:nvCxnSpPr>
        <p:spPr>
          <a:xfrm>
            <a:off x="4221312" y="3844210"/>
            <a:ext cx="0" cy="220367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>
            <p:custDataLst>
              <p:tags r:id="rId32"/>
            </p:custDataLst>
          </p:nvPr>
        </p:nvSpPr>
        <p:spPr>
          <a:xfrm>
            <a:off x="5572140" y="3095612"/>
            <a:ext cx="702078" cy="582741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8,9</a:t>
            </a:r>
          </a:p>
        </p:txBody>
      </p:sp>
      <p:pic>
        <p:nvPicPr>
          <p:cNvPr id="70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85926" y="5024438"/>
            <a:ext cx="419229" cy="728081"/>
          </a:xfrm>
          <a:prstGeom prst="rect">
            <a:avLst/>
          </a:prstGeom>
          <a:noFill/>
        </p:spPr>
      </p:pic>
      <p:pic>
        <p:nvPicPr>
          <p:cNvPr id="71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77687" y="5018699"/>
            <a:ext cx="419229" cy="728081"/>
          </a:xfrm>
          <a:prstGeom prst="rect">
            <a:avLst/>
          </a:prstGeom>
          <a:noFill/>
        </p:spPr>
      </p:pic>
      <p:pic>
        <p:nvPicPr>
          <p:cNvPr id="72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0438" y="5024438"/>
            <a:ext cx="419229" cy="728081"/>
          </a:xfrm>
          <a:prstGeom prst="rect">
            <a:avLst/>
          </a:prstGeom>
          <a:noFill/>
        </p:spPr>
      </p:pic>
      <p:pic>
        <p:nvPicPr>
          <p:cNvPr id="73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57694" y="4953000"/>
            <a:ext cx="419229" cy="728081"/>
          </a:xfrm>
          <a:prstGeom prst="rect">
            <a:avLst/>
          </a:prstGeom>
          <a:noFill/>
        </p:spPr>
      </p:pic>
      <p:pic>
        <p:nvPicPr>
          <p:cNvPr id="74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73133" y="4942792"/>
            <a:ext cx="419229" cy="728081"/>
          </a:xfrm>
          <a:prstGeom prst="rect">
            <a:avLst/>
          </a:prstGeom>
          <a:noFill/>
        </p:spPr>
      </p:pic>
      <p:pic>
        <p:nvPicPr>
          <p:cNvPr id="75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15082" y="4953000"/>
            <a:ext cx="419229" cy="728081"/>
          </a:xfrm>
          <a:prstGeom prst="rect">
            <a:avLst/>
          </a:prstGeom>
          <a:noFill/>
        </p:spPr>
      </p:pic>
      <p:grpSp>
        <p:nvGrpSpPr>
          <p:cNvPr id="10" name="Группа 46"/>
          <p:cNvGrpSpPr/>
          <p:nvPr>
            <p:custDataLst>
              <p:tags r:id="rId39"/>
            </p:custDataLst>
          </p:nvPr>
        </p:nvGrpSpPr>
        <p:grpSpPr>
          <a:xfrm>
            <a:off x="1571612" y="5810257"/>
            <a:ext cx="701565" cy="793787"/>
            <a:chOff x="727686" y="6121521"/>
            <a:chExt cx="1447857" cy="475818"/>
          </a:xfrm>
        </p:grpSpPr>
        <p:sp>
          <p:nvSpPr>
            <p:cNvPr id="78" name="Овал 77"/>
            <p:cNvSpPr/>
            <p:nvPr>
              <p:custDataLst>
                <p:tags r:id="rId55"/>
              </p:custDataLst>
            </p:nvPr>
          </p:nvSpPr>
          <p:spPr>
            <a:xfrm flipH="1">
              <a:off x="1317406" y="6121521"/>
              <a:ext cx="671031" cy="17336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9" name="TextBox 78"/>
            <p:cNvSpPr txBox="1"/>
            <p:nvPr>
              <p:custDataLst>
                <p:tags r:id="rId56"/>
              </p:custDataLst>
            </p:nvPr>
          </p:nvSpPr>
          <p:spPr>
            <a:xfrm>
              <a:off x="727686" y="6335632"/>
              <a:ext cx="1447857" cy="261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бюджет города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Группа 46"/>
          <p:cNvGrpSpPr/>
          <p:nvPr>
            <p:custDataLst>
              <p:tags r:id="rId40"/>
            </p:custDataLst>
          </p:nvPr>
        </p:nvGrpSpPr>
        <p:grpSpPr>
          <a:xfrm>
            <a:off x="3429000" y="5810255"/>
            <a:ext cx="701565" cy="722346"/>
            <a:chOff x="1022547" y="6121521"/>
            <a:chExt cx="1447857" cy="432994"/>
          </a:xfrm>
        </p:grpSpPr>
        <p:sp>
          <p:nvSpPr>
            <p:cNvPr id="81" name="Овал 80"/>
            <p:cNvSpPr/>
            <p:nvPr>
              <p:custDataLst>
                <p:tags r:id="rId53"/>
              </p:custDataLst>
            </p:nvPr>
          </p:nvSpPr>
          <p:spPr>
            <a:xfrm flipH="1">
              <a:off x="1425854" y="6121521"/>
              <a:ext cx="628706" cy="17336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" name="TextBox 81"/>
            <p:cNvSpPr txBox="1"/>
            <p:nvPr>
              <p:custDataLst>
                <p:tags r:id="rId54"/>
              </p:custDataLst>
            </p:nvPr>
          </p:nvSpPr>
          <p:spPr>
            <a:xfrm>
              <a:off x="1022547" y="6292809"/>
              <a:ext cx="1447857" cy="2617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бюджет города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Группа 46"/>
          <p:cNvGrpSpPr/>
          <p:nvPr>
            <p:custDataLst>
              <p:tags r:id="rId41"/>
            </p:custDataLst>
          </p:nvPr>
        </p:nvGrpSpPr>
        <p:grpSpPr>
          <a:xfrm>
            <a:off x="5429264" y="5881693"/>
            <a:ext cx="701565" cy="794990"/>
            <a:chOff x="875117" y="6121521"/>
            <a:chExt cx="1447857" cy="476539"/>
          </a:xfrm>
        </p:grpSpPr>
        <p:sp>
          <p:nvSpPr>
            <p:cNvPr id="84" name="Овал 83"/>
            <p:cNvSpPr/>
            <p:nvPr>
              <p:custDataLst>
                <p:tags r:id="rId51"/>
              </p:custDataLst>
            </p:nvPr>
          </p:nvSpPr>
          <p:spPr>
            <a:xfrm flipH="1">
              <a:off x="1425856" y="6121521"/>
              <a:ext cx="605344" cy="17336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5" name="TextBox 84"/>
            <p:cNvSpPr txBox="1"/>
            <p:nvPr>
              <p:custDataLst>
                <p:tags r:id="rId52"/>
              </p:custDataLst>
            </p:nvPr>
          </p:nvSpPr>
          <p:spPr>
            <a:xfrm>
              <a:off x="875117" y="6228734"/>
              <a:ext cx="1447857" cy="369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бюджет города</a:t>
              </a:r>
            </a:p>
            <a:p>
              <a:pPr algn="ctr">
                <a:lnSpc>
                  <a:spcPts val="1400"/>
                </a:lnSpc>
                <a:defRPr/>
              </a:pP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Группа 52"/>
          <p:cNvGrpSpPr/>
          <p:nvPr>
            <p:custDataLst>
              <p:tags r:id="rId42"/>
            </p:custDataLst>
          </p:nvPr>
        </p:nvGrpSpPr>
        <p:grpSpPr>
          <a:xfrm>
            <a:off x="2428868" y="5810257"/>
            <a:ext cx="654270" cy="808596"/>
            <a:chOff x="1155733" y="6005984"/>
            <a:chExt cx="2049056" cy="389463"/>
          </a:xfrm>
        </p:grpSpPr>
        <p:sp>
          <p:nvSpPr>
            <p:cNvPr id="87" name="Овал 86"/>
            <p:cNvSpPr/>
            <p:nvPr>
              <p:custDataLst>
                <p:tags r:id="rId49"/>
              </p:custDataLst>
            </p:nvPr>
          </p:nvSpPr>
          <p:spPr>
            <a:xfrm>
              <a:off x="1658760" y="6005984"/>
              <a:ext cx="839356" cy="118552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8" name="TextBox 87"/>
            <p:cNvSpPr txBox="1"/>
            <p:nvPr>
              <p:custDataLst>
                <p:tags r:id="rId50"/>
              </p:custDataLst>
            </p:nvPr>
          </p:nvSpPr>
          <p:spPr>
            <a:xfrm>
              <a:off x="1155733" y="6178026"/>
              <a:ext cx="2049056" cy="21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Группа 52"/>
          <p:cNvGrpSpPr/>
          <p:nvPr>
            <p:custDataLst>
              <p:tags r:id="rId43"/>
            </p:custDataLst>
          </p:nvPr>
        </p:nvGrpSpPr>
        <p:grpSpPr>
          <a:xfrm>
            <a:off x="4357694" y="5810256"/>
            <a:ext cx="654270" cy="768976"/>
            <a:chOff x="1121828" y="6005986"/>
            <a:chExt cx="2049056" cy="370380"/>
          </a:xfrm>
        </p:grpSpPr>
        <p:sp>
          <p:nvSpPr>
            <p:cNvPr id="90" name="Овал 89"/>
            <p:cNvSpPr/>
            <p:nvPr>
              <p:custDataLst>
                <p:tags r:id="rId47"/>
              </p:custDataLst>
            </p:nvPr>
          </p:nvSpPr>
          <p:spPr>
            <a:xfrm>
              <a:off x="1658760" y="6005986"/>
              <a:ext cx="1029185" cy="152961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1" name="TextBox 90"/>
            <p:cNvSpPr txBox="1"/>
            <p:nvPr>
              <p:custDataLst>
                <p:tags r:id="rId48"/>
              </p:custDataLst>
            </p:nvPr>
          </p:nvSpPr>
          <p:spPr>
            <a:xfrm>
              <a:off x="1121828" y="6158945"/>
              <a:ext cx="2049056" cy="21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Группа 52"/>
          <p:cNvGrpSpPr/>
          <p:nvPr>
            <p:custDataLst>
              <p:tags r:id="rId44"/>
            </p:custDataLst>
          </p:nvPr>
        </p:nvGrpSpPr>
        <p:grpSpPr>
          <a:xfrm>
            <a:off x="6203730" y="5881694"/>
            <a:ext cx="654270" cy="737152"/>
            <a:chOff x="885789" y="6028627"/>
            <a:chExt cx="2049056" cy="355052"/>
          </a:xfrm>
        </p:grpSpPr>
        <p:sp>
          <p:nvSpPr>
            <p:cNvPr id="93" name="Овал 92"/>
            <p:cNvSpPr/>
            <p:nvPr>
              <p:custDataLst>
                <p:tags r:id="rId45"/>
              </p:custDataLst>
            </p:nvPr>
          </p:nvSpPr>
          <p:spPr>
            <a:xfrm>
              <a:off x="1333251" y="6028627"/>
              <a:ext cx="894924" cy="137634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4" name="TextBox 93"/>
            <p:cNvSpPr txBox="1"/>
            <p:nvPr>
              <p:custDataLst>
                <p:tags r:id="rId46"/>
              </p:custDataLst>
            </p:nvPr>
          </p:nvSpPr>
          <p:spPr>
            <a:xfrm>
              <a:off x="885789" y="6166258"/>
              <a:ext cx="2049056" cy="21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80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3214686" y="845346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3017909176"/>
              </p:ext>
            </p:extLst>
          </p:nvPr>
        </p:nvGraphicFramePr>
        <p:xfrm>
          <a:off x="0" y="595282"/>
          <a:ext cx="6858000" cy="9310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object 41"/>
          <p:cNvSpPr/>
          <p:nvPr/>
        </p:nvSpPr>
        <p:spPr>
          <a:xfrm>
            <a:off x="3" y="1999550"/>
            <a:ext cx="2060639" cy="2908419"/>
          </a:xfrm>
          <a:custGeom>
            <a:avLst/>
            <a:gdLst/>
            <a:ahLst/>
            <a:cxnLst/>
            <a:rect l="l" t="t" r="r" b="b"/>
            <a:pathLst>
              <a:path w="826770" h="657225">
                <a:moveTo>
                  <a:pt x="281419" y="393776"/>
                </a:moveTo>
                <a:lnTo>
                  <a:pt x="279184" y="391490"/>
                </a:lnTo>
                <a:lnTo>
                  <a:pt x="279184" y="389204"/>
                </a:lnTo>
                <a:lnTo>
                  <a:pt x="274713" y="384619"/>
                </a:lnTo>
                <a:lnTo>
                  <a:pt x="272478" y="384619"/>
                </a:lnTo>
                <a:lnTo>
                  <a:pt x="272478" y="382333"/>
                </a:lnTo>
                <a:lnTo>
                  <a:pt x="268008" y="382333"/>
                </a:lnTo>
                <a:lnTo>
                  <a:pt x="265772" y="380047"/>
                </a:lnTo>
                <a:lnTo>
                  <a:pt x="263550" y="380047"/>
                </a:lnTo>
                <a:lnTo>
                  <a:pt x="261315" y="382333"/>
                </a:lnTo>
                <a:lnTo>
                  <a:pt x="256844" y="382333"/>
                </a:lnTo>
                <a:lnTo>
                  <a:pt x="254609" y="384619"/>
                </a:lnTo>
                <a:lnTo>
                  <a:pt x="252374" y="384619"/>
                </a:lnTo>
                <a:lnTo>
                  <a:pt x="252374" y="386905"/>
                </a:lnTo>
                <a:lnTo>
                  <a:pt x="250151" y="389204"/>
                </a:lnTo>
                <a:lnTo>
                  <a:pt x="250151" y="391490"/>
                </a:lnTo>
                <a:lnTo>
                  <a:pt x="247916" y="391490"/>
                </a:lnTo>
                <a:lnTo>
                  <a:pt x="247916" y="402945"/>
                </a:lnTo>
                <a:lnTo>
                  <a:pt x="250151" y="405231"/>
                </a:lnTo>
                <a:lnTo>
                  <a:pt x="250151" y="407517"/>
                </a:lnTo>
                <a:lnTo>
                  <a:pt x="252374" y="407517"/>
                </a:lnTo>
                <a:lnTo>
                  <a:pt x="252374" y="409803"/>
                </a:lnTo>
                <a:lnTo>
                  <a:pt x="254609" y="412089"/>
                </a:lnTo>
                <a:lnTo>
                  <a:pt x="256844" y="412089"/>
                </a:lnTo>
                <a:lnTo>
                  <a:pt x="259080" y="414388"/>
                </a:lnTo>
                <a:lnTo>
                  <a:pt x="270243" y="414388"/>
                </a:lnTo>
                <a:lnTo>
                  <a:pt x="272478" y="412089"/>
                </a:lnTo>
                <a:lnTo>
                  <a:pt x="274713" y="412089"/>
                </a:lnTo>
                <a:lnTo>
                  <a:pt x="274713" y="409803"/>
                </a:lnTo>
                <a:lnTo>
                  <a:pt x="276948" y="409803"/>
                </a:lnTo>
                <a:lnTo>
                  <a:pt x="276948" y="407517"/>
                </a:lnTo>
                <a:lnTo>
                  <a:pt x="279184" y="407517"/>
                </a:lnTo>
                <a:lnTo>
                  <a:pt x="279184" y="402945"/>
                </a:lnTo>
                <a:lnTo>
                  <a:pt x="281419" y="402945"/>
                </a:lnTo>
                <a:lnTo>
                  <a:pt x="281419" y="393776"/>
                </a:lnTo>
                <a:close/>
              </a:path>
              <a:path w="826770" h="657225">
                <a:moveTo>
                  <a:pt x="540486" y="611276"/>
                </a:moveTo>
                <a:lnTo>
                  <a:pt x="513181" y="566839"/>
                </a:lnTo>
                <a:lnTo>
                  <a:pt x="506996" y="565543"/>
                </a:lnTo>
                <a:lnTo>
                  <a:pt x="506996" y="604405"/>
                </a:lnTo>
                <a:lnTo>
                  <a:pt x="506996" y="625005"/>
                </a:lnTo>
                <a:lnTo>
                  <a:pt x="31267" y="625005"/>
                </a:lnTo>
                <a:lnTo>
                  <a:pt x="31267" y="604405"/>
                </a:lnTo>
                <a:lnTo>
                  <a:pt x="37960" y="597535"/>
                </a:lnTo>
                <a:lnTo>
                  <a:pt x="502526" y="597535"/>
                </a:lnTo>
                <a:lnTo>
                  <a:pt x="506996" y="604405"/>
                </a:lnTo>
                <a:lnTo>
                  <a:pt x="506996" y="565543"/>
                </a:lnTo>
                <a:lnTo>
                  <a:pt x="495833" y="563194"/>
                </a:lnTo>
                <a:lnTo>
                  <a:pt x="475729" y="563194"/>
                </a:lnTo>
                <a:lnTo>
                  <a:pt x="442226" y="456488"/>
                </a:lnTo>
                <a:lnTo>
                  <a:pt x="442226" y="563194"/>
                </a:lnTo>
                <a:lnTo>
                  <a:pt x="98272" y="563194"/>
                </a:lnTo>
                <a:lnTo>
                  <a:pt x="136232" y="444144"/>
                </a:lnTo>
                <a:lnTo>
                  <a:pt x="207187" y="426542"/>
                </a:lnTo>
                <a:lnTo>
                  <a:pt x="211899" y="422402"/>
                </a:lnTo>
                <a:lnTo>
                  <a:pt x="214515" y="416534"/>
                </a:lnTo>
                <a:lnTo>
                  <a:pt x="214414" y="409803"/>
                </a:lnTo>
                <a:lnTo>
                  <a:pt x="213385" y="407517"/>
                </a:lnTo>
                <a:lnTo>
                  <a:pt x="211582" y="403479"/>
                </a:lnTo>
                <a:lnTo>
                  <a:pt x="206870" y="398640"/>
                </a:lnTo>
                <a:lnTo>
                  <a:pt x="200901" y="395960"/>
                </a:lnTo>
                <a:lnTo>
                  <a:pt x="194310" y="396074"/>
                </a:lnTo>
                <a:lnTo>
                  <a:pt x="147408" y="407517"/>
                </a:lnTo>
                <a:lnTo>
                  <a:pt x="160807" y="364020"/>
                </a:lnTo>
                <a:lnTo>
                  <a:pt x="176441" y="309092"/>
                </a:lnTo>
                <a:lnTo>
                  <a:pt x="340461" y="272427"/>
                </a:lnTo>
                <a:lnTo>
                  <a:pt x="350659" y="270154"/>
                </a:lnTo>
                <a:lnTo>
                  <a:pt x="377469" y="354863"/>
                </a:lnTo>
                <a:lnTo>
                  <a:pt x="317677" y="370179"/>
                </a:lnTo>
                <a:lnTo>
                  <a:pt x="312966" y="374319"/>
                </a:lnTo>
                <a:lnTo>
                  <a:pt x="310337" y="380187"/>
                </a:lnTo>
                <a:lnTo>
                  <a:pt x="310451" y="386905"/>
                </a:lnTo>
                <a:lnTo>
                  <a:pt x="313270" y="393242"/>
                </a:lnTo>
                <a:lnTo>
                  <a:pt x="317995" y="398068"/>
                </a:lnTo>
                <a:lnTo>
                  <a:pt x="323964" y="400761"/>
                </a:lnTo>
                <a:lnTo>
                  <a:pt x="330555" y="400646"/>
                </a:lnTo>
                <a:lnTo>
                  <a:pt x="386397" y="389204"/>
                </a:lnTo>
                <a:lnTo>
                  <a:pt x="442226" y="563194"/>
                </a:lnTo>
                <a:lnTo>
                  <a:pt x="442226" y="456488"/>
                </a:lnTo>
                <a:lnTo>
                  <a:pt x="421106" y="389204"/>
                </a:lnTo>
                <a:lnTo>
                  <a:pt x="413194" y="364020"/>
                </a:lnTo>
                <a:lnTo>
                  <a:pt x="386143" y="270154"/>
                </a:lnTo>
                <a:lnTo>
                  <a:pt x="384162" y="263283"/>
                </a:lnTo>
                <a:lnTo>
                  <a:pt x="339483" y="120396"/>
                </a:lnTo>
                <a:lnTo>
                  <a:pt x="339483" y="238086"/>
                </a:lnTo>
                <a:lnTo>
                  <a:pt x="187604" y="272427"/>
                </a:lnTo>
                <a:lnTo>
                  <a:pt x="243446" y="96151"/>
                </a:lnTo>
                <a:lnTo>
                  <a:pt x="245681" y="91592"/>
                </a:lnTo>
                <a:lnTo>
                  <a:pt x="250151" y="89281"/>
                </a:lnTo>
                <a:lnTo>
                  <a:pt x="290347" y="89281"/>
                </a:lnTo>
                <a:lnTo>
                  <a:pt x="294817" y="91592"/>
                </a:lnTo>
                <a:lnTo>
                  <a:pt x="297053" y="96151"/>
                </a:lnTo>
                <a:lnTo>
                  <a:pt x="339483" y="238086"/>
                </a:lnTo>
                <a:lnTo>
                  <a:pt x="339483" y="120396"/>
                </a:lnTo>
                <a:lnTo>
                  <a:pt x="321386" y="72339"/>
                </a:lnTo>
                <a:lnTo>
                  <a:pt x="285877" y="54965"/>
                </a:lnTo>
                <a:lnTo>
                  <a:pt x="254609" y="54965"/>
                </a:lnTo>
                <a:lnTo>
                  <a:pt x="218808" y="72339"/>
                </a:lnTo>
                <a:lnTo>
                  <a:pt x="127304" y="359435"/>
                </a:lnTo>
                <a:lnTo>
                  <a:pt x="107200" y="423545"/>
                </a:lnTo>
                <a:lnTo>
                  <a:pt x="62534" y="563194"/>
                </a:lnTo>
                <a:lnTo>
                  <a:pt x="44665" y="563194"/>
                </a:lnTo>
                <a:lnTo>
                  <a:pt x="27317" y="566839"/>
                </a:lnTo>
                <a:lnTo>
                  <a:pt x="13119" y="576935"/>
                </a:lnTo>
                <a:lnTo>
                  <a:pt x="3517" y="592162"/>
                </a:lnTo>
                <a:lnTo>
                  <a:pt x="0" y="611276"/>
                </a:lnTo>
                <a:lnTo>
                  <a:pt x="0" y="650189"/>
                </a:lnTo>
                <a:lnTo>
                  <a:pt x="6692" y="657059"/>
                </a:lnTo>
                <a:lnTo>
                  <a:pt x="533793" y="657059"/>
                </a:lnTo>
                <a:lnTo>
                  <a:pt x="540486" y="650189"/>
                </a:lnTo>
                <a:lnTo>
                  <a:pt x="540486" y="625005"/>
                </a:lnTo>
                <a:lnTo>
                  <a:pt x="540486" y="611276"/>
                </a:lnTo>
                <a:close/>
              </a:path>
              <a:path w="826770" h="657225">
                <a:moveTo>
                  <a:pt x="558647" y="99593"/>
                </a:moveTo>
                <a:lnTo>
                  <a:pt x="527100" y="52654"/>
                </a:lnTo>
                <a:lnTo>
                  <a:pt x="514819" y="47244"/>
                </a:lnTo>
                <a:lnTo>
                  <a:pt x="508254" y="47840"/>
                </a:lnTo>
                <a:lnTo>
                  <a:pt x="502526" y="50380"/>
                </a:lnTo>
                <a:lnTo>
                  <a:pt x="498729" y="55918"/>
                </a:lnTo>
                <a:lnTo>
                  <a:pt x="497230" y="62115"/>
                </a:lnTo>
                <a:lnTo>
                  <a:pt x="497827" y="68732"/>
                </a:lnTo>
                <a:lnTo>
                  <a:pt x="500303" y="75565"/>
                </a:lnTo>
                <a:lnTo>
                  <a:pt x="529336" y="109905"/>
                </a:lnTo>
                <a:lnTo>
                  <a:pt x="531558" y="114465"/>
                </a:lnTo>
                <a:lnTo>
                  <a:pt x="549440" y="114465"/>
                </a:lnTo>
                <a:lnTo>
                  <a:pt x="551675" y="112191"/>
                </a:lnTo>
                <a:lnTo>
                  <a:pt x="556729" y="106324"/>
                </a:lnTo>
                <a:lnTo>
                  <a:pt x="558647" y="99593"/>
                </a:lnTo>
                <a:close/>
              </a:path>
              <a:path w="826770" h="657225">
                <a:moveTo>
                  <a:pt x="678967" y="4597"/>
                </a:moveTo>
                <a:lnTo>
                  <a:pt x="670039" y="0"/>
                </a:lnTo>
                <a:lnTo>
                  <a:pt x="661123" y="0"/>
                </a:lnTo>
                <a:lnTo>
                  <a:pt x="652157" y="0"/>
                </a:lnTo>
                <a:lnTo>
                  <a:pt x="645464" y="4597"/>
                </a:lnTo>
                <a:lnTo>
                  <a:pt x="645464" y="77838"/>
                </a:lnTo>
                <a:lnTo>
                  <a:pt x="652157" y="86995"/>
                </a:lnTo>
                <a:lnTo>
                  <a:pt x="661123" y="86995"/>
                </a:lnTo>
                <a:lnTo>
                  <a:pt x="667677" y="85432"/>
                </a:lnTo>
                <a:lnTo>
                  <a:pt x="673392" y="81280"/>
                </a:lnTo>
                <a:lnTo>
                  <a:pt x="677430" y="75412"/>
                </a:lnTo>
                <a:lnTo>
                  <a:pt x="678967" y="68694"/>
                </a:lnTo>
                <a:lnTo>
                  <a:pt x="678967" y="4597"/>
                </a:lnTo>
                <a:close/>
              </a:path>
              <a:path w="826770" h="657225">
                <a:moveTo>
                  <a:pt x="766102" y="187744"/>
                </a:moveTo>
                <a:lnTo>
                  <a:pt x="763841" y="185432"/>
                </a:lnTo>
                <a:lnTo>
                  <a:pt x="763841" y="183159"/>
                </a:lnTo>
                <a:lnTo>
                  <a:pt x="761606" y="180873"/>
                </a:lnTo>
                <a:lnTo>
                  <a:pt x="761606" y="178587"/>
                </a:lnTo>
                <a:lnTo>
                  <a:pt x="757148" y="174002"/>
                </a:lnTo>
                <a:lnTo>
                  <a:pt x="743762" y="174002"/>
                </a:lnTo>
                <a:lnTo>
                  <a:pt x="741527" y="176276"/>
                </a:lnTo>
                <a:lnTo>
                  <a:pt x="739292" y="176276"/>
                </a:lnTo>
                <a:lnTo>
                  <a:pt x="734809" y="180873"/>
                </a:lnTo>
                <a:lnTo>
                  <a:pt x="734809" y="183159"/>
                </a:lnTo>
                <a:lnTo>
                  <a:pt x="732574" y="185432"/>
                </a:lnTo>
                <a:lnTo>
                  <a:pt x="732574" y="196900"/>
                </a:lnTo>
                <a:lnTo>
                  <a:pt x="734809" y="196900"/>
                </a:lnTo>
                <a:lnTo>
                  <a:pt x="734809" y="201460"/>
                </a:lnTo>
                <a:lnTo>
                  <a:pt x="737031" y="201460"/>
                </a:lnTo>
                <a:lnTo>
                  <a:pt x="737031" y="203784"/>
                </a:lnTo>
                <a:lnTo>
                  <a:pt x="739292" y="203784"/>
                </a:lnTo>
                <a:lnTo>
                  <a:pt x="741527" y="206057"/>
                </a:lnTo>
                <a:lnTo>
                  <a:pt x="745985" y="206057"/>
                </a:lnTo>
                <a:lnTo>
                  <a:pt x="745985" y="208343"/>
                </a:lnTo>
                <a:lnTo>
                  <a:pt x="752678" y="208343"/>
                </a:lnTo>
                <a:lnTo>
                  <a:pt x="757148" y="206057"/>
                </a:lnTo>
                <a:lnTo>
                  <a:pt x="761606" y="201460"/>
                </a:lnTo>
                <a:lnTo>
                  <a:pt x="761606" y="199186"/>
                </a:lnTo>
                <a:lnTo>
                  <a:pt x="763841" y="199186"/>
                </a:lnTo>
                <a:lnTo>
                  <a:pt x="763841" y="194589"/>
                </a:lnTo>
                <a:lnTo>
                  <a:pt x="766102" y="194589"/>
                </a:lnTo>
                <a:lnTo>
                  <a:pt x="766102" y="187744"/>
                </a:lnTo>
                <a:close/>
              </a:path>
              <a:path w="826770" h="657225">
                <a:moveTo>
                  <a:pt x="826668" y="62115"/>
                </a:moveTo>
                <a:lnTo>
                  <a:pt x="824750" y="55918"/>
                </a:lnTo>
                <a:lnTo>
                  <a:pt x="819670" y="50380"/>
                </a:lnTo>
                <a:lnTo>
                  <a:pt x="812977" y="45808"/>
                </a:lnTo>
                <a:lnTo>
                  <a:pt x="804062" y="45808"/>
                </a:lnTo>
                <a:lnTo>
                  <a:pt x="797369" y="52654"/>
                </a:lnTo>
                <a:lnTo>
                  <a:pt x="768324" y="86995"/>
                </a:lnTo>
                <a:lnTo>
                  <a:pt x="765835" y="92875"/>
                </a:lnTo>
                <a:lnTo>
                  <a:pt x="765238" y="99593"/>
                </a:lnTo>
                <a:lnTo>
                  <a:pt x="766749" y="106324"/>
                </a:lnTo>
                <a:lnTo>
                  <a:pt x="770559" y="112191"/>
                </a:lnTo>
                <a:lnTo>
                  <a:pt x="775030" y="114465"/>
                </a:lnTo>
                <a:lnTo>
                  <a:pt x="790638" y="114465"/>
                </a:lnTo>
                <a:lnTo>
                  <a:pt x="795134" y="109905"/>
                </a:lnTo>
                <a:lnTo>
                  <a:pt x="821931" y="75565"/>
                </a:lnTo>
                <a:lnTo>
                  <a:pt x="825665" y="68732"/>
                </a:lnTo>
                <a:lnTo>
                  <a:pt x="826668" y="62115"/>
                </a:lnTo>
                <a:close/>
              </a:path>
            </a:pathLst>
          </a:custGeom>
          <a:solidFill>
            <a:srgbClr val="EF5A28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4"/>
              </a:solidFill>
            </a:endParaRPr>
          </a:p>
        </p:txBody>
      </p:sp>
      <p:sp>
        <p:nvSpPr>
          <p:cNvPr id="40" name="object 48"/>
          <p:cNvSpPr/>
          <p:nvPr/>
        </p:nvSpPr>
        <p:spPr>
          <a:xfrm>
            <a:off x="1515237" y="6567310"/>
            <a:ext cx="1694688" cy="1886152"/>
          </a:xfrm>
          <a:custGeom>
            <a:avLst/>
            <a:gdLst/>
            <a:ahLst/>
            <a:cxnLst/>
            <a:rect l="l" t="t" r="r" b="b"/>
            <a:pathLst>
              <a:path w="727075" h="727075">
                <a:moveTo>
                  <a:pt x="85458" y="351764"/>
                </a:moveTo>
                <a:lnTo>
                  <a:pt x="79641" y="345948"/>
                </a:lnTo>
                <a:lnTo>
                  <a:pt x="71869" y="345948"/>
                </a:lnTo>
                <a:lnTo>
                  <a:pt x="54381" y="345948"/>
                </a:lnTo>
                <a:lnTo>
                  <a:pt x="48552" y="351764"/>
                </a:lnTo>
                <a:lnTo>
                  <a:pt x="48552" y="365353"/>
                </a:lnTo>
                <a:lnTo>
                  <a:pt x="54381" y="371208"/>
                </a:lnTo>
                <a:lnTo>
                  <a:pt x="79641" y="371208"/>
                </a:lnTo>
                <a:lnTo>
                  <a:pt x="85458" y="365353"/>
                </a:lnTo>
                <a:lnTo>
                  <a:pt x="85458" y="351764"/>
                </a:lnTo>
                <a:close/>
              </a:path>
              <a:path w="727075" h="727075">
                <a:moveTo>
                  <a:pt x="157340" y="351764"/>
                </a:moveTo>
                <a:lnTo>
                  <a:pt x="153454" y="345948"/>
                </a:lnTo>
                <a:lnTo>
                  <a:pt x="145681" y="345948"/>
                </a:lnTo>
                <a:lnTo>
                  <a:pt x="114604" y="345948"/>
                </a:lnTo>
                <a:lnTo>
                  <a:pt x="108775" y="351764"/>
                </a:lnTo>
                <a:lnTo>
                  <a:pt x="108775" y="365353"/>
                </a:lnTo>
                <a:lnTo>
                  <a:pt x="114604" y="371208"/>
                </a:lnTo>
                <a:lnTo>
                  <a:pt x="153454" y="371208"/>
                </a:lnTo>
                <a:lnTo>
                  <a:pt x="157340" y="365353"/>
                </a:lnTo>
                <a:lnTo>
                  <a:pt x="157340" y="351764"/>
                </a:lnTo>
                <a:close/>
              </a:path>
              <a:path w="727075" h="727075">
                <a:moveTo>
                  <a:pt x="225323" y="312889"/>
                </a:moveTo>
                <a:lnTo>
                  <a:pt x="221437" y="307060"/>
                </a:lnTo>
                <a:lnTo>
                  <a:pt x="209791" y="303174"/>
                </a:lnTo>
                <a:lnTo>
                  <a:pt x="202018" y="307060"/>
                </a:lnTo>
                <a:lnTo>
                  <a:pt x="197523" y="325374"/>
                </a:lnTo>
                <a:lnTo>
                  <a:pt x="195707" y="336461"/>
                </a:lnTo>
                <a:lnTo>
                  <a:pt x="194602" y="347903"/>
                </a:lnTo>
                <a:lnTo>
                  <a:pt x="194246" y="367322"/>
                </a:lnTo>
                <a:lnTo>
                  <a:pt x="196189" y="373151"/>
                </a:lnTo>
                <a:lnTo>
                  <a:pt x="200075" y="378968"/>
                </a:lnTo>
                <a:lnTo>
                  <a:pt x="207848" y="378968"/>
                </a:lnTo>
                <a:lnTo>
                  <a:pt x="213664" y="377024"/>
                </a:lnTo>
                <a:lnTo>
                  <a:pt x="219494" y="371208"/>
                </a:lnTo>
                <a:lnTo>
                  <a:pt x="219494" y="365353"/>
                </a:lnTo>
                <a:lnTo>
                  <a:pt x="219494" y="359537"/>
                </a:lnTo>
                <a:lnTo>
                  <a:pt x="219837" y="349364"/>
                </a:lnTo>
                <a:lnTo>
                  <a:pt x="220713" y="339382"/>
                </a:lnTo>
                <a:lnTo>
                  <a:pt x="221957" y="329755"/>
                </a:lnTo>
                <a:lnTo>
                  <a:pt x="223380" y="320675"/>
                </a:lnTo>
                <a:lnTo>
                  <a:pt x="225323" y="312889"/>
                </a:lnTo>
                <a:close/>
              </a:path>
              <a:path w="727075" h="727075">
                <a:moveTo>
                  <a:pt x="271932" y="478078"/>
                </a:moveTo>
                <a:lnTo>
                  <a:pt x="270002" y="470306"/>
                </a:lnTo>
                <a:lnTo>
                  <a:pt x="266115" y="466432"/>
                </a:lnTo>
                <a:lnTo>
                  <a:pt x="257771" y="457657"/>
                </a:lnTo>
                <a:lnTo>
                  <a:pt x="250329" y="448691"/>
                </a:lnTo>
                <a:lnTo>
                  <a:pt x="243992" y="439369"/>
                </a:lnTo>
                <a:lnTo>
                  <a:pt x="238925" y="429501"/>
                </a:lnTo>
                <a:lnTo>
                  <a:pt x="235038" y="423672"/>
                </a:lnTo>
                <a:lnTo>
                  <a:pt x="227266" y="421728"/>
                </a:lnTo>
                <a:lnTo>
                  <a:pt x="215607" y="429501"/>
                </a:lnTo>
                <a:lnTo>
                  <a:pt x="213664" y="437261"/>
                </a:lnTo>
                <a:lnTo>
                  <a:pt x="217551" y="443115"/>
                </a:lnTo>
                <a:lnTo>
                  <a:pt x="224053" y="454406"/>
                </a:lnTo>
                <a:lnTo>
                  <a:pt x="231635" y="464959"/>
                </a:lnTo>
                <a:lnTo>
                  <a:pt x="239953" y="474802"/>
                </a:lnTo>
                <a:lnTo>
                  <a:pt x="248640" y="483908"/>
                </a:lnTo>
                <a:lnTo>
                  <a:pt x="254457" y="487807"/>
                </a:lnTo>
                <a:lnTo>
                  <a:pt x="262242" y="487807"/>
                </a:lnTo>
                <a:lnTo>
                  <a:pt x="271932" y="478078"/>
                </a:lnTo>
                <a:close/>
              </a:path>
              <a:path w="727075" h="727075">
                <a:moveTo>
                  <a:pt x="299135" y="221538"/>
                </a:moveTo>
                <a:lnTo>
                  <a:pt x="291363" y="209892"/>
                </a:lnTo>
                <a:lnTo>
                  <a:pt x="285546" y="207949"/>
                </a:lnTo>
                <a:lnTo>
                  <a:pt x="279730" y="211836"/>
                </a:lnTo>
                <a:lnTo>
                  <a:pt x="268427" y="218363"/>
                </a:lnTo>
                <a:lnTo>
                  <a:pt x="257860" y="226161"/>
                </a:lnTo>
                <a:lnTo>
                  <a:pt x="248031" y="235064"/>
                </a:lnTo>
                <a:lnTo>
                  <a:pt x="238925" y="244868"/>
                </a:lnTo>
                <a:lnTo>
                  <a:pt x="233095" y="248767"/>
                </a:lnTo>
                <a:lnTo>
                  <a:pt x="235038" y="256540"/>
                </a:lnTo>
                <a:lnTo>
                  <a:pt x="238925" y="262356"/>
                </a:lnTo>
                <a:lnTo>
                  <a:pt x="244754" y="266242"/>
                </a:lnTo>
                <a:lnTo>
                  <a:pt x="252514" y="266242"/>
                </a:lnTo>
                <a:lnTo>
                  <a:pt x="256400" y="260413"/>
                </a:lnTo>
                <a:lnTo>
                  <a:pt x="264045" y="252044"/>
                </a:lnTo>
                <a:lnTo>
                  <a:pt x="272427" y="244386"/>
                </a:lnTo>
                <a:lnTo>
                  <a:pt x="281533" y="237464"/>
                </a:lnTo>
                <a:lnTo>
                  <a:pt x="291363" y="231279"/>
                </a:lnTo>
                <a:lnTo>
                  <a:pt x="297192" y="229336"/>
                </a:lnTo>
                <a:lnTo>
                  <a:pt x="299135" y="221538"/>
                </a:lnTo>
                <a:close/>
              </a:path>
              <a:path w="727075" h="727075">
                <a:moveTo>
                  <a:pt x="378790" y="645223"/>
                </a:moveTo>
                <a:lnTo>
                  <a:pt x="372948" y="639381"/>
                </a:lnTo>
                <a:lnTo>
                  <a:pt x="365188" y="639381"/>
                </a:lnTo>
                <a:lnTo>
                  <a:pt x="359359" y="639381"/>
                </a:lnTo>
                <a:lnTo>
                  <a:pt x="353542" y="645223"/>
                </a:lnTo>
                <a:lnTo>
                  <a:pt x="353542" y="670483"/>
                </a:lnTo>
                <a:lnTo>
                  <a:pt x="359359" y="676313"/>
                </a:lnTo>
                <a:lnTo>
                  <a:pt x="372948" y="676313"/>
                </a:lnTo>
                <a:lnTo>
                  <a:pt x="378790" y="670483"/>
                </a:lnTo>
                <a:lnTo>
                  <a:pt x="378790" y="645223"/>
                </a:lnTo>
                <a:close/>
              </a:path>
              <a:path w="727075" h="727075">
                <a:moveTo>
                  <a:pt x="378790" y="571373"/>
                </a:moveTo>
                <a:lnTo>
                  <a:pt x="372948" y="567486"/>
                </a:lnTo>
                <a:lnTo>
                  <a:pt x="365188" y="567486"/>
                </a:lnTo>
                <a:lnTo>
                  <a:pt x="359359" y="567486"/>
                </a:lnTo>
                <a:lnTo>
                  <a:pt x="353542" y="571373"/>
                </a:lnTo>
                <a:lnTo>
                  <a:pt x="353542" y="610235"/>
                </a:lnTo>
                <a:lnTo>
                  <a:pt x="359359" y="616064"/>
                </a:lnTo>
                <a:lnTo>
                  <a:pt x="372948" y="616064"/>
                </a:lnTo>
                <a:lnTo>
                  <a:pt x="378790" y="610235"/>
                </a:lnTo>
                <a:lnTo>
                  <a:pt x="378790" y="571373"/>
                </a:lnTo>
                <a:close/>
              </a:path>
              <a:path w="727075" h="727075">
                <a:moveTo>
                  <a:pt x="378790" y="106895"/>
                </a:moveTo>
                <a:lnTo>
                  <a:pt x="372948" y="101079"/>
                </a:lnTo>
                <a:lnTo>
                  <a:pt x="359359" y="101079"/>
                </a:lnTo>
                <a:lnTo>
                  <a:pt x="353542" y="106895"/>
                </a:lnTo>
                <a:lnTo>
                  <a:pt x="353542" y="145745"/>
                </a:lnTo>
                <a:lnTo>
                  <a:pt x="359359" y="149656"/>
                </a:lnTo>
                <a:lnTo>
                  <a:pt x="365188" y="149656"/>
                </a:lnTo>
                <a:lnTo>
                  <a:pt x="372948" y="149656"/>
                </a:lnTo>
                <a:lnTo>
                  <a:pt x="378790" y="145745"/>
                </a:lnTo>
                <a:lnTo>
                  <a:pt x="378790" y="106895"/>
                </a:lnTo>
                <a:close/>
              </a:path>
              <a:path w="727075" h="727075">
                <a:moveTo>
                  <a:pt x="378790" y="46634"/>
                </a:moveTo>
                <a:lnTo>
                  <a:pt x="372948" y="40817"/>
                </a:lnTo>
                <a:lnTo>
                  <a:pt x="359359" y="40817"/>
                </a:lnTo>
                <a:lnTo>
                  <a:pt x="353542" y="46634"/>
                </a:lnTo>
                <a:lnTo>
                  <a:pt x="353542" y="71907"/>
                </a:lnTo>
                <a:lnTo>
                  <a:pt x="359359" y="77749"/>
                </a:lnTo>
                <a:lnTo>
                  <a:pt x="365188" y="77749"/>
                </a:lnTo>
                <a:lnTo>
                  <a:pt x="372948" y="77749"/>
                </a:lnTo>
                <a:lnTo>
                  <a:pt x="378790" y="71907"/>
                </a:lnTo>
                <a:lnTo>
                  <a:pt x="378790" y="46634"/>
                </a:lnTo>
                <a:close/>
              </a:path>
              <a:path w="727075" h="727075">
                <a:moveTo>
                  <a:pt x="382676" y="511124"/>
                </a:moveTo>
                <a:lnTo>
                  <a:pt x="376847" y="505294"/>
                </a:lnTo>
                <a:lnTo>
                  <a:pt x="367118" y="505294"/>
                </a:lnTo>
                <a:lnTo>
                  <a:pt x="355815" y="504926"/>
                </a:lnTo>
                <a:lnTo>
                  <a:pt x="345033" y="503834"/>
                </a:lnTo>
                <a:lnTo>
                  <a:pt x="334619" y="502018"/>
                </a:lnTo>
                <a:lnTo>
                  <a:pt x="324383" y="499465"/>
                </a:lnTo>
                <a:lnTo>
                  <a:pt x="318566" y="497522"/>
                </a:lnTo>
                <a:lnTo>
                  <a:pt x="310794" y="501408"/>
                </a:lnTo>
                <a:lnTo>
                  <a:pt x="308864" y="507238"/>
                </a:lnTo>
                <a:lnTo>
                  <a:pt x="306920" y="515010"/>
                </a:lnTo>
                <a:lnTo>
                  <a:pt x="310794" y="520839"/>
                </a:lnTo>
                <a:lnTo>
                  <a:pt x="318566" y="522782"/>
                </a:lnTo>
                <a:lnTo>
                  <a:pt x="330250" y="526453"/>
                </a:lnTo>
                <a:lnTo>
                  <a:pt x="342112" y="528853"/>
                </a:lnTo>
                <a:lnTo>
                  <a:pt x="354342" y="530161"/>
                </a:lnTo>
                <a:lnTo>
                  <a:pt x="367118" y="530555"/>
                </a:lnTo>
                <a:lnTo>
                  <a:pt x="376847" y="530555"/>
                </a:lnTo>
                <a:lnTo>
                  <a:pt x="382676" y="524725"/>
                </a:lnTo>
                <a:lnTo>
                  <a:pt x="382676" y="511124"/>
                </a:lnTo>
                <a:close/>
              </a:path>
              <a:path w="727075" h="727075">
                <a:moveTo>
                  <a:pt x="417626" y="200190"/>
                </a:moveTo>
                <a:lnTo>
                  <a:pt x="376504" y="186931"/>
                </a:lnTo>
                <a:lnTo>
                  <a:pt x="365188" y="186575"/>
                </a:lnTo>
                <a:lnTo>
                  <a:pt x="357416" y="186575"/>
                </a:lnTo>
                <a:lnTo>
                  <a:pt x="353542" y="188506"/>
                </a:lnTo>
                <a:lnTo>
                  <a:pt x="347687" y="188506"/>
                </a:lnTo>
                <a:lnTo>
                  <a:pt x="341871" y="194335"/>
                </a:lnTo>
                <a:lnTo>
                  <a:pt x="343814" y="200190"/>
                </a:lnTo>
                <a:lnTo>
                  <a:pt x="343814" y="207949"/>
                </a:lnTo>
                <a:lnTo>
                  <a:pt x="349631" y="211836"/>
                </a:lnTo>
                <a:lnTo>
                  <a:pt x="355485" y="211836"/>
                </a:lnTo>
                <a:lnTo>
                  <a:pt x="365188" y="211836"/>
                </a:lnTo>
                <a:lnTo>
                  <a:pt x="407924" y="217652"/>
                </a:lnTo>
                <a:lnTo>
                  <a:pt x="413740" y="213779"/>
                </a:lnTo>
                <a:lnTo>
                  <a:pt x="415683" y="206006"/>
                </a:lnTo>
                <a:lnTo>
                  <a:pt x="417626" y="200190"/>
                </a:lnTo>
                <a:close/>
              </a:path>
              <a:path w="727075" h="727075">
                <a:moveTo>
                  <a:pt x="493382" y="466432"/>
                </a:moveTo>
                <a:lnTo>
                  <a:pt x="483679" y="456704"/>
                </a:lnTo>
                <a:lnTo>
                  <a:pt x="475919" y="456704"/>
                </a:lnTo>
                <a:lnTo>
                  <a:pt x="472008" y="460578"/>
                </a:lnTo>
                <a:lnTo>
                  <a:pt x="463245" y="468934"/>
                </a:lnTo>
                <a:lnTo>
                  <a:pt x="454304" y="476377"/>
                </a:lnTo>
                <a:lnTo>
                  <a:pt x="444982" y="482727"/>
                </a:lnTo>
                <a:lnTo>
                  <a:pt x="435114" y="487807"/>
                </a:lnTo>
                <a:lnTo>
                  <a:pt x="429298" y="491693"/>
                </a:lnTo>
                <a:lnTo>
                  <a:pt x="427355" y="499465"/>
                </a:lnTo>
                <a:lnTo>
                  <a:pt x="429298" y="505294"/>
                </a:lnTo>
                <a:lnTo>
                  <a:pt x="433171" y="511124"/>
                </a:lnTo>
                <a:lnTo>
                  <a:pt x="440931" y="513067"/>
                </a:lnTo>
                <a:lnTo>
                  <a:pt x="446760" y="509181"/>
                </a:lnTo>
                <a:lnTo>
                  <a:pt x="458089" y="502958"/>
                </a:lnTo>
                <a:lnTo>
                  <a:pt x="468871" y="495820"/>
                </a:lnTo>
                <a:lnTo>
                  <a:pt x="479272" y="487591"/>
                </a:lnTo>
                <a:lnTo>
                  <a:pt x="489496" y="478078"/>
                </a:lnTo>
                <a:lnTo>
                  <a:pt x="493382" y="474192"/>
                </a:lnTo>
                <a:lnTo>
                  <a:pt x="493382" y="466432"/>
                </a:lnTo>
                <a:close/>
              </a:path>
              <a:path w="727075" h="727075">
                <a:moveTo>
                  <a:pt x="514756" y="274040"/>
                </a:moveTo>
                <a:lnTo>
                  <a:pt x="510870" y="268185"/>
                </a:lnTo>
                <a:lnTo>
                  <a:pt x="504342" y="256895"/>
                </a:lnTo>
                <a:lnTo>
                  <a:pt x="496544" y="246329"/>
                </a:lnTo>
                <a:lnTo>
                  <a:pt x="487654" y="236499"/>
                </a:lnTo>
                <a:lnTo>
                  <a:pt x="477862" y="227393"/>
                </a:lnTo>
                <a:lnTo>
                  <a:pt x="472008" y="223507"/>
                </a:lnTo>
                <a:lnTo>
                  <a:pt x="464248" y="223507"/>
                </a:lnTo>
                <a:lnTo>
                  <a:pt x="456488" y="235153"/>
                </a:lnTo>
                <a:lnTo>
                  <a:pt x="456488" y="242925"/>
                </a:lnTo>
                <a:lnTo>
                  <a:pt x="460362" y="246824"/>
                </a:lnTo>
                <a:lnTo>
                  <a:pt x="469036" y="254469"/>
                </a:lnTo>
                <a:lnTo>
                  <a:pt x="477354" y="262851"/>
                </a:lnTo>
                <a:lnTo>
                  <a:pt x="484949" y="271957"/>
                </a:lnTo>
                <a:lnTo>
                  <a:pt x="495325" y="287629"/>
                </a:lnTo>
                <a:lnTo>
                  <a:pt x="501167" y="287629"/>
                </a:lnTo>
                <a:lnTo>
                  <a:pt x="506984" y="285686"/>
                </a:lnTo>
                <a:lnTo>
                  <a:pt x="512813" y="281800"/>
                </a:lnTo>
                <a:lnTo>
                  <a:pt x="514756" y="274040"/>
                </a:lnTo>
                <a:close/>
              </a:path>
              <a:path w="727075" h="727075">
                <a:moveTo>
                  <a:pt x="538060" y="347878"/>
                </a:moveTo>
                <a:lnTo>
                  <a:pt x="536117" y="342036"/>
                </a:lnTo>
                <a:lnTo>
                  <a:pt x="536117" y="336207"/>
                </a:lnTo>
                <a:lnTo>
                  <a:pt x="530301" y="330390"/>
                </a:lnTo>
                <a:lnTo>
                  <a:pt x="522541" y="332320"/>
                </a:lnTo>
                <a:lnTo>
                  <a:pt x="516686" y="332320"/>
                </a:lnTo>
                <a:lnTo>
                  <a:pt x="510870" y="338150"/>
                </a:lnTo>
                <a:lnTo>
                  <a:pt x="512813" y="345948"/>
                </a:lnTo>
                <a:lnTo>
                  <a:pt x="512813" y="359537"/>
                </a:lnTo>
                <a:lnTo>
                  <a:pt x="506984" y="404228"/>
                </a:lnTo>
                <a:lnTo>
                  <a:pt x="503110" y="410057"/>
                </a:lnTo>
                <a:lnTo>
                  <a:pt x="506984" y="415912"/>
                </a:lnTo>
                <a:lnTo>
                  <a:pt x="514756" y="417855"/>
                </a:lnTo>
                <a:lnTo>
                  <a:pt x="520573" y="419785"/>
                </a:lnTo>
                <a:lnTo>
                  <a:pt x="526415" y="417855"/>
                </a:lnTo>
                <a:lnTo>
                  <a:pt x="537400" y="372618"/>
                </a:lnTo>
                <a:lnTo>
                  <a:pt x="538060" y="359537"/>
                </a:lnTo>
                <a:lnTo>
                  <a:pt x="538060" y="347878"/>
                </a:lnTo>
                <a:close/>
              </a:path>
              <a:path w="727075" h="727075">
                <a:moveTo>
                  <a:pt x="623544" y="351764"/>
                </a:moveTo>
                <a:lnTo>
                  <a:pt x="617728" y="345948"/>
                </a:lnTo>
                <a:lnTo>
                  <a:pt x="578866" y="345948"/>
                </a:lnTo>
                <a:lnTo>
                  <a:pt x="574979" y="351764"/>
                </a:lnTo>
                <a:lnTo>
                  <a:pt x="574979" y="365353"/>
                </a:lnTo>
                <a:lnTo>
                  <a:pt x="578866" y="371208"/>
                </a:lnTo>
                <a:lnTo>
                  <a:pt x="586625" y="371208"/>
                </a:lnTo>
                <a:lnTo>
                  <a:pt x="617728" y="371208"/>
                </a:lnTo>
                <a:lnTo>
                  <a:pt x="623544" y="365353"/>
                </a:lnTo>
                <a:lnTo>
                  <a:pt x="623544" y="351764"/>
                </a:lnTo>
                <a:close/>
              </a:path>
              <a:path w="727075" h="727075">
                <a:moveTo>
                  <a:pt x="683755" y="351764"/>
                </a:moveTo>
                <a:lnTo>
                  <a:pt x="677926" y="345948"/>
                </a:lnTo>
                <a:lnTo>
                  <a:pt x="652678" y="345948"/>
                </a:lnTo>
                <a:lnTo>
                  <a:pt x="646861" y="351764"/>
                </a:lnTo>
                <a:lnTo>
                  <a:pt x="646861" y="365353"/>
                </a:lnTo>
                <a:lnTo>
                  <a:pt x="652678" y="371208"/>
                </a:lnTo>
                <a:lnTo>
                  <a:pt x="660438" y="371208"/>
                </a:lnTo>
                <a:lnTo>
                  <a:pt x="677926" y="371208"/>
                </a:lnTo>
                <a:lnTo>
                  <a:pt x="683755" y="365353"/>
                </a:lnTo>
                <a:lnTo>
                  <a:pt x="683755" y="351764"/>
                </a:lnTo>
                <a:close/>
              </a:path>
              <a:path w="727075" h="727075">
                <a:moveTo>
                  <a:pt x="726541" y="260413"/>
                </a:moveTo>
                <a:lnTo>
                  <a:pt x="709002" y="260413"/>
                </a:lnTo>
                <a:lnTo>
                  <a:pt x="709002" y="285686"/>
                </a:lnTo>
                <a:lnTo>
                  <a:pt x="709002" y="431444"/>
                </a:lnTo>
                <a:lnTo>
                  <a:pt x="561378" y="431444"/>
                </a:lnTo>
                <a:lnTo>
                  <a:pt x="557491" y="439204"/>
                </a:lnTo>
                <a:lnTo>
                  <a:pt x="538276" y="474827"/>
                </a:lnTo>
                <a:lnTo>
                  <a:pt x="513054" y="505536"/>
                </a:lnTo>
                <a:lnTo>
                  <a:pt x="482371" y="530771"/>
                </a:lnTo>
                <a:lnTo>
                  <a:pt x="446760" y="549986"/>
                </a:lnTo>
                <a:lnTo>
                  <a:pt x="439000" y="553872"/>
                </a:lnTo>
                <a:lnTo>
                  <a:pt x="439000" y="701573"/>
                </a:lnTo>
                <a:lnTo>
                  <a:pt x="293306" y="701573"/>
                </a:lnTo>
                <a:lnTo>
                  <a:pt x="293306" y="553872"/>
                </a:lnTo>
                <a:lnTo>
                  <a:pt x="285546" y="549986"/>
                </a:lnTo>
                <a:lnTo>
                  <a:pt x="249936" y="530771"/>
                </a:lnTo>
                <a:lnTo>
                  <a:pt x="219252" y="505536"/>
                </a:lnTo>
                <a:lnTo>
                  <a:pt x="194030" y="474827"/>
                </a:lnTo>
                <a:lnTo>
                  <a:pt x="174815" y="439204"/>
                </a:lnTo>
                <a:lnTo>
                  <a:pt x="170929" y="431444"/>
                </a:lnTo>
                <a:lnTo>
                  <a:pt x="23304" y="431444"/>
                </a:lnTo>
                <a:lnTo>
                  <a:pt x="23304" y="285686"/>
                </a:lnTo>
                <a:lnTo>
                  <a:pt x="170929" y="285686"/>
                </a:lnTo>
                <a:lnTo>
                  <a:pt x="174815" y="277914"/>
                </a:lnTo>
                <a:lnTo>
                  <a:pt x="194030" y="242303"/>
                </a:lnTo>
                <a:lnTo>
                  <a:pt x="219252" y="211594"/>
                </a:lnTo>
                <a:lnTo>
                  <a:pt x="249936" y="186359"/>
                </a:lnTo>
                <a:lnTo>
                  <a:pt x="285546" y="167132"/>
                </a:lnTo>
                <a:lnTo>
                  <a:pt x="293306" y="163245"/>
                </a:lnTo>
                <a:lnTo>
                  <a:pt x="293306" y="15557"/>
                </a:lnTo>
                <a:lnTo>
                  <a:pt x="439000" y="15557"/>
                </a:lnTo>
                <a:lnTo>
                  <a:pt x="439000" y="163245"/>
                </a:lnTo>
                <a:lnTo>
                  <a:pt x="446760" y="167132"/>
                </a:lnTo>
                <a:lnTo>
                  <a:pt x="482371" y="186359"/>
                </a:lnTo>
                <a:lnTo>
                  <a:pt x="513054" y="211594"/>
                </a:lnTo>
                <a:lnTo>
                  <a:pt x="538276" y="242303"/>
                </a:lnTo>
                <a:lnTo>
                  <a:pt x="557491" y="277914"/>
                </a:lnTo>
                <a:lnTo>
                  <a:pt x="561378" y="285686"/>
                </a:lnTo>
                <a:lnTo>
                  <a:pt x="709002" y="285686"/>
                </a:lnTo>
                <a:lnTo>
                  <a:pt x="709002" y="260413"/>
                </a:lnTo>
                <a:lnTo>
                  <a:pt x="576922" y="260413"/>
                </a:lnTo>
                <a:lnTo>
                  <a:pt x="556310" y="225590"/>
                </a:lnTo>
                <a:lnTo>
                  <a:pt x="530059" y="194576"/>
                </a:lnTo>
                <a:lnTo>
                  <a:pt x="499059" y="168313"/>
                </a:lnTo>
                <a:lnTo>
                  <a:pt x="464248" y="147688"/>
                </a:lnTo>
                <a:lnTo>
                  <a:pt x="464248" y="15557"/>
                </a:lnTo>
                <a:lnTo>
                  <a:pt x="464248" y="0"/>
                </a:lnTo>
                <a:lnTo>
                  <a:pt x="268058" y="0"/>
                </a:lnTo>
                <a:lnTo>
                  <a:pt x="268058" y="147688"/>
                </a:lnTo>
                <a:lnTo>
                  <a:pt x="232422" y="168313"/>
                </a:lnTo>
                <a:lnTo>
                  <a:pt x="201523" y="194576"/>
                </a:lnTo>
                <a:lnTo>
                  <a:pt x="175729" y="225590"/>
                </a:lnTo>
                <a:lnTo>
                  <a:pt x="155397" y="260413"/>
                </a:lnTo>
                <a:lnTo>
                  <a:pt x="0" y="260413"/>
                </a:lnTo>
                <a:lnTo>
                  <a:pt x="0" y="456704"/>
                </a:lnTo>
                <a:lnTo>
                  <a:pt x="155397" y="456704"/>
                </a:lnTo>
                <a:lnTo>
                  <a:pt x="175729" y="492353"/>
                </a:lnTo>
                <a:lnTo>
                  <a:pt x="201523" y="523265"/>
                </a:lnTo>
                <a:lnTo>
                  <a:pt x="232422" y="549084"/>
                </a:lnTo>
                <a:lnTo>
                  <a:pt x="268058" y="569429"/>
                </a:lnTo>
                <a:lnTo>
                  <a:pt x="268058" y="726554"/>
                </a:lnTo>
                <a:lnTo>
                  <a:pt x="464248" y="726554"/>
                </a:lnTo>
                <a:lnTo>
                  <a:pt x="464248" y="701573"/>
                </a:lnTo>
                <a:lnTo>
                  <a:pt x="464248" y="569429"/>
                </a:lnTo>
                <a:lnTo>
                  <a:pt x="499059" y="549084"/>
                </a:lnTo>
                <a:lnTo>
                  <a:pt x="530059" y="523265"/>
                </a:lnTo>
                <a:lnTo>
                  <a:pt x="556310" y="492353"/>
                </a:lnTo>
                <a:lnTo>
                  <a:pt x="576922" y="456704"/>
                </a:lnTo>
                <a:lnTo>
                  <a:pt x="726541" y="456704"/>
                </a:lnTo>
                <a:lnTo>
                  <a:pt x="726541" y="260413"/>
                </a:lnTo>
                <a:close/>
              </a:path>
            </a:pathLst>
          </a:custGeom>
          <a:solidFill>
            <a:srgbClr val="EF5A28"/>
          </a:solidFill>
        </p:spPr>
        <p:txBody>
          <a:bodyPr wrap="square" lIns="0" tIns="0" rIns="0" bIns="0" rtlCol="0"/>
          <a:lstStyle/>
          <a:p>
            <a:endParaRPr>
              <a:solidFill>
                <a:srgbClr val="4F9B4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685799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endParaRPr lang="ru-RU" altLang="ru-RU" sz="1500" b="1" dirty="0" smtClean="0">
              <a:latin typeface="Arial Black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Объем дорожного фонда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города-курорта Железноводска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на 2021 – 2026 гг.</a:t>
            </a:r>
            <a:endParaRPr lang="ru-RU" altLang="ru-RU" sz="1500" b="1" dirty="0">
              <a:latin typeface="Arial Black" pitchFamily="34" charset="0"/>
            </a:endParaRPr>
          </a:p>
        </p:txBody>
      </p:sp>
      <p:pic>
        <p:nvPicPr>
          <p:cNvPr id="36" name="object 37"/>
          <p:cNvPicPr/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81526" y="2104327"/>
            <a:ext cx="1661522" cy="1848541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017909176"/>
              </p:ext>
            </p:extLst>
          </p:nvPr>
        </p:nvGraphicFramePr>
        <p:xfrm>
          <a:off x="0" y="1452538"/>
          <a:ext cx="6715148" cy="845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hSuNA\Pictures\i (2)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1738290"/>
            <a:ext cx="6858002" cy="81677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3759905" y="5503335"/>
            <a:ext cx="697095" cy="33020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0800000" flipV="1">
            <a:off x="1797050" y="5063066"/>
            <a:ext cx="666750" cy="1027290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>
            <p:custDataLst>
              <p:tags r:id="rId1"/>
            </p:custDataLst>
          </p:nvPr>
        </p:nvSpPr>
        <p:spPr>
          <a:xfrm>
            <a:off x="268850" y="2070954"/>
            <a:ext cx="1502803" cy="1531986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>
            <p:custDataLst>
              <p:tags r:id="rId2"/>
            </p:custDataLst>
          </p:nvPr>
        </p:nvSpPr>
        <p:spPr>
          <a:xfrm>
            <a:off x="306946" y="2028208"/>
            <a:ext cx="1421372" cy="80021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за счет средств краевого бюджета</a:t>
            </a:r>
            <a:endParaRPr lang="ru-RU" sz="1400" b="1" dirty="0"/>
          </a:p>
        </p:txBody>
      </p:sp>
      <p:sp>
        <p:nvSpPr>
          <p:cNvPr id="8" name="Скругленный прямоугольник 7"/>
          <p:cNvSpPr/>
          <p:nvPr>
            <p:custDataLst>
              <p:tags r:id="rId3"/>
            </p:custDataLst>
          </p:nvPr>
        </p:nvSpPr>
        <p:spPr>
          <a:xfrm>
            <a:off x="395908" y="2835842"/>
            <a:ext cx="1262534" cy="41604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0,0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>
            <p:custDataLst>
              <p:tags r:id="rId4"/>
            </p:custDataLst>
          </p:nvPr>
        </p:nvSpPr>
        <p:spPr>
          <a:xfrm>
            <a:off x="2504095" y="3607741"/>
            <a:ext cx="2143140" cy="1583079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>
            <p:custDataLst>
              <p:tags r:id="rId5"/>
            </p:custDataLst>
          </p:nvPr>
        </p:nvSpPr>
        <p:spPr>
          <a:xfrm>
            <a:off x="2571744" y="3667116"/>
            <a:ext cx="1928826" cy="57150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/>
              <a:t>за счет средств  бюджета города</a:t>
            </a:r>
            <a:endParaRPr lang="ru-RU" sz="1400" b="1" dirty="0"/>
          </a:p>
        </p:txBody>
      </p:sp>
      <p:sp>
        <p:nvSpPr>
          <p:cNvPr id="11" name="Скругленный прямоугольник 10"/>
          <p:cNvSpPr/>
          <p:nvPr>
            <p:custDataLst>
              <p:tags r:id="rId6"/>
            </p:custDataLst>
          </p:nvPr>
        </p:nvSpPr>
        <p:spPr>
          <a:xfrm>
            <a:off x="2949786" y="4254374"/>
            <a:ext cx="1262534" cy="47849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22,1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469" y="6249094"/>
            <a:ext cx="1620180" cy="1456162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381760"/>
            <a:ext cx="17845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механизированная </a:t>
            </a:r>
          </a:p>
          <a:p>
            <a:pPr lvl="0" algn="ctr">
              <a:lnSpc>
                <a:spcPts val="1800"/>
              </a:lnSpc>
            </a:pPr>
            <a:r>
              <a:rPr lang="ru-RU" sz="1400" b="1" dirty="0" smtClean="0"/>
              <a:t>и ручная уборка</a:t>
            </a:r>
            <a:endParaRPr lang="ru-RU" sz="1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28" y="7096140"/>
            <a:ext cx="1262534" cy="41604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3,2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pSp>
        <p:nvGrpSpPr>
          <p:cNvPr id="12" name="Группа 8"/>
          <p:cNvGrpSpPr/>
          <p:nvPr/>
        </p:nvGrpSpPr>
        <p:grpSpPr>
          <a:xfrm>
            <a:off x="2870383" y="2009803"/>
            <a:ext cx="1423226" cy="936104"/>
            <a:chOff x="3280593" y="1837348"/>
            <a:chExt cx="2577739" cy="139296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Скругленный прямоугольник 18"/>
            <p:cNvSpPr/>
            <p:nvPr>
              <p:custDataLst>
                <p:tags r:id="rId16"/>
              </p:custDataLst>
            </p:nvPr>
          </p:nvSpPr>
          <p:spPr>
            <a:xfrm>
              <a:off x="3280593" y="1837348"/>
              <a:ext cx="2577739" cy="1392963"/>
            </a:xfrm>
            <a:prstGeom prst="roundRect">
              <a:avLst>
                <a:gd name="adj" fmla="val 50000"/>
              </a:avLst>
            </a:prstGeom>
            <a:grp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>
              <p:custDataLst>
                <p:tags r:id="rId17"/>
              </p:custDataLst>
            </p:nvPr>
          </p:nvSpPr>
          <p:spPr>
            <a:xfrm>
              <a:off x="3429548" y="1984698"/>
              <a:ext cx="2289676" cy="110244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22,1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 flipV="1">
            <a:off x="1905000" y="2555992"/>
            <a:ext cx="882650" cy="25682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623259" y="3172217"/>
            <a:ext cx="0" cy="416046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>
            <p:custDataLst>
              <p:tags r:id="rId7"/>
            </p:custDataLst>
          </p:nvPr>
        </p:nvSpPr>
        <p:spPr>
          <a:xfrm>
            <a:off x="3508171" y="6147820"/>
            <a:ext cx="1529384" cy="1519824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>
            <p:custDataLst>
              <p:tags r:id="rId8"/>
            </p:custDataLst>
          </p:nvPr>
        </p:nvSpPr>
        <p:spPr>
          <a:xfrm>
            <a:off x="3625309" y="7108575"/>
            <a:ext cx="1262534" cy="40069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9,4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>
            <p:custDataLst>
              <p:tags r:id="rId9"/>
            </p:custDataLst>
          </p:nvPr>
        </p:nvSpPr>
        <p:spPr>
          <a:xfrm>
            <a:off x="3500438" y="6238884"/>
            <a:ext cx="1549502" cy="7692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/>
              <a:t>Ремонт автомобильных дорог</a:t>
            </a:r>
            <a:endParaRPr lang="ru-RU" sz="1400" b="1" dirty="0"/>
          </a:p>
        </p:txBody>
      </p:sp>
      <p:sp>
        <p:nvSpPr>
          <p:cNvPr id="31" name="Скругленный прямоугольник 30"/>
          <p:cNvSpPr/>
          <p:nvPr>
            <p:custDataLst>
              <p:tags r:id="rId10"/>
            </p:custDataLst>
          </p:nvPr>
        </p:nvSpPr>
        <p:spPr>
          <a:xfrm>
            <a:off x="1803116" y="6188471"/>
            <a:ext cx="1515133" cy="1499338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>
            <p:custDataLst>
              <p:tags r:id="rId11"/>
            </p:custDataLst>
          </p:nvPr>
        </p:nvSpPr>
        <p:spPr>
          <a:xfrm>
            <a:off x="1857364" y="6310322"/>
            <a:ext cx="1433245" cy="7692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/>
              <a:t>Уход за </a:t>
            </a:r>
          </a:p>
          <a:p>
            <a:pPr algn="ctr">
              <a:lnSpc>
                <a:spcPts val="1800"/>
              </a:lnSpc>
            </a:pPr>
            <a:r>
              <a:rPr lang="ru-RU" sz="1400" b="1" dirty="0" smtClean="0"/>
              <a:t>дорожной разметкой </a:t>
            </a:r>
            <a:endParaRPr lang="ru-RU" sz="1400" b="1" dirty="0"/>
          </a:p>
        </p:txBody>
      </p:sp>
      <p:sp>
        <p:nvSpPr>
          <p:cNvPr id="36" name="Скругленный прямоугольник 35"/>
          <p:cNvSpPr/>
          <p:nvPr>
            <p:custDataLst>
              <p:tags r:id="rId12"/>
            </p:custDataLst>
          </p:nvPr>
        </p:nvSpPr>
        <p:spPr>
          <a:xfrm>
            <a:off x="1928802" y="7096140"/>
            <a:ext cx="1296144" cy="41604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6,3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>
            <a:off x="2571753" y="5577421"/>
            <a:ext cx="660397" cy="292097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>
            <p:custDataLst>
              <p:tags r:id="rId13"/>
            </p:custDataLst>
          </p:nvPr>
        </p:nvSpPr>
        <p:spPr>
          <a:xfrm>
            <a:off x="5211994" y="6153042"/>
            <a:ext cx="1502762" cy="1514601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>
            <p:custDataLst>
              <p:tags r:id="rId14"/>
            </p:custDataLst>
          </p:nvPr>
        </p:nvSpPr>
        <p:spPr>
          <a:xfrm>
            <a:off x="5211198" y="6315870"/>
            <a:ext cx="1646802" cy="10000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содержание автомобильных </a:t>
            </a:r>
          </a:p>
          <a:p>
            <a:pPr lvl="0" algn="ctr">
              <a:lnSpc>
                <a:spcPts val="1800"/>
              </a:lnSpc>
            </a:pPr>
            <a:r>
              <a:rPr lang="ru-RU" sz="1400" b="1" dirty="0" smtClean="0"/>
              <a:t>дорог</a:t>
            </a:r>
          </a:p>
          <a:p>
            <a:pPr lvl="0" algn="ctr">
              <a:lnSpc>
                <a:spcPts val="1800"/>
              </a:lnSpc>
            </a:pPr>
            <a:endParaRPr lang="ru-RU" sz="1400" b="1" dirty="0"/>
          </a:p>
        </p:txBody>
      </p:sp>
      <p:sp>
        <p:nvSpPr>
          <p:cNvPr id="40" name="Скругленный прямоугольник 39"/>
          <p:cNvSpPr/>
          <p:nvPr>
            <p:custDataLst>
              <p:tags r:id="rId15"/>
            </p:custDataLst>
          </p:nvPr>
        </p:nvSpPr>
        <p:spPr>
          <a:xfrm>
            <a:off x="5357826" y="7096140"/>
            <a:ext cx="1296144" cy="41604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3,2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4730754" y="5063071"/>
            <a:ext cx="685799" cy="1015054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0" y="0"/>
            <a:ext cx="6857999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endParaRPr lang="ru-RU" altLang="ru-RU" sz="1500" b="1" dirty="0" smtClean="0">
              <a:latin typeface="Arial Black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1500" b="1" dirty="0" smtClean="0">
              <a:latin typeface="Arial Black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altLang="ru-RU" sz="1500" b="1" dirty="0" smtClean="0">
                <a:latin typeface="Arial Black" pitchFamily="34" charset="0"/>
              </a:rPr>
              <a:t>Использование дорожного фонда</a:t>
            </a:r>
          </a:p>
          <a:p>
            <a:pPr algn="ctr">
              <a:lnSpc>
                <a:spcPct val="80000"/>
              </a:lnSpc>
              <a:defRPr/>
            </a:pPr>
            <a:r>
              <a:rPr lang="ru-RU" altLang="ru-RU" sz="1500" b="1" dirty="0" smtClean="0">
                <a:latin typeface="Arial Black" pitchFamily="34" charset="0"/>
              </a:rPr>
              <a:t>города-курорта Железноводска Ставропольского края</a:t>
            </a:r>
          </a:p>
          <a:p>
            <a:pPr algn="ctr">
              <a:lnSpc>
                <a:spcPct val="80000"/>
              </a:lnSpc>
              <a:defRPr/>
            </a:pPr>
            <a:r>
              <a:rPr lang="ru-RU" altLang="ru-RU" sz="1500" b="1" dirty="0" smtClean="0">
                <a:latin typeface="Arial Black" pitchFamily="34" charset="0"/>
              </a:rPr>
              <a:t> на 2024 год</a:t>
            </a:r>
          </a:p>
          <a:p>
            <a:pPr algn="ctr">
              <a:lnSpc>
                <a:spcPct val="80000"/>
              </a:lnSpc>
              <a:defRPr/>
            </a:pPr>
            <a:endParaRPr lang="ru-RU" altLang="ru-RU" sz="15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-142899" y="-476287"/>
            <a:ext cx="7429552" cy="1093001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ct val="2000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 Железноводска на 2024 год</a:t>
            </a: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714356" y="1523981"/>
          <a:ext cx="5857916" cy="685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5" descr="C:\Users\ZhSuNA\Pictures\df5ecdc60bd7a08064f92772d9bdd1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8" y="1666852"/>
            <a:ext cx="1333500" cy="1333500"/>
          </a:xfrm>
          <a:prstGeom prst="rect">
            <a:avLst/>
          </a:prstGeom>
          <a:noFill/>
          <a:ln w="127000">
            <a:solidFill>
              <a:srgbClr val="4F9B43"/>
            </a:solidFill>
          </a:ln>
        </p:spPr>
      </p:pic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2" y="8382024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-214338" y="-547726"/>
            <a:ext cx="7286652" cy="108109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в разрезе муниципальных программ и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непрограммных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направлений деятельности на 2024 год и плановый период 2025 и 2026 годов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5357826" y="1738289"/>
            <a:ext cx="124335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214423" y="2166918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2024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3429001" y="2166918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2025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5572141" y="2166918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2026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785794" y="2809861"/>
            <a:ext cx="1571636" cy="2160590"/>
          </a:xfrm>
          <a:prstGeom prst="cube">
            <a:avLst>
              <a:gd name="adj" fmla="val 25000"/>
            </a:avLst>
          </a:prstGeom>
          <a:ln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</a:rPr>
              <a:t>2 546,7</a:t>
            </a:r>
            <a:endParaRPr lang="ru-RU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3071811" y="3167050"/>
            <a:ext cx="1428760" cy="1714512"/>
          </a:xfrm>
          <a:prstGeom prst="cube">
            <a:avLst>
              <a:gd name="adj" fmla="val 25000"/>
            </a:avLst>
          </a:prstGeom>
          <a:ln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</a:rPr>
              <a:t>1 718,4</a:t>
            </a:r>
            <a:endParaRPr lang="ru-RU" b="1" dirty="0">
              <a:solidFill>
                <a:schemeClr val="tx1"/>
              </a:solidFill>
              <a:latin typeface="Arial" pitchFamily="34" charset="0"/>
            </a:endParaRPr>
          </a:p>
          <a:p>
            <a:pPr algn="ctr" eaLnBrk="1" hangingPunct="1"/>
            <a:endParaRPr lang="ru-RU" b="1" dirty="0">
              <a:latin typeface="Arial" pitchFamily="34" charset="0"/>
            </a:endParaRPr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5143512" y="3238488"/>
            <a:ext cx="1439862" cy="1577982"/>
          </a:xfrm>
          <a:prstGeom prst="cube">
            <a:avLst>
              <a:gd name="adj" fmla="val 25000"/>
            </a:avLst>
          </a:prstGeom>
          <a:ln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</a:rPr>
              <a:t>1 403,4</a:t>
            </a:r>
            <a:endParaRPr lang="ru-RU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714356" y="5167316"/>
            <a:ext cx="1428759" cy="714380"/>
          </a:xfrm>
          <a:prstGeom prst="cube">
            <a:avLst>
              <a:gd name="adj" fmla="val 25000"/>
            </a:avLst>
          </a:prstGeom>
          <a:solidFill>
            <a:srgbClr val="6699FF"/>
          </a:solidFill>
          <a:ln>
            <a:noFill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002">
            <a:schemeClr val="dk1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</a:rPr>
              <a:t>118,1</a:t>
            </a:r>
            <a:endParaRPr lang="ru-RU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9" name="AutoShape 11"/>
          <p:cNvSpPr>
            <a:spLocks noChangeArrowheads="1"/>
          </p:cNvSpPr>
          <p:nvPr/>
        </p:nvSpPr>
        <p:spPr bwMode="auto">
          <a:xfrm>
            <a:off x="3000372" y="5310189"/>
            <a:ext cx="1357322" cy="571506"/>
          </a:xfrm>
          <a:prstGeom prst="cube">
            <a:avLst>
              <a:gd name="adj" fmla="val 25000"/>
            </a:avLst>
          </a:prstGeom>
          <a:solidFill>
            <a:srgbClr val="6699FF"/>
          </a:solidFill>
          <a:ln>
            <a:noFill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</a:rPr>
              <a:t>118,7</a:t>
            </a:r>
            <a:endParaRPr lang="ru-RU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>
            <a:off x="5286389" y="5167314"/>
            <a:ext cx="1214446" cy="647700"/>
          </a:xfrm>
          <a:prstGeom prst="cube">
            <a:avLst>
              <a:gd name="adj" fmla="val 25000"/>
            </a:avLst>
          </a:prstGeom>
          <a:solidFill>
            <a:srgbClr val="6699FF"/>
          </a:solidFill>
          <a:ln>
            <a:noFill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</a:rPr>
              <a:t>124,1</a:t>
            </a:r>
            <a:endParaRPr lang="ru-RU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" name="AutoShape 15"/>
          <p:cNvSpPr>
            <a:spLocks/>
          </p:cNvSpPr>
          <p:nvPr/>
        </p:nvSpPr>
        <p:spPr bwMode="auto">
          <a:xfrm>
            <a:off x="571481" y="3881430"/>
            <a:ext cx="71437" cy="465892"/>
          </a:xfrm>
          <a:prstGeom prst="leftBrace">
            <a:avLst>
              <a:gd name="adj1" fmla="val 26889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1" y="3738555"/>
            <a:ext cx="430887" cy="714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95,6%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69155" y="5303847"/>
            <a:ext cx="430887" cy="792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4,4%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2428868" y="3738555"/>
            <a:ext cx="430887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92,3%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2285993" y="5453067"/>
            <a:ext cx="430887" cy="563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6,4%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4532477" y="3881431"/>
            <a:ext cx="430887" cy="714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89,2%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4500572" y="5238757"/>
            <a:ext cx="430887" cy="6429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7,9%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8" name="AutoShape 24"/>
          <p:cNvSpPr>
            <a:spLocks/>
          </p:cNvSpPr>
          <p:nvPr/>
        </p:nvSpPr>
        <p:spPr bwMode="auto">
          <a:xfrm>
            <a:off x="500042" y="5381629"/>
            <a:ext cx="142875" cy="434935"/>
          </a:xfrm>
          <a:prstGeom prst="leftBrace">
            <a:avLst>
              <a:gd name="adj1" fmla="val 462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9" name="AutoShape 25"/>
          <p:cNvSpPr>
            <a:spLocks/>
          </p:cNvSpPr>
          <p:nvPr/>
        </p:nvSpPr>
        <p:spPr bwMode="auto">
          <a:xfrm>
            <a:off x="5000637" y="4024306"/>
            <a:ext cx="71437" cy="465892"/>
          </a:xfrm>
          <a:prstGeom prst="leftBrace">
            <a:avLst>
              <a:gd name="adj1" fmla="val 21833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1" name="AutoShape 26"/>
          <p:cNvSpPr>
            <a:spLocks/>
          </p:cNvSpPr>
          <p:nvPr/>
        </p:nvSpPr>
        <p:spPr bwMode="auto">
          <a:xfrm>
            <a:off x="2786058" y="5453068"/>
            <a:ext cx="144462" cy="431066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2" name="AutoShape 28"/>
          <p:cNvSpPr>
            <a:spLocks noChangeArrowheads="1"/>
          </p:cNvSpPr>
          <p:nvPr/>
        </p:nvSpPr>
        <p:spPr bwMode="auto">
          <a:xfrm>
            <a:off x="500076" y="7453336"/>
            <a:ext cx="719137" cy="5032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63" name="Содержимое 5"/>
          <p:cNvSpPr>
            <a:spLocks/>
          </p:cNvSpPr>
          <p:nvPr/>
        </p:nvSpPr>
        <p:spPr bwMode="auto">
          <a:xfrm>
            <a:off x="1357301" y="7524768"/>
            <a:ext cx="3643313" cy="42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64" name="AutoShape 30"/>
          <p:cNvSpPr>
            <a:spLocks noChangeArrowheads="1"/>
          </p:cNvSpPr>
          <p:nvPr/>
        </p:nvSpPr>
        <p:spPr bwMode="auto">
          <a:xfrm>
            <a:off x="500045" y="8239147"/>
            <a:ext cx="720725" cy="500067"/>
          </a:xfrm>
          <a:prstGeom prst="cube">
            <a:avLst>
              <a:gd name="adj" fmla="val 25000"/>
            </a:avLst>
          </a:prstGeom>
          <a:solidFill>
            <a:srgbClr val="6699FF"/>
          </a:solidFill>
          <a:ln>
            <a:noFill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65" name="AutoShape 31"/>
          <p:cNvSpPr>
            <a:spLocks/>
          </p:cNvSpPr>
          <p:nvPr/>
        </p:nvSpPr>
        <p:spPr bwMode="auto">
          <a:xfrm>
            <a:off x="2857496" y="3881430"/>
            <a:ext cx="144462" cy="465892"/>
          </a:xfrm>
          <a:prstGeom prst="leftBrace">
            <a:avLst>
              <a:gd name="adj1" fmla="val 1163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6" name="AutoShape 32"/>
          <p:cNvSpPr>
            <a:spLocks/>
          </p:cNvSpPr>
          <p:nvPr/>
        </p:nvSpPr>
        <p:spPr bwMode="auto">
          <a:xfrm>
            <a:off x="5000636" y="5310192"/>
            <a:ext cx="144462" cy="431066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7" name="Содержимое 5"/>
          <p:cNvSpPr>
            <a:spLocks/>
          </p:cNvSpPr>
          <p:nvPr/>
        </p:nvSpPr>
        <p:spPr bwMode="auto">
          <a:xfrm>
            <a:off x="1357298" y="8310586"/>
            <a:ext cx="3857625" cy="48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>
                <a:cs typeface="Times New Roman" pitchFamily="18" charset="0"/>
              </a:rPr>
              <a:t>Непрограммные направления</a:t>
            </a:r>
          </a:p>
        </p:txBody>
      </p:sp>
      <p:sp>
        <p:nvSpPr>
          <p:cNvPr id="68" name="AutoShape 10"/>
          <p:cNvSpPr>
            <a:spLocks noChangeArrowheads="1"/>
          </p:cNvSpPr>
          <p:nvPr/>
        </p:nvSpPr>
        <p:spPr bwMode="auto">
          <a:xfrm>
            <a:off x="3071810" y="6310323"/>
            <a:ext cx="1214446" cy="428627"/>
          </a:xfrm>
          <a:prstGeom prst="cube">
            <a:avLst>
              <a:gd name="adj" fmla="val 25000"/>
            </a:avLst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</a:rPr>
              <a:t>23,7</a:t>
            </a:r>
            <a:endParaRPr lang="ru-RU" sz="1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2285993" y="6238885"/>
            <a:ext cx="430887" cy="5715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1,3%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70" name="AutoShape 10"/>
          <p:cNvSpPr>
            <a:spLocks noChangeArrowheads="1"/>
          </p:cNvSpPr>
          <p:nvPr/>
        </p:nvSpPr>
        <p:spPr bwMode="auto">
          <a:xfrm>
            <a:off x="5357827" y="6096010"/>
            <a:ext cx="1143008" cy="642941"/>
          </a:xfrm>
          <a:prstGeom prst="cube">
            <a:avLst>
              <a:gd name="adj" fmla="val 25000"/>
            </a:avLst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</a:rPr>
              <a:t>46,5</a:t>
            </a:r>
            <a:endParaRPr lang="ru-RU" sz="1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1" name="AutoShape 26"/>
          <p:cNvSpPr>
            <a:spLocks/>
          </p:cNvSpPr>
          <p:nvPr/>
        </p:nvSpPr>
        <p:spPr bwMode="auto">
          <a:xfrm>
            <a:off x="2928934" y="6310322"/>
            <a:ext cx="71438" cy="415588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72" name="AutoShape 26"/>
          <p:cNvSpPr>
            <a:spLocks/>
          </p:cNvSpPr>
          <p:nvPr/>
        </p:nvSpPr>
        <p:spPr bwMode="auto">
          <a:xfrm>
            <a:off x="5143513" y="6310322"/>
            <a:ext cx="71438" cy="415588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4500571" y="6167448"/>
            <a:ext cx="430887" cy="5715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2,9%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74" name="AutoShape 28"/>
          <p:cNvSpPr>
            <a:spLocks noChangeArrowheads="1"/>
          </p:cNvSpPr>
          <p:nvPr/>
        </p:nvSpPr>
        <p:spPr bwMode="auto">
          <a:xfrm>
            <a:off x="500045" y="8953527"/>
            <a:ext cx="719137" cy="500067"/>
          </a:xfrm>
          <a:prstGeom prst="cube">
            <a:avLst>
              <a:gd name="adj" fmla="val 25000"/>
            </a:avLst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75" name="Содержимое 5"/>
          <p:cNvSpPr>
            <a:spLocks/>
          </p:cNvSpPr>
          <p:nvPr/>
        </p:nvSpPr>
        <p:spPr bwMode="auto">
          <a:xfrm>
            <a:off x="1428737" y="9024967"/>
            <a:ext cx="4000503" cy="35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 smtClean="0">
                <a:cs typeface="Times New Roman" pitchFamily="18" charset="0"/>
              </a:rPr>
              <a:t>Условно утвержденные расходы</a:t>
            </a:r>
            <a:endParaRPr lang="ru-RU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1"/>
            <a:ext cx="6858000" cy="102391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>
              <a:lnSpc>
                <a:spcPct val="200000"/>
              </a:lnSpc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в разрезе муниципальных программ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2024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023911"/>
          <a:ext cx="6858000" cy="888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1"/>
            <a:ext cx="6858000" cy="100250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в разрезе муниципальных программ на 2024 год и плановый период 2025 и 2026 годов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9" y="1666852"/>
          <a:ext cx="6286545" cy="787438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928825"/>
                <a:gridCol w="642942"/>
                <a:gridCol w="644549"/>
                <a:gridCol w="655128"/>
                <a:gridCol w="552023"/>
                <a:gridCol w="498531"/>
                <a:gridCol w="682273"/>
                <a:gridCol w="682274"/>
              </a:tblGrid>
              <a:tr h="1640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Наименование муниципальной программы 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Отклонение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Отклонение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(+/-)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(+/-)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1646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 в городе-курорте Железноводске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1683,4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742,4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-941,0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-55,9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747,3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5493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«Социальная поддержка населения города-курорта Железноводска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5493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«Управление имуществом города-курорта Железноводска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-16,6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-52,4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7139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 в городе-курорте Железноводске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66034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градостроительства, строительства и архитектуры в городе-курорте Железноводске Ставропольского края»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03774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«Культура города-курорта Железноводска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03774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экономики города-курорта Железноводска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7139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жилищно-коммунального хозяйства в городе-курорте Железноводске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66034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транспортной системы и охрана окружающей среды в городе-курорте Железноводске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262,4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1057,5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-270,3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-94,1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7139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«Создание условий безопасной жизни населения города-курорта Железноводска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-56,5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7139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«Открытость и эффективность работы администрации города-курорта Железноводска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-13,0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03774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«Молодежь города-курорта Железноводска Ставропольского края»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4954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"Формирование современной городской среды"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-141,7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0409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финансами в городе-курорте Железноводске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7101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endParaRPr lang="ru-RU" sz="100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2546,6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1718,4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-828,2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905,8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1403,4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-315,0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-168,1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57826" y="1095348"/>
            <a:ext cx="124335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/>
              <a:t>млн.рублей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"/>
            <a:ext cx="6858000" cy="107394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– это выплачиваемые из бюджета денежные средства, которые направляются на финансовое обеспечение задач и функций государственной власти и органов местного самоуправления. </a:t>
            </a:r>
          </a:p>
          <a:p>
            <a:pPr indent="450850"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 Железноводска могут быть детализированы:</a:t>
            </a:r>
          </a:p>
          <a:p>
            <a:pPr indent="450850" algn="just">
              <a:buFont typeface="Arial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отраслям;</a:t>
            </a:r>
          </a:p>
          <a:p>
            <a:pPr indent="450850" algn="just">
              <a:buFont typeface="Arial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муниципальным программам и непрограммным направлениям;</a:t>
            </a:r>
          </a:p>
          <a:p>
            <a:pPr indent="450850" algn="just">
              <a:buFont typeface="Arial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 главным распорядителям бюджетных средств;</a:t>
            </a:r>
          </a:p>
          <a:p>
            <a:pPr indent="450850" algn="just">
              <a:buFont typeface="Arial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видам расходов.</a:t>
            </a:r>
          </a:p>
          <a:p>
            <a:pPr indent="450850" algn="just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Дефицит бюджета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превышения расходов бюджета над его доходами;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превышение доходов бюджета над его расходами;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долг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обязательства, возникающие из муниципальных заимствований, принятые на себя муниципальным образованием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850" algn="just">
              <a:buFont typeface="Arial" charset="0"/>
              <a:buChar char="•"/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488" y="3595678"/>
            <a:ext cx="3643338" cy="50006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32" y="4238620"/>
            <a:ext cx="5357829" cy="50006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32" y="5738818"/>
            <a:ext cx="5357849" cy="571505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64" y="6524636"/>
            <a:ext cx="3643337" cy="50006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2" y="8382024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104537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5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образования в городе-курорте Железноводске </a:t>
            </a:r>
          </a:p>
          <a:p>
            <a:pPr algn="ctr">
              <a:lnSpc>
                <a:spcPts val="15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Ставропольского края»</a:t>
            </a:r>
          </a:p>
          <a:p>
            <a:pPr algn="just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доступности и качества образования в городе-курорте Железноводске Ставропольского края;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условий, обеспечивающих предоставление доступного и качественного образования в общеобразовательных учреждениях, дошкольных образовательных учреждениях, учреждениях дополнительного образования.</a:t>
            </a:r>
          </a:p>
          <a:p>
            <a:pPr algn="just">
              <a:lnSpc>
                <a:spcPts val="1500"/>
              </a:lnSpc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администрации города-курорта Железноводска Ставропольского края</a:t>
            </a:r>
          </a:p>
          <a:p>
            <a:pPr algn="just">
              <a:lnSpc>
                <a:spcPts val="1500"/>
              </a:lnSpc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52" y="3667113"/>
          <a:ext cx="6572295" cy="5572167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{08FB837D-C827-4EFA-A057-4D05807E0F7C}</a:tableStyleId>
              </a:tblPr>
              <a:tblGrid>
                <a:gridCol w="4257057"/>
                <a:gridCol w="448109"/>
                <a:gridCol w="522796"/>
                <a:gridCol w="448111"/>
                <a:gridCol w="448111"/>
                <a:gridCol w="448111"/>
              </a:tblGrid>
              <a:tr h="3017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      измерения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3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 населения города-курорта Железноводска Ставропольского края качеством образования: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63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91,72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91,73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91,73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63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88,90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88,94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88,95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88,95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81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5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 в рамках формирования развития дошкольного, общего и дополнительного образования в городе Железноводске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5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1 года до 7 лет, охваченных различными формами дошкольного образования, в общей численности детей дошкольного возраста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66,8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66,82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66,83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66,83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705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учащихся, обучающихся по федеральному государственному образовательному стандарту начального общего образования, в общей численности учащихся, осваивающих образовательные программы начального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5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учащихся, обучающихся по федеральному государственному образовательному стандарту основного общего образования, в общей численности учащихся, осваивающих образовательные программы основного общего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5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выпускников, успешно освоивших программу начального общего образования, в общей численности выпускников, освоивших программу начального общего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5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 муниципальных общеобразовательных организаций (далее - общеобразовательные организации), не получивших аттестат о среднем общем образовании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1,25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1,19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1,18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1,18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5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детей, охваченных дополнительным образованием, в общей численности детей и молодежи в возрасте от 5 лет до 18 лет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65,90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65,92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65,95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65,95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5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«Социальная поддержка населения в городе-курорте Железноводске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содействие в обеспечении устойчивого роста уровня и качества жизни населения города-курорта Железноводска Ставропольского края;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доступной среды жизнедеятельности для инвалидов и других маломобильных групп населения;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деятельности в сфере развития социальной защиты населения города-курорта Железноводска Ставропольского края;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материальная поддержка детей-сирот и детей, оставшихся без попечения родителей в городе-курорте Железноводске Ставропольского края.</a:t>
            </a:r>
          </a:p>
          <a:p>
            <a:pPr algn="ctr">
              <a:lnSpc>
                <a:spcPts val="15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труда и социальной защиты населения администрации города-курорта Железноводска Ставропольского края</a:t>
            </a: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5" y="4167181"/>
          <a:ext cx="6357984" cy="507209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{3C2FFA5D-87B4-456A-9821-1D502468CF0F}</a:tableStyleId>
              </a:tblPr>
              <a:tblGrid>
                <a:gridCol w="3258537"/>
                <a:gridCol w="765503"/>
                <a:gridCol w="563366"/>
                <a:gridCol w="643846"/>
                <a:gridCol w="563366"/>
                <a:gridCol w="563366"/>
              </a:tblGrid>
              <a:tr h="37449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5390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которым предоставлены меры социальной поддержки в общей численности граждан, обратившихся и имеющих право на их получение в соответствии с законодательством Российской Федерации и законодательством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80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нуждающихся семей , получивших ежемесячные выплаты в связи с рождением  (усыновлением) первого ребенка</a:t>
                      </a:r>
                    </a:p>
                  </a:txBody>
                  <a:tcPr marL="43368" marR="4336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692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семей, получающих субсидии на оплату жилого помещения и коммунальных услуг, в общем количестве семей, проживающих на территории города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115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доступных для инвалидов и других маломобильных групп населения приоритетных объектов социальной, транспортной, инженерной инфраструктуры в общем количестве приоритетных объектов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3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реконструированных учреждений культуры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115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детей-сирот и детей, оставшихся без попечения родителей, переданных на воспитание в семьи граждан Российской Федерации, постоянно проживающих на территории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52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детей, воспитывающихся в замещающих семьях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328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детей, нуждающихся в определении в семью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5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«Управление имуществом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развитие и совершенствование имущественных и земельных отношений в городе-курорте Железноводске Ставропольского края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создание условий для осуществления управления муниципальным имуществом и нормативно-правового регулирования в сфере имущественных   и    земельных       отношений.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имущественных отношений администрации города-курорта Железноводска</a:t>
            </a: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6632" y="3008781"/>
          <a:ext cx="6552727" cy="662474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888431"/>
                <a:gridCol w="432048"/>
                <a:gridCol w="576064"/>
                <a:gridCol w="504056"/>
                <a:gridCol w="648072"/>
                <a:gridCol w="504056"/>
              </a:tblGrid>
              <a:tr h="3337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50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по использованию муниципального имущества города-курорта Железноводска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50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по реализации муниципального имущества города-курорта Железноводска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50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по арендной плате за земельные участки, а также средств от продажи права на заключение договоров аренды земельных участков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50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от сдачи в аренду имущества, находящегося в оперативном управления органов местного самоуправления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50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от сдачи в аренду имущества, находящегося в муниципальной собственности (казна)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03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от перечисления части прибыли, остающейся после уплаты налогов и иных обязательных платежей муниципальных унитарных предприятий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285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площади земельных участков, являющихся объектами налогообложения земельным налогом, в общей площади муниципального образования города-курорта Железноводска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5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плановых назначений по площади земельных участков, предоставленных для строительства в расчете на 10 тыс. человек населения: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0,59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0,59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0,59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0,59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5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 земельных участков, предоставляемых для жилищного строительства, индивидуального строительства и комплексного освоения в целях жилищного  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5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многоквартирных домов, расположенных на земельных участках, в отношении которых осуществлен государственный кадастровый учет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79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разработанных и утвержденных муниципальных   нормативных правовых актов города-курорта Железноводска  Ставропольского края в соответствии с планом   работы   управления   имущественных   отношений администрации города-курорта     Железноводска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6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 плана проверок при  реализации внутриведомственного контроля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5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своевременно представленных отраслевыми (функциональными) органами администрации города-курорта Железноводска Ставропольского края отчетов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физической культуры и спорта города-курорта Железноводска Ставропольского края»</a:t>
            </a:r>
          </a:p>
          <a:p>
            <a:pPr algn="ctr">
              <a:lnSpc>
                <a:spcPts val="24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4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>
              <a:buFontTx/>
              <a:buChar char="-"/>
            </a:pP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занятий физической культурой и спортом и приобщения всех слоев населения города-курорта Железноводска Ставропольского края к систематическим занятиям физической культурой и спортом, в том числе и профессиональным спортом.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Организация, проведение и участие в спортивно-массовых мероприятиях.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управленческой деятельности в сфере физической культуры и спорта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>
              <a:buFontTx/>
              <a:buChar char="-"/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комитет по физической культуре, спорту и туризму администрации города-курорта Железноводска Ставропольского края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04" y="3667116"/>
          <a:ext cx="6000792" cy="578047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{35758FB7-9AC5-4552-8A53-C91805E547FA}</a:tableStyleId>
              </a:tblPr>
              <a:tblGrid>
                <a:gridCol w="3071834"/>
                <a:gridCol w="714380"/>
                <a:gridCol w="500066"/>
                <a:gridCol w="571504"/>
                <a:gridCol w="571504"/>
                <a:gridCol w="571504"/>
              </a:tblGrid>
              <a:tr h="17269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2025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2026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586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населения города-курорта Желез­новодска Ставрополь­ского края, системати­чески занимающихся физической культурой и спортом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55,1</a:t>
                      </a: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55,5</a:t>
                      </a: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55,5</a:t>
                      </a: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369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подготовки спортивного резерва и команд в городе-курорте Железноводске Ставропольского края, в том числе среди инвалидов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82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города-курорта Железноводска Ставропольского края спортивными залами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 на 10тыс. населения города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82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города-курорта Железноводска Ставропольского края плавательными бассей­нами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 на 10тыс. населения города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82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города-курорта Железноводска Ставропольского края плоскостными соору­жениями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 на 10тыс. населения города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79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спортивно-массовых мероприятий, участие в краевых и всероссийских меро­приятиях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0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спортсменов, получивших спор­тивный разряд на ко­личество населения, занимающихся спортом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173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подготовки и проведения спортивно-массовых мероприятий в городе-курорте Железноводске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586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городских мероприятий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586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всероссийских и краевых мероприятий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977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инвалидов города-курорта Железноводска Ставропольского края, систематически занимающихся физической культурой и спортом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 общего числа инвалидов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5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градостроительства, строительства и архитектуры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устойчивого развития города-курорта Железноводска Ставропольского края;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долгосрочной и гарантированной системы поддержки молодых семей в решении жилищной проблемы с целью улучшения демографической ситуации в городе-курорте Железноводске Ставропольского края;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организационных и нормативно-правовых механизмов в сфере градостроительства.</a:t>
            </a: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 архитектуры и градостроительства администрации города-курорта Железноводска Ставропольского края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66" y="3309926"/>
          <a:ext cx="6143668" cy="641649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57454"/>
                <a:gridCol w="785818"/>
                <a:gridCol w="785818"/>
                <a:gridCol w="714380"/>
                <a:gridCol w="714380"/>
                <a:gridCol w="785818"/>
              </a:tblGrid>
              <a:tr h="27754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      измере-ния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3427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Arial Unicode MS"/>
                          <a:cs typeface="Times New Roman"/>
                        </a:rPr>
                        <a:t>Количество разработанной градостроительной документации на территории муниципального образования города-курорта Железноводска Ставропольского края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998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Arial Unicode MS"/>
                          <a:cs typeface="Times New Roman"/>
                        </a:rPr>
                        <a:t>Общая площадь жилых помещений, веденных в эксплуатацию за 1 год, на 1 жителя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кв.м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570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Корректировка генерального плана городского округа города-курорта Железноводска Ставропольского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края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Правил землепользования и застройки города-курорта Железноводска Ставропольского края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570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разработанных и утвержденных проектов планировки территории, схем планировочной организации земельных участков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570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Процент разработанных и утвержденных нормативных правовых актов в сфере градостроительной деятельности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928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сотрудников управления архитектуры и градостроительства администрации города-курорта Железноводска Ставропольского края, повысивших квалификацию в области градостроительной деятельности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233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Количество оцифрованных архивных топографических материалов (планшетов М 1:500)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92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Процент исполнения плана проверок при реализации внутриведомственного контроля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896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Процент своевременно представленной отраслевыми (функциональными) органами администрации </a:t>
                      </a:r>
                      <a:r>
                        <a:rPr lang="ru-RU" sz="900">
                          <a:latin typeface="Times New Roman"/>
                          <a:ea typeface="Arial Unicode MS"/>
                          <a:cs typeface="Times New Roman"/>
                        </a:rPr>
                        <a:t>города-курорта Железноводска Ставропольского края отчетности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«Культура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/>
            <a:r>
              <a:rPr lang="en-US" sz="1200" dirty="0" smtClean="0">
                <a:solidFill>
                  <a:schemeClr val="tx1"/>
                </a:solidFill>
              </a:rPr>
              <a:t>- </a:t>
            </a:r>
            <a:r>
              <a:rPr lang="ru-RU" sz="1200" dirty="0" smtClean="0">
                <a:solidFill>
                  <a:schemeClr val="tx1"/>
                </a:solidFill>
              </a:rPr>
              <a:t>сохранение и развитие культуры города-курорта Железноводска Ставропольского края;</a:t>
            </a:r>
          </a:p>
          <a:p>
            <a:pPr algn="just"/>
            <a:r>
              <a:rPr lang="en-US" sz="1200" dirty="0" smtClean="0">
                <a:solidFill>
                  <a:schemeClr val="tx1"/>
                </a:solidFill>
              </a:rPr>
              <a:t>- </a:t>
            </a:r>
            <a:r>
              <a:rPr lang="ru-RU" sz="1200" dirty="0" smtClean="0">
                <a:solidFill>
                  <a:schemeClr val="tx1"/>
                </a:solidFill>
              </a:rPr>
              <a:t>создание условий для обеспечения свободного доступа населения города-курорта Железноводска Ставропольского края к информации и культурным ценностям;</a:t>
            </a:r>
          </a:p>
          <a:p>
            <a:pPr algn="just"/>
            <a:r>
              <a:rPr lang="en-US" sz="1200" dirty="0" smtClean="0">
                <a:solidFill>
                  <a:schemeClr val="tx1"/>
                </a:solidFill>
              </a:rPr>
              <a:t>- </a:t>
            </a:r>
            <a:r>
              <a:rPr lang="ru-RU" sz="1200" dirty="0" smtClean="0">
                <a:solidFill>
                  <a:schemeClr val="tx1"/>
                </a:solidFill>
              </a:rPr>
              <a:t>обеспечение безопасных и благоприятных условий для проведения общегородских мероприятий. </a:t>
            </a:r>
          </a:p>
          <a:p>
            <a:pPr algn="ctr">
              <a:lnSpc>
                <a:spcPts val="15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культуры администрации города-курорта Железноводска Ставропольского края</a:t>
            </a: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90" y="3952868"/>
          <a:ext cx="6429420" cy="421484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{69C7853C-536D-4A76-A0AE-DD22124D55A5}</a:tableStyleId>
              </a:tblPr>
              <a:tblGrid>
                <a:gridCol w="2691386"/>
                <a:gridCol w="971890"/>
                <a:gridCol w="747606"/>
                <a:gridCol w="672846"/>
                <a:gridCol w="672846"/>
                <a:gridCol w="672846"/>
              </a:tblGrid>
              <a:tr h="20057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883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культурно-массовых мероприятий, проводимых муниципальными учреждениями культуры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883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клубных формирований (в том числе любительских объединений и формирований самодеятельного народного творчества)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76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человек, принявших участие в культурно-массовых мероприятиях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425,47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29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пользователей централизованной библиотечной системы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50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экземпляров библиотечного фонда в централизованной библиотечной системе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экземпляров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29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посещений централизованной библиотечной системы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77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новых поступлений в библиотечный фонд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4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96" y="8739214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экономики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обеспечение благоприятных условий для развития малого и среднего  предпринимательства в городе-курорте Железноводске  Ставропольского края;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обеспечение для населения города-курорта Железноводска Ставропольского края доступности потребительского рынка, формирование благоприятных возможностей для товаропроизводителей Ставропольского края;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устойчивое развитие конкурентоспособной санаторно-курортной и туристско-рекреационной сферы в городе-курорте Железноводске Ставропольского края;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предупреждение и профилактика производственного травматизма, сохранение жизни и здоровья человека в процессе труда, разработка комплекса мер по усилению профилактической работы по охране труда.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города–курорта Железноводска Ставропольского края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ctr">
              <a:lnSpc>
                <a:spcPts val="1500"/>
              </a:lnSpc>
            </a:pPr>
            <a:endParaRPr lang="en-US" sz="1000" dirty="0" smtClean="0">
              <a:solidFill>
                <a:schemeClr val="tx1"/>
              </a:solidFill>
            </a:endParaRPr>
          </a:p>
          <a:p>
            <a:pPr indent="360363"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66" y="3990451"/>
          <a:ext cx="6357983" cy="578847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43339"/>
                <a:gridCol w="642942"/>
                <a:gridCol w="500066"/>
                <a:gridCol w="500066"/>
                <a:gridCol w="571504"/>
                <a:gridCol w="500066"/>
              </a:tblGrid>
              <a:tr h="2201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3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выручки от реализации товаров, выполнения работ и оказания услуг малых и средних предприятий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105,50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105,80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105,80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106,03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5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занятых в сфере малого и среднего предпринимательства, включая индивидуальных предпринимателей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8 272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8 689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8 789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982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4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субъектов малого и среднего предпринимательства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3 921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3 957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3 957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309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91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6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и среднего предпринимательства в расчете на 10 тыс. 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703,70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711,70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721,10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728,30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населения города на 1000 жителей: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торговыми площадями;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посадочными местами в предприятиях общественного питания в общедоступной сети;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бытовыми услугами (рабочих мест предприятий бытового обслуживания)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801,10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68579" marB="68579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802,05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68579" marB="68579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802,05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68579" marB="68579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815,00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68579" marB="68579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0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Темп роста объема бытовых услуг к предыдущему году в действующих ценах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103,10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103,80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103,80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104,20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0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Темп роста оборота общественного питания к предыдущему году в действующих ценах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101,50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102,10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102,10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102,90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  оборота розничной торговли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106,40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106,70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106,70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107,10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туристов, посетивших город-курорт Железноводск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136,00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141,00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188,10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269,80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количества койко-мест в коллективных средствах размещения города-курорта Железноводска Ставропольского края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единиц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7 100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7 330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30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работающих в санаторно-курортной и туристско-рекреационной сфере города–курорта Железноводска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4 340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4 470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620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7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организаций, участвующих в проведении мониторинга условий и охраны труда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410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416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416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416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7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специалистов, прошедших обучение по охране труда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424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429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429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429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0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участников ежегодного городского конкурса на лучшую организацию работы по охране труда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142852" y="0"/>
            <a:ext cx="6715148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жилищно-коммунального хозяйства в городе-курорте Железноводске Ставропольского края»</a:t>
            </a:r>
          </a:p>
          <a:p>
            <a:pPr algn="ctr">
              <a:lnSpc>
                <a:spcPts val="14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уровня комплексного благоустройства территории города-курорта Железноводска Ставропольского края;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в городе-курорте Железноводске Ставропольского края условий для повышения эффективности использования энергетических ресурсов;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осуществления управления городским хозяйством и нормативно-правового регулирования в сфере жилищно-коммунального хозяйства;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повышение эффективности использования, охраны, защиты и воспроизводства лесов, расположенных на землях лесного фонда города-курорта Железноводска Ставропольского края.</a:t>
            </a:r>
          </a:p>
          <a:p>
            <a:pPr algn="just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 городского хозяйства администрации города-курорта Железноводска Ставропольского края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52" y="3667116"/>
          <a:ext cx="6715149" cy="608993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79881"/>
                <a:gridCol w="408671"/>
                <a:gridCol w="525434"/>
                <a:gridCol w="467061"/>
                <a:gridCol w="467051"/>
                <a:gridCol w="467051"/>
              </a:tblGrid>
              <a:tr h="2201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территории города, на которой проводятся мероприятия по благоустройству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65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благоустроенной территории муниципального образования, на которой проводятся мероприятия по благоустройству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благоустройства территории муниципального образования города-курорта Железноводска Ставропольского края</a:t>
                      </a: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количества обращений граждан по вопросам благоустройства территории муниципального образования города-курорта Железноводска Ставропольского края</a:t>
                      </a: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Протяженность сетей водоотведения на территории 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образования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города-курорта 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Железноводска Ставропольского края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137,42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137,43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137,44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137,45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Площадь благоустроенной территории Курортного парка города-курорта Железноводска Ставропольского края, на которой проводятся мероприятия по благоустройству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кв.м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благоустроенной территории городского парка имени С.С. Говорухина города-курорта Железноводска Ставропольского края, на которой проводятся мероприятия по благоустройству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кв.м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8 758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8 760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8 762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024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Площадь благоустроенных территорий муниципального образования, на которых проводятся мероприятия по благоустройству 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кв.м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216,0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217,0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217,1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217,2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3571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обращений граждан по вопросам благоустройства территории муниципального образования города-курорта Железноводска Ставропольского края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1484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Площадь улиц и проездов, находящихся на территории муниципального образования, обеспеченных освещением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1, 90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1, 90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9402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Общая площадь улиц и проездов, находящихся на территории муниципального образования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,12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,12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,12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,12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Сокращение потребления электрической энергии на 1 кв. метр освещаемой территории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кВт/ч/кв.м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Доля замененных оконных блоков в общем количестве оконных блоков, требующих замены в образовательных учреждениях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314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доли образовательных организаций со стопроцентной заменой оконных блоков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3799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организаций коммунального комплекса, осуществляющих производство товаров, оказание услуг по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водо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-, тепло-,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газо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 электроснабжению, водоотведению, очистке сточных вод, утилизации (захоронению) твердых бытовых отходов и использующих объекты коммунальной инфраструктуры на праве частной собственности, по договору аренды или концессии, участие субъекта Российской Федерации и (или) городского округа в уставном капитале которых составляет не более 25 процентов, в общем числе организаций коммунального комплекса, осуществляющих свою деятельность на  территории муниципального образования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83,50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84,00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84,50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142852" y="0"/>
            <a:ext cx="6715148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жилищно-коммунального хозяйства в городе-курорте Железноводске Ставропольского края»</a:t>
            </a:r>
          </a:p>
          <a:p>
            <a:pPr algn="ctr">
              <a:lnSpc>
                <a:spcPts val="14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51" y="1523976"/>
          <a:ext cx="6715149" cy="69813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79881"/>
                <a:gridCol w="408671"/>
                <a:gridCol w="525434"/>
                <a:gridCol w="467061"/>
                <a:gridCol w="467051"/>
                <a:gridCol w="467051"/>
              </a:tblGrid>
              <a:tr h="2201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уникальных пользователей цифровой платформы вовлечения граждан в решение вопросов городского развития</a:t>
                      </a: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10 400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16 118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18 458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21 138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652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инженерных изысканий и подготовка (приобретение) проектной документации на строительство (реконструкцию, техническое перевооружение) объектов капитального строительства</a:t>
                      </a: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многоквартирных домов, в которых собственники помещений выбрали и реализуют один из способов управления многоквартирными домами, в общем числе многоквартирных домов, в которых собственники помещений должны выбрать способ управления данными домами</a:t>
                      </a: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установленных </a:t>
                      </a:r>
                      <a:r>
                        <a:rPr kumimoji="0" lang="ru-RU" sz="9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энергоэффективных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светильников на улицах и проездах муниципального образования города-курорта Железноводска Ставропольского края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установленных энергоэффективных светильников в административных зданиях муниципального образования города-курорта Железноводска Ставропольского края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3 150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3 180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3 200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3 400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потребляемой электрической энергии на 1 кв. метр освещаемой территории улиц и проездов, находящихся на территории муниципального образования города-курорта Железноводска Ставропольского края, в год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кВт/ч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1,17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1,17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1,17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1,17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Удельная величина потребления энергетических ресурсов (электрическая и тепловая энергия, вода, природный газ) в многоквартирных домах (из расчета на </a:t>
                      </a:r>
                      <a:b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кв. метр общей площади и (или) на одного человека: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97214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электрическая энергия (на 1 проживающего)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кВт/ч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577,53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577,54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577,55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577,56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8415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тепловая энергия 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1 кв. метр общей площади)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Гкал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0,147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0,148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0,149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0,150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7303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горячая вода (на 1 проживающего)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куб.м.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11,16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11,17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11,18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11,19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холодная вода (на 1 проживающего)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куб.м.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35,40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35,41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35,42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35,43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природный газ (на 1 проживающего)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куб.м.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126,77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126,78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126,79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126,80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Удельная величина потребления энергетических ресурсов (электрическая и тепловая энергия, вода, природный газ) в многоквартирных домах (из расчета на </a:t>
                      </a:r>
                      <a:b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кв. метр общей площади и (или) на одного человека: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148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электрическая энергия (на 1 проживающего)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кВт/ч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71,09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71,10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71,11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71,12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326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тепловая энергия 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1 кв. метр общей площади)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Гкал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0,053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0,054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504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горячая вода (на 1 проживающего)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куб.м.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68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холодная вода (на 1 проживающего)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куб.м.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0,77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5054"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Процент разработанных и утвержденных муниципальных нормативных правовых актов города-курорта Железноводска Ставропольского края в соответствии с законодательством Российской Федерации, законодательством Ставропольского края, в данной сфере деятельности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96801"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Процент исполнения плана проверок при реализации внутриведомственного контроля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88937"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Процент своевременно представленных отраслевыми (функциональными) органами администрации города-курорта Железноводска Ставропольского края отчетов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505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площади погибших и поврежденных лесных насаждений с учетом проведенных мероприятий по защите леса в общей площади земель лесного фонда города-курорта Железноводска Ставропольского края, занятых лесными насаждениями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0055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0,007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0055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0,006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0055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0,005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0055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0,004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5054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погибших и поврежденных лесных насаждений с учетом проведенных мероприятий по защите леса в общей площади земель лесного фонда города-курорта Железноводска Ставропольского края, занятых лесными насаждениями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0055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0055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0055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19,00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0055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18,00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-119098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транспортной системы и охрана окружающей среды в городе-курорте Железноводске Ставропольского края»</a:t>
            </a:r>
          </a:p>
          <a:p>
            <a:pPr algn="ctr">
              <a:lnSpc>
                <a:spcPts val="14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и обеспечение безопасности дорожного движения в городе-курорте Железноводске Ставропольского края;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обеспечение санитарно-эпидемиологического благополучия на территории города-курорта Железноводска Ставропольского края.</a:t>
            </a:r>
          </a:p>
          <a:p>
            <a:pPr algn="just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городского хозяйства администрации города-курорта Железноводска Ставропольского края</a:t>
            </a:r>
          </a:p>
          <a:p>
            <a:pPr indent="360363" algn="ctr">
              <a:lnSpc>
                <a:spcPts val="1500"/>
              </a:lnSpc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90" y="3095612"/>
          <a:ext cx="6500858" cy="564866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284781"/>
                <a:gridCol w="375990"/>
                <a:gridCol w="543216"/>
                <a:gridCol w="429698"/>
                <a:gridCol w="430919"/>
                <a:gridCol w="436254"/>
              </a:tblGrid>
              <a:tr h="2201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изме-рения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61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 на территории муниципального образования города-курорта Железноводска Ставропольского края, соответствующих нормативным требованиям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b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135,10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137,30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140,00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143,00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27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автомобильных дорог общего пользования местного значения на территории муниципального образования  города-курорта Железноводска Ставропольского края, соответствующих нормативным требованиям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b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78,40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80,00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82,00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83,00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2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    количества    раненых   в дорожно-транспортных происшествиях, зарегистрированных на автомобильных дорогах     муниципального значения  в муниципальном образовании  городе-курорте Железноводске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10,50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9,80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9,00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2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количества погибших в дорожно-транспортных происшествиях, зарегистрированных на автомобильных дорогах муниципального значения </a:t>
                      </a:r>
                      <a:b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муниципальном образовании городе-курорте Железноводске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50,40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50,00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49,50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49,10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2741"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 участков автомобильных дорог общего пользования местного значения на территории муниципального образования города-курорта Железноводска Ставропольского края, которые должны быть приведены в нормативное состояние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14,60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14,20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13,80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12,50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2741"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 объектов улично-дорожной сети общего пользования местного значения на территории муниципального образования города-курорта Железноводска Ставропольского края, которые должны быть приведены в нормативное состояние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пог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м.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235,75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189,75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114,75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97,75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65484"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Осуществление мероприятий по организации выполнения дорожных работ на автомобильных дорогах общего пользования местного значения на территории муниципального образования города-курорта Железноводска Ставропольского края, в целях приведения в нормативное состояние, снижения уровня перегрузки и ликвидации мест концентрации дорожно-транспортных происшествий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36,00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38,00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45,00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03219"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Процент автомобильных дорог общего пользования  местного значения и искусственных сооружений на них, прошедших паспортизацию объекта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6348"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протяженности автомобильных дорог общего пользования местного значения в границах муниципального образования города-курорта Железноводска Ставропольского края и искусственных сооружений на них, приведенных в нормативное состояние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1,50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1,70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2,50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5449"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Внедрение интеллектуальных транспортных систем, ориентированных на применение энергосберегающих технологий освещения автомобильных дорог и искусственных сооружений на них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Площадь территории муниципального образования города-курорта Железноводска Ставропольского края, на которой проводятся мероприятия по борьбе с воздействием опасных для экологии факторов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кв. м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17 000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18 000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18 100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18 200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3836"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пожаров в лесных массивах, относящихся к городу-курорту Железноводску Ставропольского края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2741"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Ежегодная ликвидация стихийных свалок на территории муниципального образования города-курорта Железноводска  Ставропольского края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куб.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450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425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415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средства предоставляемые одним бюджетом бюджетной системы Российской Федерации другому бюджету бюджетной системы Российской Федерации;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межбюджетные трансферты предоставляемые на безвозмездной и безвозвратной основе без установления направлений и (или) условий их использования;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местному бюджету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местному бюджету в целях финансового обеспечения расходных обязательств муниципального образования, возникающих при выполнении государственных полномочий Российской Федерации, субъекта Российской Федерации, переданных для осуществления органам местного самоуправления в установленном порядке.</a:t>
            </a:r>
          </a:p>
          <a:p>
            <a:pPr algn="ctr">
              <a:lnSpc>
                <a:spcPct val="150000"/>
              </a:lnSpc>
              <a:defRPr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85" y="6453198"/>
            <a:ext cx="1428760" cy="2714644"/>
          </a:xfrm>
          <a:prstGeom prst="roundRect">
            <a:avLst>
              <a:gd name="adj" fmla="val 10513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marL="0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14752" y="6738953"/>
            <a:ext cx="2571768" cy="571505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4752" y="7524772"/>
            <a:ext cx="2571792" cy="571505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52" y="8310598"/>
            <a:ext cx="2571768" cy="57149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714620" y="6810392"/>
            <a:ext cx="857256" cy="35718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714620" y="7596210"/>
            <a:ext cx="857256" cy="35718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2714620" y="8382028"/>
            <a:ext cx="857256" cy="35718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«Создание условий безопасной жизни населения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>
              <a:lnSpc>
                <a:spcPts val="12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- обеспечение безопасности населения, защита жизни и здоровья граждан, их прав и свобод;</a:t>
            </a:r>
          </a:p>
          <a:p>
            <a:pPr algn="just">
              <a:lnSpc>
                <a:spcPts val="12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- профилактика правонарушений и преступлений на территории города-курорта Железноводска Ставропольского края;</a:t>
            </a:r>
          </a:p>
          <a:p>
            <a:pPr algn="just">
              <a:lnSpc>
                <a:spcPts val="12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- обеспечение условий для привлечения казаков к несению государственной и иной службы в  соответствии законодательства Российской Федерации и Ставропольского края.</a:t>
            </a:r>
          </a:p>
          <a:p>
            <a:pPr algn="just">
              <a:lnSpc>
                <a:spcPts val="1200"/>
              </a:lnSpc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профилактика террористических и экстремистских проявлений на </a:t>
            </a:r>
            <a:br>
              <a:rPr lang="ru-RU" sz="1000" dirty="0" smtClean="0">
                <a:solidFill>
                  <a:schemeClr val="tx1"/>
                </a:solidFill>
              </a:rPr>
            </a:br>
            <a:r>
              <a:rPr lang="ru-RU" sz="1000" dirty="0" smtClean="0">
                <a:solidFill>
                  <a:schemeClr val="tx1"/>
                </a:solidFill>
              </a:rPr>
              <a:t>территории города-курорта Железноводска Ставропольского края в рамках реализации государственной политики в Ставропольском крае противодействия терроризму и экстремизму, совершенствования системы муниципального  управления в кризисных ситуациях в городе курорте Железноводске Ставропольского края, совершенствование системы обеспечения безопасности населения города-курорта Железноводска Ставропольского края.</a:t>
            </a: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2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Администрация города-курорта Железноводска Ставропольского края - отдел по мобилизационной подготовке и чрезвычайным ситуациям администрации города-курорта Железноводска Ставропольского края</a:t>
            </a:r>
          </a:p>
          <a:p>
            <a:pPr indent="360363" algn="just">
              <a:lnSpc>
                <a:spcPts val="1500"/>
              </a:lnSpc>
            </a:pPr>
            <a:endParaRPr lang="ru-RU" sz="1000" dirty="0" smtClean="0">
              <a:solidFill>
                <a:schemeClr val="tx1"/>
              </a:solidFill>
            </a:endParaRPr>
          </a:p>
          <a:p>
            <a:pPr indent="360363"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32656" y="4088903"/>
          <a:ext cx="6264696" cy="538418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006506"/>
                <a:gridCol w="655610"/>
                <a:gridCol w="437073"/>
                <a:gridCol w="364228"/>
                <a:gridCol w="390477"/>
                <a:gridCol w="410802"/>
              </a:tblGrid>
              <a:tr h="2138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49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повышения уровня антитеррористической защищенности объектов и мест с массовым пребыванием граждан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538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мероприятий по обеспечению безопасности города-курорта Железноводска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53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повышения уровня защищенности объектов и мест с массовым пребыванием граждан на территории города-курорта Железноводска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53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Размещение информационных материалов на объектах с массовым пребыванием граждан о действиях в случае совершения актов террористической направленности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40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 взаимодействия экстренных оперативных служб города через единый номер 112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53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семинаров и совещаний, «круглых» столов и собраний по вопросам профилактики терроризма и экстремизма с учащимися образовательных учреждений города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57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детей к участию  в деятельности патриотических объединений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05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 профилактической направленности в городе-курорте Железноводске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947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доли проинформированных граждан города-курорта Железноводска Ставропольского края о способах и видах  мошеннических действий посредством распространения полиграфической продукции и публикации в социальной сети «Интернет»</a:t>
                      </a: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69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публикаций в средствах массовой информации по вопросам профилактике терроризма и экстремизма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504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казаков, привлекаемых для участия в оказании содействия правоохранительным органам по охране общественного порядка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0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рейдов казаков с офицерским составом полиции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57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детей к проведению мероприятий, направленных на пропаганду казачьей истории (конкурс рисунков, конкурс на лучший реферат, конкурс на лучшее стихотворение)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69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Публикация в средствах массовой информации материалов посвященных казачеству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«Открытость и эффективность работы администрации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формирование высококвалифицированного кадрового состава муниципальной службы, обеспечивающего эффективность муниципального управления;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реализация антикоррупционной политики, внедрение в практику администрации, ее отраслевых (функциональных) органов профилактических мер, направленных на недопущение создания условий, порождающих коррупцию;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оптимизация и повышение качества предоставления государственных и муниципальных услуг в городе-курорте Железноводске Ставропольского края;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права жителей города на доступ к средствам массовой информации.</a:t>
            </a:r>
          </a:p>
          <a:p>
            <a:pPr algn="just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города-курорта Железноводска Ставропольского края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по обеспечению деятельности администрации города-курорта Железноводска Ставропольского края.</a:t>
            </a:r>
          </a:p>
          <a:p>
            <a:pPr indent="360363"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92" y="3800874"/>
          <a:ext cx="6357991" cy="543787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533979"/>
                <a:gridCol w="499168"/>
                <a:gridCol w="331211"/>
                <a:gridCol w="331211"/>
                <a:gridCol w="331211"/>
                <a:gridCol w="331211"/>
              </a:tblGrid>
              <a:tr h="20546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      </a:t>
                      </a:r>
                      <a:r>
                        <a:rPr kumimoji="0" lang="ru-RU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изм-ерения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757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разработанных и реализованных нормативных правовых актов города-курорта Железноводска Ставропольского края, регулирующих вопросы муниципальной службы в соответствии с законодательством Российской Федерации, законодательством Ставропольского края;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958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прохождение муниципальными служащими администрации города-курорта Железноводска Ставропольского края, её отраслевых (функциональных) органов дополнительного профессионального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689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выявленных или предупрежденных коррупционных правонарушений со стороны муниципальных служащих администрации города-курорта Железноводска Ставропольского края, её отраслевых (функциональных) органов и структурных подразделений;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11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реализация нормативных правовых актов города-курорта Железноводска Ставропольского края, регулирующих вопросы противодействия коррупции на муниципальной службе в соответствии с законодательством Российской Федерации, законодательством Ставропольского края;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1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разработка, изготовление и распространение печатной продукции антикоррупционного содержания;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083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Поддержание в актуальном состоянии раздела «</a:t>
                      </a:r>
                      <a:r>
                        <a:rPr kumimoji="0" lang="ru-RU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Антикоррупционная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деятельность» на официальном сайте Думы города-курорта Железноводска Ставропольского края и администрации города-курорта Железноводска Ставропольского края в сети Интернет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взаимодействия администрации города-курорта Железноводска Ставропольского края с организациями, общественными объединениями и населением города-курорта Железноводска Ставропольского края по вопросам противодействия коррупции (проведение «круглых столов»)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973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заявителей, удовлетворенных качеством государственных и муниципальных услуг, предоставляемых органами местного самоуправления города-курорта Железноводска Ставропольского края, от общего числа заявителей;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1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заявителей, удовлетворенных качеством государственных и муниципальных услуг, предоставляемых на базе многофункционального центра, от общего числа заявителей;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43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заявителей, использующих механизм получения государственных и муниципальных услуг в городе-курорте Железноводске Ставропольского края в электронной форме;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4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аудиовизуальных материалов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35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публикаций в общественно-политическом еженедельнике «Железноводские ведомости» о работе главы города-курорта Железноводска, администрации города-курорта Железноводска Ставропольского края, её отраслевых (функциональных) органов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«Молодежь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ctr">
              <a:lnSpc>
                <a:spcPts val="15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- создание условий для поддержки и развития молодежных инициатив, гражданского, патриотического и духовно-нравственного воспитания молодежи;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- профилактика безнадзорности, беспризорности и предупреждение правонарушений, совершаемых несовершеннолетними;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формирование у жителей города-курорта Железноводска Ставропольского края установок и норм на здоровый образ жизни, негативного отношения к вредным привычкам (курение, алкоголь, наркомания)</a:t>
            </a:r>
          </a:p>
          <a:p>
            <a:pPr algn="just">
              <a:buFontTx/>
              <a:buChar char="-"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управление культуры администрация города-курорта Железноводска Ставропольского края</a:t>
            </a:r>
          </a:p>
          <a:p>
            <a:pPr algn="just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8" y="4452934"/>
          <a:ext cx="6357983" cy="440919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643337"/>
                <a:gridCol w="642942"/>
                <a:gridCol w="500066"/>
                <a:gridCol w="500066"/>
                <a:gridCol w="571504"/>
                <a:gridCol w="500068"/>
              </a:tblGrid>
              <a:tr h="262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      измерения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62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культурных мероприятий, направленных на создание условий для совершенствования досуга молодежи, профилактики потенциальных явлений в молодежной среде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b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мероприя-тий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молодежи, задействованной в добровольческом (волонтерском) движении от общей численности молодежи города-курорта  Железноводска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13,99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13,99</a:t>
                      </a: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938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несовершеннолетних, стоящих на учете в комиссии по делам несовершеннолетних и защите их прав администрации города-курорта Железноводска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b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14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несовершеннолетних, оказавшихся в трудной жизненной ситуации для предоставления адресной материальной помощи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11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профилактических мероприятий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b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мер-ий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06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подростков и молодежи, вовлеченных в профилактические мероприятия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b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30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подростков и молодежи, занимающихся физической культурой и спортом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b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10160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10170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10180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10190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416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несовершеннолетних, добровольно прошедших тестирование на предмет немедицинского употребления наркотических веществ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«Формирование современной городской среды»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ctr">
              <a:lnSpc>
                <a:spcPts val="15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уровня благоустройства нуждающихся в благоустройстве территорий города-курорта Железноводска Ставропольского края.</a:t>
            </a:r>
          </a:p>
          <a:p>
            <a:pPr algn="just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algn="ctr">
              <a:lnSpc>
                <a:spcPts val="10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городского хозяйства администрации города-курорта Железноводска Ставропольского края</a:t>
            </a:r>
          </a:p>
          <a:p>
            <a:pPr algn="just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50" y="3452806"/>
          <a:ext cx="6572310" cy="61250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974288"/>
                <a:gridCol w="495715"/>
                <a:gridCol w="557679"/>
                <a:gridCol w="557679"/>
                <a:gridCol w="495715"/>
                <a:gridCol w="495715"/>
                <a:gridCol w="495715"/>
                <a:gridCol w="499804"/>
              </a:tblGrid>
              <a:tr h="2201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Еди-ница изме-рения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665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благоустроенных общественных территорий 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благоустроенных дворовых территорий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391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граждан, вовлеченных в реализацию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мероприятий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благоустройству общественных и дворовых территорий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3 940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5 250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6 550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7 850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11 100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13 110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8541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города-курорта Железноводска Ставропольского края в рамках формирования современной городской среды в городе-курорте Железноводске Ставропольского края (общественные территории)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18,96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18,38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10,61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18,06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68,02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благоустроенных общественных территорий в городе-курорте Железноводске Ставропольского края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+7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+8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развития курортной инфраструктуры в городе-курорте Железноводске Ставропольского края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0,53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903,96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671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благоустроенных общественных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территорий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+3 620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+4 950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+6 550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+3 440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+1 110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+6 400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количества благоустроенных общественных территорий в городе-курорте Железноводске Ставропольского края 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благоустроенных дворовых территорий в городе-курорте Железноводске Ставропольского края 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+7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671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Увеличение числа граждан, вовлеченных в реализацию мероприятий по благоустройству дворовых территорий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+120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+300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+700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Муниципальная программа города-курорта Железноводска Ставропольского края «Управление финансами в городе-курорте Железноводске Ставропольского края»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обеспечение долгосрочной сбалансированности и устойчивости бюджета города, </a:t>
            </a:r>
            <a:r>
              <a:rPr lang="ru-RU" sz="1200" dirty="0" smtClean="0">
                <a:solidFill>
                  <a:schemeClr val="tx1"/>
                </a:solidFill>
              </a:rPr>
              <a:t>повышение качества управления финансами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 осуществление управленческой деятельности в сфере управления финансами в городе-курорте Железноводске Ставропольского края.</a:t>
            </a:r>
          </a:p>
          <a:p>
            <a:pPr algn="ctr">
              <a:lnSpc>
                <a:spcPts val="15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Финансовое управление администрации города-курорта Железноводска Ставропольского края </a:t>
            </a:r>
          </a:p>
          <a:p>
            <a:pPr indent="360363" algn="just">
              <a:lnSpc>
                <a:spcPts val="15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32656" y="3584848"/>
          <a:ext cx="6215105" cy="605966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01672"/>
                <a:gridCol w="939492"/>
                <a:gridCol w="722687"/>
                <a:gridCol w="650418"/>
                <a:gridCol w="650418"/>
                <a:gridCol w="650418"/>
              </a:tblGrid>
              <a:tr h="18344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90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налоговых и неналоговых доходов бюджета города (в сопоставимых условиях) к предыдущему году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101,50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102,00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102,50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103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361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Коэффициент покрытия расходов бюджета города собственными средствами без привлечения заемных средств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коэффициент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ниже 0,75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ниже 0,80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ниже 0,85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ниже 0,90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361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объема недоимки по налогам и сборам, зачисляемым в бюджет  города-курорта Железноводска Ставропольского края 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90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Рейтинг города-курорта Железноводска Ставропольского края по качеству управления муниципальными финансами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37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просроченной кредиторской задолженности в общем объеме расходов бюджета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37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расходных обязательств города-курорта Железноводска Ставропольского края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562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Средняя оценка качества финансового менеджмента, осуществляемого главными  распорядителями бюджетных средств бюджета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562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показателей утвержденного бюджета города на очередной финансовый год от показателей бюджетного прогноза, сформированного в предшествующем периоде: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налоговым и неналоговым доходам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9,00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8,00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8,00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7,00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расходам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9,00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9,00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8,00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785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фактического объема доходов бюджета города без учета безвозмездных поступлений от параметров первоначально утвержденного бюджета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13,00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12,50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90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недоимки по налогам, зачисляемым в бюджет города, к сумме налоговых доходов бюджета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12,00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12,00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11,50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2092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налоговых и неналоговых доходов бюджета города (за исключением поступлений налоговых доходов по дополнительным нормативам отчислений) в общем объеме собственных доходов бюджета города (без учета субвенций)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67" y="809595"/>
          <a:ext cx="6286543" cy="752778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29024"/>
                <a:gridCol w="714380"/>
                <a:gridCol w="500066"/>
                <a:gridCol w="571504"/>
                <a:gridCol w="571504"/>
                <a:gridCol w="500065"/>
              </a:tblGrid>
              <a:tr h="2047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79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вес расходов бюджета города, формируемых в рамках муниципальных программ, в общем объеме расходов бюджета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625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объема просроченной кредиторской задолженности, сложившейся по расходам бюджета города, к общему объему расходов бюджета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2693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достижения целевых значений показателей, предусмотренных в дорожной карте города-курорта Железноводска Ставропольского края, по соотношению средней заработной платы работников учреждений культуры и педагогических работников муниципальных учреждений дополнительного образования детей к средней заработной плате в Ставропольском крае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207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бюджета города на содержание работников органов местного самоуправления в расчете на одного жителя муниципального образования города-курорта Железноводска Ставропольского края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рублей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1194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1196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1192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1192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677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Приведение параметров бюджетного прогноза города-курорта Железноводска  Ставропольского края на долгосрочный период в соответствие с решением о бюджете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да/нет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738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муниципальных учреждений города, функции которых по ведению  бюджетного (бухгалтерского) учета и составлению бюджетной (бухгалтерской)  отчетности передаются муниципальному бюджетному учреждению «Учетный центр» города-курорта Железноводска Ставропольского края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677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Соотношение сумм взысканных административных штрафов и общей суммы наложенных административных  штрафов за нарушение бюджетного законодательства Российской Федерации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2693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Объем муниципального долга города-курорта Железноводска  Ставропольского края (далее - муниципальный долг) к общему объему доходов бюджета города без учета безвозмездных поступлений (безвозмездных поступлений и (или) поступлений налоговых доходов по дополнительным нормативам отчислений от налога на доходы физических лиц)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11,50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10,50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207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расходов на обслуживание муниципального долга в общем объеме расходов бюджета города,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6,00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5,80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5,50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5,00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3307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Годовая сумма платежей по погашению и обслуживанию муниципального долга, возникшего по состоянию на  1 января очередного финансового года, без учета платежей, направляемых на досрочное погашение долговых обязательств со сроками погашения после       1 января года, следующего за очередным финансовым годом, к общему объему налоговых и неналоговых доходов бюджета города и дотаций из бюджетов бюджетной системы Российской Федерации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10,80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10,60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10,30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0648" y="1352601"/>
          <a:ext cx="6286543" cy="583265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29024"/>
                <a:gridCol w="714380"/>
                <a:gridCol w="500066"/>
                <a:gridCol w="571504"/>
                <a:gridCol w="571504"/>
                <a:gridCol w="500065"/>
              </a:tblGrid>
              <a:tr h="222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074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Сохранение города-курорта Железноводска  Ставропольского края в группе муниципальных образований с высокой долговой устойчивостью по результатам оценки долговой устойчивости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да/нет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074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Соотношение количества проверок, по результатам которых приняты меры, и количества проверок, по результатам которых выявлены нарушения законодательства Российской Федерации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735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Ежемесячное размещение на официальном сайте Думы города-курорта Железноводска Ставропольского края и администрации города-курорта Железноводска Ставропольского края в сети Интернет информации об исполнении бюджета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да/нет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7003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отражения показателей, отраженных в информационном отчете «Бюджет для граждан», размещенном на официальном сайте Думы города-курорта Железноводска Ставропольского края и администрации города-курорта Железноводска Ставропольского края в сети Интернет, в составе показателей, определенных методическими рекомендациями по представлению бюджетов субъектов Российской Федерации и местных бюджетов и отчетов об их исполнении в доступной для граждан форме, утвержденными приказом Министерства финансов Российской Федерации от      22 сентября 2015 г. № 145н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да/нет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074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собираемости по земельному налогу (отношение объема поступившего земельного налога к объему начисленного земельного налога)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90,00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92,00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94,00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95,00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074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 процентное своевременное предоставление отраслевыми (функциональными) органами администрации города-курорта Железноводска Ставропольского края отчетности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074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Своевременность предоставления реестра расходных обязательств города-курорта Железноводска Ставропольского края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своевременно/несвоевременно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074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Своевременность предоставления обоснований бюджетных ассигнований на очередной финансовый год и плановый период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своевременно/несвоевременно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Городская адресная инвестиционная программа на 2024 год и плановый период 2025 и 2026 годов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9" y="952472"/>
          <a:ext cx="6500859" cy="83644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2022"/>
                <a:gridCol w="1371626"/>
                <a:gridCol w="1231744"/>
                <a:gridCol w="647404"/>
                <a:gridCol w="450995"/>
                <a:gridCol w="95016"/>
                <a:gridCol w="533376"/>
                <a:gridCol w="499097"/>
                <a:gridCol w="634109"/>
                <a:gridCol w="755470"/>
              </a:tblGrid>
              <a:tr h="5004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финансирова-ния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по годам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(млн. рублей)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69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6495">
                <a:tc gridSpan="10"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Подраздел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Муниципальная программа города-курорта Железноводска Ставропольского края «Развитие образования в городе-курорте Железноводске Ставропольского края» (ответственный исполнитель - управление образования администрации города-курорта Железноводска Ставропольского края, соисполнитель - управление городского хозяйства администрации города-курорта Железноводска Ставропольского края)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889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новых мест в общеобразовательных организациях в связи с ростом числа обучающихся, вызванным демографическим фактором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городского хозяйства администрации города-курорта               Железноводска Ставропольского края код 620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937,84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98726">
                <a:tc gridSpan="2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 по подразделу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937,84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latin typeface="Times New Roman"/>
                          <a:ea typeface="Times New Roman"/>
                          <a:cs typeface="Times New Roman"/>
                        </a:rPr>
                        <a:t>0,00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latin typeface="Times New Roman"/>
                          <a:ea typeface="Times New Roman"/>
                          <a:cs typeface="Times New Roman"/>
                        </a:rPr>
                        <a:t>0,00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3644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краевой бюджет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927,66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3644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10,18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3029">
                <a:tc gridSpan="10">
                  <a:txBody>
                    <a:bodyPr/>
                    <a:lstStyle/>
                    <a:p>
                      <a:pPr algn="ctr"/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Подраздел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Муниципальная программа города-курорта Железноводска Ставропольского края «Развитие жилищно-коммунального хозяйства в городе-курорте Железноводске Ставропольского края» (ответственный исполнитель – Управление городского хозяйства администрации города-курорта Железноводска Ставропольского края)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20153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Приобретение благоустроен-ного жилого помещения в муниципальную собственность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администрация города-курорта     Железновод-ска Ставропольского края - код 601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6822">
                <a:tc gridSpan="2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 по подразделу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68266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Городская адресная инвестиционная программа на 202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202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9" y="952472"/>
          <a:ext cx="6500860" cy="66934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2660"/>
                <a:gridCol w="1228823"/>
                <a:gridCol w="1103505"/>
                <a:gridCol w="580002"/>
                <a:gridCol w="489165"/>
                <a:gridCol w="477845"/>
                <a:gridCol w="447135"/>
                <a:gridCol w="568091"/>
                <a:gridCol w="676817"/>
                <a:gridCol w="676817"/>
              </a:tblGrid>
              <a:tr h="5004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финансирова-ния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по годам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(млн. рублей)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69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439">
                <a:tc gridSpan="9">
                  <a:txBody>
                    <a:bodyPr/>
                    <a:lstStyle/>
                    <a:p>
                      <a:pPr algn="ctr"/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68266">
                <a:tc gridSpan="2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Итого по части первой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939,44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3295">
                <a:tc gridSpan="2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краевой 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927,66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3644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бюджет 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города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11,78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8714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вторая.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Непрограммная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871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   отсутствуют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8714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 по части второй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871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по городской адресной инвестиционной программе: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939,44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8714">
                <a:tc gridSpan="3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краевой 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927,66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8714">
                <a:tc gridSpan="3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бюджет 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города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11,78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2" y="8337376"/>
            <a:ext cx="100012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858000" cy="7625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800" b="1" dirty="0" smtClean="0">
                <a:latin typeface="Arial Black" pitchFamily="34" charset="0"/>
              </a:rPr>
              <a:t>Муниципальный внутренний долг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800" b="1" dirty="0" smtClean="0">
                <a:latin typeface="Arial Black" pitchFamily="34" charset="0"/>
              </a:rPr>
              <a:t>города-курорта Железноводска Ставропольского края</a:t>
            </a:r>
            <a:endParaRPr lang="ru-RU" altLang="ru-RU" sz="1800" b="1" dirty="0"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1418681561"/>
              </p:ext>
            </p:extLst>
          </p:nvPr>
        </p:nvGraphicFramePr>
        <p:xfrm>
          <a:off x="0" y="523844"/>
          <a:ext cx="6858000" cy="864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7" name="Picture 5" descr="C:\Users\ZhSuNA\Pictures\klipartz.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56" y="6833806"/>
            <a:ext cx="5214974" cy="3072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52" y="2"/>
            <a:ext cx="6572296" cy="99059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города-курорта Железноводска Ставропольского края основывается на:</a:t>
            </a:r>
          </a:p>
          <a:p>
            <a:pPr algn="ctr" eaLnBrk="1" hangingPunct="1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положениях послания Президента Российской Федерации Федеральному собранию РФ, определяющих бюджетную политику в Российской федерации;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города-курорта Железноводска Ставропольского края;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города-курорта Железноводска Ставропольского края;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города-курорта Железноводска Ставропольского края.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788195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128464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05 декабря 2023 года в 14.00 часов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конференц-зале муниципального бюджетного учреждения культуры «Городской Дворец культуры имени Сергея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Пускепалиса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города-курорта Железноводска Ставропольского края (город Железноводск, улица Чайковского, дом 1) состоятся публичные слушания по проекту решения Думы города-курорта Железноводска Ставропольского края «О бюджете города-курорта Железноводска Ставропольского края на 2024 год и плановый период 2025 и 2026 годов».</a:t>
            </a:r>
          </a:p>
          <a:p>
            <a:pPr indent="3600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решения опубликован в приложении к общественно-политическому еженедельнику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Железноводские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ведомости»            от 22 ноября 2023 года № 47 (1242) и  </a:t>
            </a:r>
            <a:r>
              <a:rPr lang="ru-RU" sz="1600" dirty="0" smtClean="0">
                <a:solidFill>
                  <a:schemeClr val="tx1"/>
                </a:solidFill>
              </a:rPr>
              <a:t>на официальном сайте Думы и администрации города-курорта Железноводска Ставропольского края в сети </a:t>
            </a:r>
            <a:r>
              <a:rPr lang="ru-RU" sz="1600" smtClean="0">
                <a:solidFill>
                  <a:schemeClr val="tx1"/>
                </a:solidFill>
              </a:rPr>
              <a:t>Интернет (</a:t>
            </a:r>
            <a:r>
              <a:rPr lang="ru-RU" sz="1600" dirty="0" smtClean="0">
                <a:solidFill>
                  <a:schemeClr val="tx1"/>
                </a:solidFill>
              </a:rPr>
              <a:t>раздел «Бюджет» подраздел «Публичные слушания»)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788195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1196752" y="4520952"/>
            <a:ext cx="59766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"/>
            <a:ext cx="6858000" cy="99059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города-курорта Железноводска Ставропольского края в соответствии с прогнозом социально-экономического развития города-курорта Железноводска Ставропольского края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52" y="2666984"/>
          <a:ext cx="6670524" cy="66056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6317"/>
                <a:gridCol w="895235"/>
                <a:gridCol w="813851"/>
                <a:gridCol w="813851"/>
                <a:gridCol w="732466"/>
                <a:gridCol w="913320"/>
                <a:gridCol w="955484"/>
              </a:tblGrid>
              <a:tr h="517861">
                <a:tc rowSpan="2">
                  <a:txBody>
                    <a:bodyPr/>
                    <a:lstStyle/>
                    <a:p>
                      <a:pPr marL="0" marR="0" lvl="0" indent="809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7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тыс. чел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54,21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50,13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50,50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52,40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53,10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57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капитал, млн. 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3 501,00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4243,21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5396,10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6 315,60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7051,00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7553,03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57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физического объема инвестиций в основной капитал,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105,11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121,20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127,17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117,04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111,64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107,12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38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платы, млн. 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3908,20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4 867,40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4 909,70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5078,40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5210,65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5263,00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38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безработицы,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77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плата, 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36174,70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44081,10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50251,30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53500,00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61300,00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62500,00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17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в действие жилых домов, тыс. кв. м в общей площади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43,90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60,70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43,60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46,80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56,30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65,30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ddr43wykCMw7G6ia9yp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QlCvXbiEC7e3IcSMvXj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QlCvXbiEC7e3IcSMvXj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RfMevFAk2Iu7NMBA7h_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3vbI7zzaU2kzYqlxBxGx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jBCpxYYUmsj5qq0vfqK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VDIkm1Yk.UtmfRFq8IH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P9x.cBw0WiuTu24k3qQ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QlCvXbiEC7e3IcSMvXj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jBCpxYYUmsj5qq0vfqK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QlCvXbiEC7e3IcSMvXj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E5kHx1XUWUzoWLelWVi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E5kHx1XUWUzoWLelWVi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YqihVo00GmxSSRELyug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YqihVo00GmxSSRELyug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34893</TotalTime>
  <Words>11511</Words>
  <Application>Microsoft Office PowerPoint</Application>
  <PresentationFormat>Лист A4 (210x297 мм)</PresentationFormat>
  <Paragraphs>3599</Paragraphs>
  <Slides>80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2" baseType="lpstr">
      <vt:lpstr>Поток</vt:lpstr>
      <vt:lpstr>Worksheet</vt:lpstr>
      <vt:lpstr>БЮДЖЕТ ДЛЯ ГРАЖДАН   по проекту решения Думы города-курорта Железноводска Ставропольского края  «О бюджете города-курорта Железноводска Ставропольского края  на 2024 год и плановый период 2025-2026 годов»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</vt:vector>
  </TitlesOfParts>
  <Company>Финуправление г.Железноводск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ZhBrNG</dc:creator>
  <cp:lastModifiedBy>User1</cp:lastModifiedBy>
  <cp:revision>4882</cp:revision>
  <dcterms:created xsi:type="dcterms:W3CDTF">2014-11-25T07:29:51Z</dcterms:created>
  <dcterms:modified xsi:type="dcterms:W3CDTF">2023-11-24T09:35:23Z</dcterms:modified>
</cp:coreProperties>
</file>