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84" r:id="rId4"/>
    <p:sldId id="260" r:id="rId5"/>
    <p:sldId id="285" r:id="rId6"/>
    <p:sldId id="294" r:id="rId7"/>
    <p:sldId id="265" r:id="rId8"/>
    <p:sldId id="286" r:id="rId9"/>
    <p:sldId id="287" r:id="rId10"/>
    <p:sldId id="267" r:id="rId11"/>
    <p:sldId id="268" r:id="rId12"/>
    <p:sldId id="292" r:id="rId13"/>
    <p:sldId id="293" r:id="rId14"/>
    <p:sldId id="273" r:id="rId15"/>
    <p:sldId id="288" r:id="rId16"/>
    <p:sldId id="290" r:id="rId17"/>
    <p:sldId id="291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9900"/>
    <a:srgbClr val="CC99FF"/>
    <a:srgbClr val="FF99FF"/>
    <a:srgbClr val="66FFCC"/>
    <a:srgbClr val="FF9966"/>
    <a:srgbClr val="0066FF"/>
    <a:srgbClr val="0033CC"/>
    <a:srgbClr val="009999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4102221597300367E-2"/>
          <c:y val="4.7670807453416293E-2"/>
          <c:w val="0.68317597019122722"/>
          <c:h val="0.74150095368514046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009900"/>
            </a:solidFill>
          </c:spPr>
          <c:dLbls>
            <c:dLbl>
              <c:idx val="1"/>
              <c:layout>
                <c:manualLayout>
                  <c:x val="1.6369047619047686E-2"/>
                  <c:y val="-6.2111801242235899E-3"/>
                </c:manualLayout>
              </c:layout>
              <c:showVal val="1"/>
            </c:dLbl>
            <c:dLbl>
              <c:idx val="2"/>
              <c:layout>
                <c:manualLayout>
                  <c:x val="1.9345238095238151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7.4404761904762412E-3"/>
                  <c:y val="-3.1055900621118301E-3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97.2</c:v>
                </c:pt>
                <c:pt idx="1">
                  <c:v>96.5</c:v>
                </c:pt>
                <c:pt idx="2">
                  <c:v>100.6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ЕНВД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3.8848118949360341E-2"/>
                  <c:y val="3.466484466903399E-4"/>
                </c:manualLayout>
              </c:layout>
              <c:showVal val="1"/>
            </c:dLbl>
            <c:dLbl>
              <c:idx val="1"/>
              <c:layout>
                <c:manualLayout>
                  <c:x val="-3.7730897913941921E-2"/>
                  <c:y val="-1.5245575498254126E-4"/>
                </c:manualLayout>
              </c:layout>
              <c:showVal val="1"/>
            </c:dLbl>
            <c:dLbl>
              <c:idx val="2"/>
              <c:layout>
                <c:manualLayout>
                  <c:x val="-3.6168569783396061E-2"/>
                  <c:y val="5.9059697731829652E-3"/>
                </c:manualLayout>
              </c:layout>
              <c:showVal val="1"/>
            </c:dLbl>
            <c:dLbl>
              <c:idx val="3"/>
              <c:layout>
                <c:manualLayout>
                  <c:x val="1.4880952380952406E-2"/>
                  <c:y val="-1.552795031055907E-2"/>
                </c:manualLayout>
              </c:layout>
              <c:showVal val="1"/>
            </c:dLbl>
            <c:dLbl>
              <c:idx val="4"/>
              <c:layout>
                <c:manualLayout>
                  <c:x val="8.9285714285714159E-3"/>
                  <c:y val="-1.552795031055907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19.2</c:v>
                </c:pt>
                <c:pt idx="1">
                  <c:v>17.8</c:v>
                </c:pt>
                <c:pt idx="2">
                  <c:v>17.899999999999999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bg2">
                <a:lumMod val="10000"/>
              </a:schemeClr>
            </a:solidFill>
          </c:spPr>
          <c:dLbls>
            <c:dLbl>
              <c:idx val="0"/>
              <c:layout>
                <c:manualLayout>
                  <c:x val="4.6705804064632712E-2"/>
                  <c:y val="-1.2227133006394959E-2"/>
                </c:manualLayout>
              </c:layout>
              <c:showVal val="1"/>
            </c:dLbl>
            <c:dLbl>
              <c:idx val="1"/>
              <c:layout>
                <c:manualLayout>
                  <c:x val="4.6752213323226217E-2"/>
                  <c:y val="-9.4610643925122865E-3"/>
                </c:manualLayout>
              </c:layout>
              <c:showVal val="1"/>
            </c:dLbl>
            <c:dLbl>
              <c:idx val="2"/>
              <c:layout>
                <c:manualLayout>
                  <c:x val="4.5199064492717732E-2"/>
                  <c:y val="-6.4256578372618844E-3"/>
                </c:manualLayout>
              </c:layout>
              <c:showVal val="1"/>
            </c:dLbl>
            <c:txPr>
              <a:bodyPr/>
              <a:lstStyle/>
              <a:p>
                <a:pPr>
                  <a:defRPr strike="noStrike" baseline="0">
                    <a:solidFill>
                      <a:schemeClr val="bg2">
                        <a:lumMod val="9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</c:v>
                </c:pt>
                <c:pt idx="1">
                  <c:v>5.7</c:v>
                </c:pt>
                <c:pt idx="2">
                  <c:v>4.8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 физ.лиц</c:v>
                </c:pt>
              </c:strCache>
            </c:strRef>
          </c:tx>
          <c:spPr>
            <a:solidFill>
              <a:srgbClr val="990099"/>
            </a:solidFill>
          </c:spPr>
          <c:dLbls>
            <c:dLbl>
              <c:idx val="0"/>
              <c:layout>
                <c:manualLayout>
                  <c:x val="-3.1106283736512648E-2"/>
                  <c:y val="7.36193189459417E-3"/>
                </c:manualLayout>
              </c:layout>
              <c:showVal val="1"/>
            </c:dLbl>
            <c:dLbl>
              <c:idx val="1"/>
              <c:layout>
                <c:manualLayout>
                  <c:x val="-3.8175893676629317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3.6761971688606017E-2"/>
                  <c:y val="4.4989064082790884E-17"/>
                </c:manualLayout>
              </c:layout>
              <c:showVal val="1"/>
            </c:dLbl>
            <c:txPr>
              <a:bodyPr/>
              <a:lstStyle/>
              <a:p>
                <a:pPr>
                  <a:defRPr baseline="0">
                    <a:solidFill>
                      <a:schemeClr val="bg2">
                        <a:lumMod val="9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90.2</c:v>
                </c:pt>
                <c:pt idx="1">
                  <c:v>15.1</c:v>
                </c:pt>
                <c:pt idx="2">
                  <c:v>13.2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66CCFF"/>
            </a:solidFill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44</c:v>
                </c:pt>
                <c:pt idx="1">
                  <c:v>64.3</c:v>
                </c:pt>
                <c:pt idx="2">
                  <c:v>73.599999999999994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00FF00"/>
            </a:solidFill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Лист1!$G$2:$G$4</c:f>
              <c:numCache>
                <c:formatCode>#,##0.0</c:formatCode>
                <c:ptCount val="3"/>
                <c:pt idx="0">
                  <c:v>4</c:v>
                </c:pt>
                <c:pt idx="1">
                  <c:v>4.5</c:v>
                </c:pt>
                <c:pt idx="2">
                  <c:v>4.8</c:v>
                </c:pt>
              </c:numCache>
            </c:numRef>
          </c:val>
        </c:ser>
        <c:gapWidth val="52"/>
        <c:gapDepth val="50"/>
        <c:shape val="box"/>
        <c:axId val="73080832"/>
        <c:axId val="73082368"/>
        <c:axId val="0"/>
      </c:bar3DChart>
      <c:catAx>
        <c:axId val="73080832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3082368"/>
        <c:crosses val="autoZero"/>
        <c:auto val="1"/>
        <c:lblAlgn val="ctr"/>
        <c:lblOffset val="100"/>
      </c:catAx>
      <c:valAx>
        <c:axId val="73082368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73080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130371177901666"/>
          <c:y val="0.17413983265034191"/>
          <c:w val="0.25869629824247831"/>
          <c:h val="0.6274596742848994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6776684164479442E-2"/>
          <c:y val="0.11055052039910702"/>
          <c:w val="0.45339107611548557"/>
          <c:h val="0.6968587795497950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dLbls>
            <c:dLbl>
              <c:idx val="0"/>
              <c:layout>
                <c:manualLayout>
                  <c:x val="-6.805555555555555E-2"/>
                  <c:y val="3.8424817793077597E-2"/>
                </c:manualLayout>
              </c:layout>
              <c:showVal val="1"/>
            </c:dLbl>
            <c:dLbl>
              <c:idx val="1"/>
              <c:layout>
                <c:manualLayout>
                  <c:x val="-3.1944444444444442E-2"/>
                  <c:y val="-1.921240889653876E-2"/>
                </c:manualLayout>
              </c:layout>
              <c:showVal val="1"/>
            </c:dLbl>
            <c:dLbl>
              <c:idx val="2"/>
              <c:layout>
                <c:manualLayout>
                  <c:x val="2.2222222222222247E-2"/>
                  <c:y val="1.7077696796923326E-2"/>
                </c:manualLayout>
              </c:layout>
              <c:showVal val="1"/>
            </c:dLbl>
            <c:dLbl>
              <c:idx val="3"/>
              <c:layout>
                <c:manualLayout>
                  <c:x val="-1.5277777777777781E-2"/>
                  <c:y val="-2.561654519538499E-2"/>
                </c:manualLayout>
              </c:layout>
              <c:showVal val="1"/>
            </c:dLbl>
            <c:dLbl>
              <c:idx val="4"/>
              <c:layout>
                <c:manualLayout>
                  <c:x val="4.1666666666666683E-3"/>
                  <c:y val="1.4942984697307926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4387256393096934E-2"/>
                </c:manualLayout>
              </c:layout>
              <c:showVal val="1"/>
            </c:dLbl>
            <c:dLbl>
              <c:idx val="6"/>
              <c:layout>
                <c:manualLayout>
                  <c:x val="2.7777777777777848E-3"/>
                  <c:y val="2.3912137267030634E-2"/>
                </c:manualLayout>
              </c:layout>
              <c:showVal val="1"/>
            </c:dLbl>
            <c:delete val="1"/>
          </c:dLbls>
          <c:cat>
            <c:strRef>
              <c:f>Лист1!$A$2:$A$8</c:f>
              <c:strCache>
                <c:ptCount val="7"/>
                <c:pt idx="0">
                  <c:v>Аренда земли - 86,5 млн. руб.</c:v>
                </c:pt>
                <c:pt idx="1">
                  <c:v>Аренда имущества - 3,3 млн. руб.</c:v>
                </c:pt>
                <c:pt idx="2">
                  <c:v>Платежи от природных ресурсов - 0,9 млн. руб.</c:v>
                </c:pt>
                <c:pt idx="3">
                  <c:v>Доходы от оказания платных услуг - 6,0 млн. руб.</c:v>
                </c:pt>
                <c:pt idx="4">
                  <c:v>Доходы от реализации имущества - 8,9 млн. руб.</c:v>
                </c:pt>
                <c:pt idx="5">
                  <c:v>Штрафы, санкции и возмещение ущерба - 3,5 млн. руб.</c:v>
                </c:pt>
                <c:pt idx="6">
                  <c:v>Прочие неналоговые доходы - 0,8 млн. руб.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86.5</c:v>
                </c:pt>
                <c:pt idx="1">
                  <c:v>3.3</c:v>
                </c:pt>
                <c:pt idx="2">
                  <c:v>0.9</c:v>
                </c:pt>
                <c:pt idx="3" formatCode="0.0">
                  <c:v>6</c:v>
                </c:pt>
                <c:pt idx="4">
                  <c:v>8.9</c:v>
                </c:pt>
                <c:pt idx="5">
                  <c:v>3.5</c:v>
                </c:pt>
                <c:pt idx="6">
                  <c:v>0.8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8562530935489251"/>
          <c:y val="0.19082066257645738"/>
          <c:w val="0.50529074352941661"/>
          <c:h val="0.70593782320374765"/>
        </c:manualLayout>
      </c:layout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8.4102221597300353E-2"/>
          <c:y val="1.662608863085422E-2"/>
          <c:w val="0.87395204044912411"/>
          <c:h val="0.8370229636332046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софинансирование</c:v>
                </c:pt>
              </c:strCache>
            </c:strRef>
          </c:tx>
          <c:spPr>
            <a:solidFill>
              <a:srgbClr val="3399FF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c:spPr>
          <c:dLbls>
            <c:dLbl>
              <c:idx val="1"/>
              <c:layout>
                <c:manualLayout>
                  <c:x val="1.6369047619047623E-2"/>
                  <c:y val="-6.211180124223583E-3"/>
                </c:manualLayout>
              </c:layout>
              <c:showVal val="1"/>
            </c:dLbl>
            <c:dLbl>
              <c:idx val="2"/>
              <c:layout>
                <c:manualLayout>
                  <c:x val="1.9345238095238148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7.4404761904762334E-3"/>
                  <c:y val="-3.1055900621118266E-3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18</c:v>
                </c:pt>
                <c:pt idx="1">
                  <c:v>13.3</c:v>
                </c:pt>
                <c:pt idx="2">
                  <c:v>23.2</c:v>
                </c:pt>
              </c:numCache>
            </c:numRef>
          </c:val>
        </c:ser>
        <c:gapWidth val="52"/>
        <c:gapDepth val="50"/>
        <c:shape val="cylinder"/>
        <c:axId val="100984704"/>
        <c:axId val="100986240"/>
        <c:axId val="0"/>
      </c:bar3DChart>
      <c:catAx>
        <c:axId val="100984704"/>
        <c:scaling>
          <c:orientation val="minMax"/>
        </c:scaling>
        <c:axPos val="b"/>
        <c:tickLblPos val="nextTo"/>
        <c:spPr>
          <a:solidFill>
            <a:srgbClr val="FFCCCC"/>
          </a:solidFill>
        </c:spPr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00986240"/>
        <c:crosses val="autoZero"/>
        <c:auto val="1"/>
        <c:lblAlgn val="ctr"/>
        <c:lblOffset val="100"/>
      </c:catAx>
      <c:valAx>
        <c:axId val="100986240"/>
        <c:scaling>
          <c:orientation val="minMax"/>
        </c:scaling>
        <c:delete val="1"/>
        <c:axPos val="l"/>
        <c:majorGridlines/>
        <c:numFmt formatCode="0.0" sourceLinked="1"/>
        <c:tickLblPos val="none"/>
        <c:crossAx val="1009847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2403871391076147E-2"/>
          <c:y val="2.4444376008746091E-2"/>
          <c:w val="0.83666218285214256"/>
          <c:h val="0.46294411074264763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образования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409</c:v>
                </c:pt>
                <c:pt idx="1">
                  <c:v>415</c:v>
                </c:pt>
                <c:pt idx="2">
                  <c:v>448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 поддержка населения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263</c:v>
                </c:pt>
                <c:pt idx="1">
                  <c:v>264</c:v>
                </c:pt>
                <c:pt idx="2">
                  <c:v>264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управление имуществом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</c:v>
                </c:pt>
                <c:pt idx="1">
                  <c:v>10</c:v>
                </c:pt>
                <c:pt idx="2">
                  <c:v>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Развитие физ-ры и спорта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</c:v>
                </c:pt>
                <c:pt idx="1">
                  <c:v>47</c:v>
                </c:pt>
                <c:pt idx="2">
                  <c:v>238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Развитие градостроительства и архитектуры</c:v>
                </c:pt>
              </c:strCache>
            </c:strRef>
          </c:tx>
          <c:spPr>
            <a:solidFill>
              <a:srgbClr val="FF0066"/>
            </a:solidFill>
          </c:spPr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12</c:v>
                </c:pt>
                <c:pt idx="1">
                  <c:v>10</c:v>
                </c:pt>
                <c:pt idx="2">
                  <c:v>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38</c:v>
                </c:pt>
                <c:pt idx="1">
                  <c:v>37</c:v>
                </c:pt>
                <c:pt idx="2">
                  <c:v>62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Развитие экономики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30</c:v>
                </c:pt>
                <c:pt idx="1">
                  <c:v>16</c:v>
                </c:pt>
                <c:pt idx="2">
                  <c:v>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Развитие ЖКХ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52</c:v>
                </c:pt>
                <c:pt idx="1">
                  <c:v>76</c:v>
                </c:pt>
                <c:pt idx="2">
                  <c:v>154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Развитие трансп системы и охрана окр среды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167</c:v>
                </c:pt>
                <c:pt idx="1">
                  <c:v>61</c:v>
                </c:pt>
                <c:pt idx="2">
                  <c:v>204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Создание условий безопасной жизни населения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2</c:v>
                </c:pt>
                <c:pt idx="1">
                  <c:v>9</c:v>
                </c:pt>
                <c:pt idx="2">
                  <c:v>10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Открытость и эффективность работы администрации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Лист1!$L$2:$L$4</c:f>
              <c:numCache>
                <c:formatCode>General</c:formatCode>
                <c:ptCount val="3"/>
                <c:pt idx="0">
                  <c:v>18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Молодежь</c:v>
                </c:pt>
              </c:strCache>
            </c:strRef>
          </c:tx>
          <c:spPr>
            <a:solidFill>
              <a:srgbClr val="FF00FF"/>
            </a:solidFill>
          </c:spPr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Лист1!$M$2:$M$4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gapWidth val="38"/>
        <c:gapDepth val="50"/>
        <c:shape val="box"/>
        <c:axId val="107341312"/>
        <c:axId val="107342848"/>
        <c:axId val="0"/>
      </c:bar3DChart>
      <c:catAx>
        <c:axId val="107341312"/>
        <c:scaling>
          <c:orientation val="minMax"/>
        </c:scaling>
        <c:axPos val="l"/>
        <c:tickLblPos val="nextTo"/>
        <c:crossAx val="107342848"/>
        <c:crosses val="autoZero"/>
        <c:auto val="1"/>
        <c:lblAlgn val="ctr"/>
        <c:lblOffset val="100"/>
      </c:catAx>
      <c:valAx>
        <c:axId val="107342848"/>
        <c:scaling>
          <c:orientation val="minMax"/>
          <c:max val="1500"/>
          <c:min val="0"/>
        </c:scaling>
        <c:axPos val="b"/>
        <c:majorGridlines/>
        <c:numFmt formatCode="General" sourceLinked="1"/>
        <c:tickLblPos val="nextTo"/>
        <c:crossAx val="107341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1961067366579233E-2"/>
          <c:y val="0.57607327783509354"/>
          <c:w val="0.61024453193350958"/>
          <c:h val="0.41059342616013628"/>
        </c:manualLayout>
      </c:layout>
      <c:txPr>
        <a:bodyPr/>
        <a:lstStyle/>
        <a:p>
          <a:pPr>
            <a:defRPr sz="1300" spc="-1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30"/>
      <c:perspective val="30"/>
    </c:view3D>
    <c:plotArea>
      <c:layout>
        <c:manualLayout>
          <c:layoutTarget val="inner"/>
          <c:xMode val="edge"/>
          <c:yMode val="edge"/>
          <c:x val="2.4645565682966821E-4"/>
          <c:y val="2.060369739237922E-3"/>
          <c:w val="0.69685303902089735"/>
          <c:h val="0.927633413218375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explosion val="25"/>
          <c:dPt>
            <c:idx val="0"/>
            <c:spPr>
              <a:solidFill>
                <a:srgbClr val="FFCC00"/>
              </a:solidFill>
            </c:spPr>
          </c:dPt>
          <c:dPt>
            <c:idx val="1"/>
            <c:spPr>
              <a:solidFill>
                <a:srgbClr val="0066FF"/>
              </a:solidFill>
            </c:spPr>
          </c:dPt>
          <c:dPt>
            <c:idx val="2"/>
            <c:spPr>
              <a:solidFill>
                <a:srgbClr val="008080"/>
              </a:solidFill>
            </c:spPr>
          </c:dPt>
          <c:dPt>
            <c:idx val="3"/>
            <c:spPr>
              <a:solidFill>
                <a:srgbClr val="9966FF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explosion val="10"/>
            <c:spPr>
              <a:solidFill>
                <a:srgbClr val="00B050"/>
              </a:solidFill>
            </c:spPr>
          </c:dPt>
          <c:dPt>
            <c:idx val="6"/>
            <c:spPr>
              <a:solidFill>
                <a:schemeClr val="bg2">
                  <a:lumMod val="25000"/>
                </a:schemeClr>
              </a:solidFill>
            </c:spPr>
          </c:dPt>
          <c:dPt>
            <c:idx val="9"/>
            <c:explosion val="52"/>
            <c:spPr>
              <a:solidFill>
                <a:srgbClr val="00FF00"/>
              </a:solidFill>
            </c:spPr>
          </c:dPt>
          <c:dPt>
            <c:idx val="10"/>
            <c:spPr>
              <a:solidFill>
                <a:srgbClr val="FF0066"/>
              </a:solidFill>
            </c:spPr>
          </c:dPt>
          <c:dPt>
            <c:idx val="11"/>
            <c:explosion val="52"/>
            <c:spPr>
              <a:solidFill>
                <a:srgbClr val="00FFFF"/>
              </a:solidFill>
            </c:spPr>
          </c:dPt>
          <c:dLbls>
            <c:dLbl>
              <c:idx val="0"/>
              <c:layout>
                <c:manualLayout>
                  <c:x val="-4.9689734866987814E-2"/>
                  <c:y val="-0.11032611682387865"/>
                </c:manualLayout>
              </c:layout>
              <c:showVal val="1"/>
            </c:dLbl>
            <c:dLbl>
              <c:idx val="1"/>
              <c:layout>
                <c:manualLayout>
                  <c:x val="-1.4173414311793951E-2"/>
                  <c:y val="7.4786734673774431E-3"/>
                </c:manualLayout>
              </c:layout>
              <c:showVal val="1"/>
            </c:dLbl>
            <c:dLbl>
              <c:idx val="3"/>
              <c:layout>
                <c:manualLayout>
                  <c:x val="2.4221251985770801E-2"/>
                  <c:y val="2.9156371069397596E-2"/>
                </c:manualLayout>
              </c:layout>
              <c:showVal val="1"/>
            </c:dLbl>
            <c:dLbl>
              <c:idx val="6"/>
              <c:layout>
                <c:manualLayout>
                  <c:x val="1.3217438669395848E-2"/>
                  <c:y val="-5.8508255865097017E-2"/>
                </c:manualLayout>
              </c:layout>
              <c:showVal val="1"/>
            </c:dLbl>
            <c:dLbl>
              <c:idx val="7"/>
              <c:layout>
                <c:manualLayout>
                  <c:x val="6.0232041498885412E-2"/>
                  <c:y val="-5.3827784684713727E-2"/>
                </c:manualLayout>
              </c:layout>
              <c:showVal val="1"/>
            </c:dLbl>
            <c:dLbl>
              <c:idx val="8"/>
              <c:layout>
                <c:manualLayout>
                  <c:x val="9.717594449674136E-3"/>
                  <c:y val="-2.979579549064075E-2"/>
                </c:manualLayout>
              </c:layout>
              <c:showVal val="1"/>
            </c:dLbl>
            <c:dLbl>
              <c:idx val="9"/>
              <c:layout>
                <c:manualLayout>
                  <c:x val="-5.8156147820121594E-2"/>
                  <c:y val="2.269722904326144E-3"/>
                </c:manualLayout>
              </c:layout>
              <c:showVal val="1"/>
            </c:dLbl>
            <c:dLbl>
              <c:idx val="11"/>
              <c:layout>
                <c:manualLayout>
                  <c:x val="1.1206288933200357E-2"/>
                  <c:y val="5.5940808206801966E-2"/>
                </c:manualLayout>
              </c:layout>
              <c:showVal val="1"/>
            </c:dLbl>
            <c:showVal val="1"/>
          </c:dLbls>
          <c:cat>
            <c:strRef>
              <c:f>Лист1!$A$2:$A$13</c:f>
              <c:strCache>
                <c:ptCount val="12"/>
                <c:pt idx="0">
                  <c:v>РАЗВИТИЕ ОБРАЗОВАНИЯ</c:v>
                </c:pt>
                <c:pt idx="1">
                  <c:v>СОЦИАЛЬНАЯ ПОДДЕРЖКА НАСЕЛЕНИЯ</c:v>
                </c:pt>
                <c:pt idx="2">
                  <c:v>УПРАВЛЕНИЕ ИМУЩЕСТВОМ</c:v>
                </c:pt>
                <c:pt idx="3">
                  <c:v>РАЗВИТИЕ ФИЗИЧЕСКОЙ КУЛЬТУРЫ, СПОРТА И ТУРИЗМА</c:v>
                </c:pt>
                <c:pt idx="4">
                  <c:v>РАЗВИТИЕ ГРАДОСТРОИТЕЛЬСТВА, СТРОИТЕЛЬСТВА И АРХИТЕКТУРЫ</c:v>
                </c:pt>
                <c:pt idx="5">
                  <c:v>КУЛЬТУРА</c:v>
                </c:pt>
                <c:pt idx="6">
                  <c:v>РАЗВИТИЕ ЭКОНОМИКИ</c:v>
                </c:pt>
                <c:pt idx="7">
                  <c:v>РАЗВИТИЕ ЖИЛИЩНО-КОММУНАЛЬНОГО ХОЗЯЙСТВА</c:v>
                </c:pt>
                <c:pt idx="8">
                  <c:v>РАЗВИТИЕ ТРАНСПОРТНОЙ СИСТЕМЫ И ОХРАНА ОКРУЖАЮЩЕЙ СРЕДЫ</c:v>
                </c:pt>
                <c:pt idx="9">
                  <c:v>СОЗДАНИЕ УСЛОВИЙ БЕЗОПАСНОЙ ЖИЗНИ НАСЕЛЕНИЯ</c:v>
                </c:pt>
                <c:pt idx="10">
                  <c:v>ОТКРЫТОСТЬ И ЭФФЕКТИВНОСТЬ РАБОТЫ АДМИНИСТРАЦИИ</c:v>
                </c:pt>
                <c:pt idx="11">
                  <c:v>МОЛОДЕЖЬ</c:v>
                </c:pt>
              </c:strCache>
            </c:strRef>
          </c:cat>
          <c:val>
            <c:numRef>
              <c:f>Лист1!$B$2:$B$13</c:f>
              <c:numCache>
                <c:formatCode>0.0%</c:formatCode>
                <c:ptCount val="12"/>
                <c:pt idx="0">
                  <c:v>0.31571529245947882</c:v>
                </c:pt>
                <c:pt idx="1">
                  <c:v>0.18604651162790722</c:v>
                </c:pt>
                <c:pt idx="2">
                  <c:v>7.7519379844961387E-3</c:v>
                </c:pt>
                <c:pt idx="3">
                  <c:v>0.16772374911909796</c:v>
                </c:pt>
                <c:pt idx="4">
                  <c:v>4.2283298097251683E-3</c:v>
                </c:pt>
                <c:pt idx="5">
                  <c:v>4.3692741367159955E-2</c:v>
                </c:pt>
                <c:pt idx="6">
                  <c:v>3.5236081747709656E-3</c:v>
                </c:pt>
                <c:pt idx="7">
                  <c:v>0.10852713178294573</c:v>
                </c:pt>
                <c:pt idx="8">
                  <c:v>0.14376321353065541</c:v>
                </c:pt>
                <c:pt idx="9">
                  <c:v>7.0472163495419312E-3</c:v>
                </c:pt>
                <c:pt idx="10">
                  <c:v>1.1275546159267107E-2</c:v>
                </c:pt>
                <c:pt idx="11">
                  <c:v>7.0472163495419323E-4</c:v>
                </c:pt>
              </c:numCache>
            </c:numRef>
          </c:val>
        </c:ser>
      </c:pie3DChart>
    </c:plotArea>
    <c:legend>
      <c:legendPos val="tr"/>
      <c:layout>
        <c:manualLayout>
          <c:xMode val="edge"/>
          <c:yMode val="edge"/>
          <c:x val="0.66289916148009165"/>
          <c:y val="3.731127906659245E-2"/>
          <c:w val="0.32870197727111411"/>
          <c:h val="0.92580257269823663"/>
        </c:manualLayout>
      </c:layout>
      <c:txPr>
        <a:bodyPr/>
        <a:lstStyle/>
        <a:p>
          <a:pPr>
            <a:lnSpc>
              <a:spcPts val="1200"/>
            </a:lnSpc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1593550933867068E-2"/>
          <c:y val="4.0346785109915892E-2"/>
          <c:w val="0.77589212890293258"/>
          <c:h val="0.7152106074323244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FF5050"/>
            </a:solidFill>
          </c:spPr>
          <c:dLbls>
            <c:txPr>
              <a:bodyPr/>
              <a:lstStyle/>
              <a:p>
                <a:pPr>
                  <a:defRPr sz="1900" b="1"/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15</c:v>
                </c:pt>
                <c:pt idx="1">
                  <c:v>35</c:v>
                </c:pt>
                <c:pt idx="2">
                  <c:v>39</c:v>
                </c:pt>
                <c:pt idx="3">
                  <c:v>38</c:v>
                </c:pt>
                <c:pt idx="4">
                  <c:v>41</c:v>
                </c:pt>
                <c:pt idx="5">
                  <c:v>47</c:v>
                </c:pt>
                <c:pt idx="6">
                  <c:v>37</c:v>
                </c:pt>
                <c:pt idx="7">
                  <c:v>38</c:v>
                </c:pt>
                <c:pt idx="8">
                  <c:v>42</c:v>
                </c:pt>
                <c:pt idx="9">
                  <c:v>49</c:v>
                </c:pt>
                <c:pt idx="10">
                  <c:v>49</c:v>
                </c:pt>
                <c:pt idx="11">
                  <c:v>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другие уровни бюджета</c:v>
                </c:pt>
              </c:strCache>
            </c:strRef>
          </c:tx>
          <c:spPr>
            <a:solidFill>
              <a:srgbClr val="00FF00"/>
            </a:solidFill>
          </c:spPr>
          <c:dLbls>
            <c:txPr>
              <a:bodyPr/>
              <a:lstStyle/>
              <a:p>
                <a:pPr>
                  <a:defRPr sz="1900" b="1"/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30</c:v>
                </c:pt>
                <c:pt idx="1">
                  <c:v>41</c:v>
                </c:pt>
                <c:pt idx="2">
                  <c:v>39</c:v>
                </c:pt>
                <c:pt idx="3">
                  <c:v>39</c:v>
                </c:pt>
                <c:pt idx="4">
                  <c:v>67</c:v>
                </c:pt>
                <c:pt idx="5">
                  <c:v>95</c:v>
                </c:pt>
                <c:pt idx="6">
                  <c:v>42</c:v>
                </c:pt>
                <c:pt idx="7">
                  <c:v>68</c:v>
                </c:pt>
                <c:pt idx="8">
                  <c:v>144</c:v>
                </c:pt>
                <c:pt idx="9">
                  <c:v>50</c:v>
                </c:pt>
                <c:pt idx="10">
                  <c:v>88</c:v>
                </c:pt>
                <c:pt idx="11">
                  <c:v>293</c:v>
                </c:pt>
              </c:numCache>
            </c:numRef>
          </c:val>
        </c:ser>
        <c:gapWidth val="58"/>
        <c:gapDepth val="60"/>
        <c:shape val="box"/>
        <c:axId val="113251840"/>
        <c:axId val="113253376"/>
        <c:axId val="0"/>
      </c:bar3DChart>
      <c:catAx>
        <c:axId val="113251840"/>
        <c:scaling>
          <c:orientation val="minMax"/>
        </c:scaling>
        <c:axPos val="b"/>
        <c:tickLblPos val="nextTo"/>
        <c:crossAx val="113253376"/>
        <c:crosses val="autoZero"/>
        <c:auto val="1"/>
        <c:lblAlgn val="ctr"/>
        <c:lblOffset val="100"/>
      </c:catAx>
      <c:valAx>
        <c:axId val="11325337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13251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686370219694807"/>
          <c:y val="0.39739754623695361"/>
          <c:w val="0.14103284352060444"/>
          <c:h val="0.4452008789598982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8160870516185482E-2"/>
          <c:y val="2.5552279802234026E-2"/>
          <c:w val="0.82142246281714759"/>
          <c:h val="0.6636334004761050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Лист1!$A$2:$A$9</c:f>
              <c:strCache>
                <c:ptCount val="8"/>
                <c:pt idx="0">
                  <c:v>Дума города</c:v>
                </c:pt>
                <c:pt idx="1">
                  <c:v>Администрация</c:v>
                </c:pt>
                <c:pt idx="2">
                  <c:v>Упр имущества</c:v>
                </c:pt>
                <c:pt idx="3">
                  <c:v>Упр архитектуры</c:v>
                </c:pt>
                <c:pt idx="4">
                  <c:v>Финансовое упр</c:v>
                </c:pt>
                <c:pt idx="5">
                  <c:v>Упр труда и соц. Защиты</c:v>
                </c:pt>
                <c:pt idx="6">
                  <c:v>Управление ГХ</c:v>
                </c:pt>
                <c:pt idx="7">
                  <c:v>КСП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57</c:v>
                </c:pt>
                <c:pt idx="1">
                  <c:v>49</c:v>
                </c:pt>
                <c:pt idx="2">
                  <c:v>66</c:v>
                </c:pt>
                <c:pt idx="3">
                  <c:v>63</c:v>
                </c:pt>
                <c:pt idx="4">
                  <c:v>71</c:v>
                </c:pt>
                <c:pt idx="5">
                  <c:v>77</c:v>
                </c:pt>
                <c:pt idx="6">
                  <c:v>66</c:v>
                </c:pt>
                <c:pt idx="7">
                  <c:v>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C66FF"/>
            </a:solidFill>
          </c:spPr>
          <c:cat>
            <c:strRef>
              <c:f>Лист1!$A$2:$A$9</c:f>
              <c:strCache>
                <c:ptCount val="8"/>
                <c:pt idx="0">
                  <c:v>Дума города</c:v>
                </c:pt>
                <c:pt idx="1">
                  <c:v>Администрация</c:v>
                </c:pt>
                <c:pt idx="2">
                  <c:v>Упр имущества</c:v>
                </c:pt>
                <c:pt idx="3">
                  <c:v>Упр архитектуры</c:v>
                </c:pt>
                <c:pt idx="4">
                  <c:v>Финансовое упр</c:v>
                </c:pt>
                <c:pt idx="5">
                  <c:v>Упр труда и соц. Защиты</c:v>
                </c:pt>
                <c:pt idx="6">
                  <c:v>Управление ГХ</c:v>
                </c:pt>
                <c:pt idx="7">
                  <c:v>КСП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68</c:v>
                </c:pt>
                <c:pt idx="1">
                  <c:v>65</c:v>
                </c:pt>
                <c:pt idx="2">
                  <c:v>81</c:v>
                </c:pt>
                <c:pt idx="3">
                  <c:v>76</c:v>
                </c:pt>
                <c:pt idx="4">
                  <c:v>74</c:v>
                </c:pt>
                <c:pt idx="5">
                  <c:v>84</c:v>
                </c:pt>
                <c:pt idx="6">
                  <c:v>62</c:v>
                </c:pt>
                <c:pt idx="7">
                  <c:v>66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99FF66"/>
            </a:solidFill>
            <a:ln>
              <a:noFill/>
            </a:ln>
          </c:spPr>
          <c:cat>
            <c:strRef>
              <c:f>Лист1!$A$2:$A$9</c:f>
              <c:strCache>
                <c:ptCount val="8"/>
                <c:pt idx="0">
                  <c:v>Дума города</c:v>
                </c:pt>
                <c:pt idx="1">
                  <c:v>Администрация</c:v>
                </c:pt>
                <c:pt idx="2">
                  <c:v>Упр имущества</c:v>
                </c:pt>
                <c:pt idx="3">
                  <c:v>Упр архитектуры</c:v>
                </c:pt>
                <c:pt idx="4">
                  <c:v>Финансовое упр</c:v>
                </c:pt>
                <c:pt idx="5">
                  <c:v>Упр труда и соц. Защиты</c:v>
                </c:pt>
                <c:pt idx="6">
                  <c:v>Управление ГХ</c:v>
                </c:pt>
                <c:pt idx="7">
                  <c:v>КСП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65</c:v>
                </c:pt>
                <c:pt idx="1">
                  <c:v>62</c:v>
                </c:pt>
                <c:pt idx="2">
                  <c:v>71</c:v>
                </c:pt>
                <c:pt idx="3">
                  <c:v>74</c:v>
                </c:pt>
                <c:pt idx="4">
                  <c:v>71</c:v>
                </c:pt>
                <c:pt idx="5">
                  <c:v>79</c:v>
                </c:pt>
                <c:pt idx="6">
                  <c:v>55</c:v>
                </c:pt>
                <c:pt idx="7">
                  <c:v>69</c:v>
                </c:pt>
              </c:numCache>
            </c:numRef>
          </c:val>
        </c:ser>
        <c:gapWidth val="30"/>
        <c:axId val="113432832"/>
        <c:axId val="113442816"/>
      </c:barChart>
      <c:catAx>
        <c:axId val="11343283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3442816"/>
        <c:crosses val="autoZero"/>
        <c:auto val="1"/>
        <c:lblAlgn val="ctr"/>
        <c:lblOffset val="100"/>
      </c:catAx>
      <c:valAx>
        <c:axId val="113442816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113432832"/>
        <c:crosses val="autoZero"/>
        <c:crossBetween val="between"/>
        <c:majorUnit val="20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66CCFF"/>
            </a:solidFill>
          </c:spPr>
          <c:cat>
            <c:strRef>
              <c:f>Лист1!$A$2:$A$4</c:f>
              <c:strCache>
                <c:ptCount val="3"/>
                <c:pt idx="0">
                  <c:v>Управление образования</c:v>
                </c:pt>
                <c:pt idx="1">
                  <c:v>Управление культуры</c:v>
                </c:pt>
                <c:pt idx="2">
                  <c:v>Комитет по физкультуре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</c:v>
                </c:pt>
                <c:pt idx="1">
                  <c:v>68</c:v>
                </c:pt>
                <c:pt idx="2">
                  <c:v>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Управление образования</c:v>
                </c:pt>
                <c:pt idx="1">
                  <c:v>Управление культуры</c:v>
                </c:pt>
                <c:pt idx="2">
                  <c:v>Комитет по физкультуре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72</c:v>
                </c:pt>
                <c:pt idx="1">
                  <c:v>60</c:v>
                </c:pt>
                <c:pt idx="2">
                  <c:v>68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99FF66"/>
            </a:solidFill>
          </c:spPr>
          <c:cat>
            <c:strRef>
              <c:f>Лист1!$A$2:$A$4</c:f>
              <c:strCache>
                <c:ptCount val="3"/>
                <c:pt idx="0">
                  <c:v>Управление образования</c:v>
                </c:pt>
                <c:pt idx="1">
                  <c:v>Управление культуры</c:v>
                </c:pt>
                <c:pt idx="2">
                  <c:v>Комитет по физкультуре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70</c:v>
                </c:pt>
                <c:pt idx="1">
                  <c:v>43</c:v>
                </c:pt>
                <c:pt idx="2">
                  <c:v>73</c:v>
                </c:pt>
              </c:numCache>
            </c:numRef>
          </c:val>
        </c:ser>
        <c:axId val="113502080"/>
        <c:axId val="113503616"/>
      </c:barChart>
      <c:catAx>
        <c:axId val="113502080"/>
        <c:scaling>
          <c:orientation val="minMax"/>
        </c:scaling>
        <c:axPos val="b"/>
        <c:tickLblPos val="nextTo"/>
        <c:crossAx val="113503616"/>
        <c:crosses val="autoZero"/>
        <c:auto val="1"/>
        <c:lblAlgn val="ctr"/>
        <c:lblOffset val="100"/>
      </c:catAx>
      <c:valAx>
        <c:axId val="113503616"/>
        <c:scaling>
          <c:orientation val="minMax"/>
        </c:scaling>
        <c:axPos val="l"/>
        <c:majorGridlines/>
        <c:numFmt formatCode="General" sourceLinked="1"/>
        <c:tickLblPos val="nextTo"/>
        <c:crossAx val="113502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999869424768095"/>
          <c:y val="0.57942828898654986"/>
          <c:w val="0.13000130575232097"/>
          <c:h val="0.2043318689336518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>
          <a:noFill/>
        </a:ln>
      </c:spPr>
    </c:side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66FF"/>
            </a:solidFill>
            <a:ln>
              <a:solidFill>
                <a:srgbClr val="66FFCC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cat>
            <c:strRef>
              <c:f>Лист1!$A$2:$A$4</c:f>
              <c:strCache>
                <c:ptCount val="3"/>
                <c:pt idx="0">
                  <c:v>на 01.01.2016 г.</c:v>
                </c:pt>
                <c:pt idx="1">
                  <c:v>на 01.01.2017 г.</c:v>
                </c:pt>
                <c:pt idx="2">
                  <c:v>на 01.01.2018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13.5</c:v>
                </c:pt>
                <c:pt idx="1">
                  <c:v>7.9</c:v>
                </c:pt>
                <c:pt idx="2">
                  <c:v>12.4</c:v>
                </c:pt>
              </c:numCache>
            </c:numRef>
          </c:val>
        </c:ser>
        <c:shape val="pyramid"/>
        <c:axId val="113587712"/>
        <c:axId val="113589248"/>
        <c:axId val="0"/>
      </c:bar3DChart>
      <c:catAx>
        <c:axId val="113587712"/>
        <c:scaling>
          <c:orientation val="minMax"/>
        </c:scaling>
        <c:axPos val="b"/>
        <c:tickLblPos val="nextTo"/>
        <c:crossAx val="113589248"/>
        <c:crosses val="autoZero"/>
        <c:auto val="1"/>
        <c:lblAlgn val="ctr"/>
        <c:lblOffset val="100"/>
      </c:catAx>
      <c:valAx>
        <c:axId val="113589248"/>
        <c:scaling>
          <c:orientation val="minMax"/>
        </c:scaling>
        <c:delete val="1"/>
        <c:axPos val="l"/>
        <c:numFmt formatCode="General" sourceLinked="1"/>
        <c:tickLblPos val="none"/>
        <c:crossAx val="1135877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71467-B212-4FC9-AD01-B25BFED8F061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168D3-4BD9-471F-B3D1-EA8463DBF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68D3-4BD9-471F-B3D1-EA8463DBFCA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3B98A-FF11-4031-A855-D1BAD7C3087B}" type="datetimeFigureOut">
              <a:rPr lang="ru-RU"/>
              <a:pPr>
                <a:defRPr/>
              </a:pPr>
              <a:t>19.06.2018</a:t>
            </a:fld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4D775-D6FA-4939-AF0E-878F5B11358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6132-86D2-4E5A-9C91-4D0F51D4F7A4}" type="datetimeFigureOut">
              <a:rPr lang="ru-RU"/>
              <a:pPr>
                <a:defRPr/>
              </a:pPr>
              <a:t>19.06.2018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4E77B-3503-42A3-A839-A9C857E683D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85400-0965-4F83-A510-9B43FF230F53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3C267-AD3F-467A-A7B5-3E9DDC2B0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9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gif"/><Relationship Id="rId4" Type="http://schemas.openxmlformats.org/officeDocument/2006/relationships/oleObject" Target="../embeddings/_____Microsoft_Office_Excel_97-2003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251520" y="4725144"/>
            <a:ext cx="5256584" cy="192722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ОТЧЕТ ОБ ИСПОЛНЕНИИ </a:t>
            </a:r>
            <a:b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БЮДЖЕТА ГОРОДА-КУРОРТА </a:t>
            </a:r>
            <a:b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ЖЕЛЕЗНОВОДСКА </a:t>
            </a:r>
            <a:b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СТАВРОПОЛЬСКОГО КРАЯ </a:t>
            </a:r>
            <a:b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ЗА 2017 ГОД</a:t>
            </a:r>
            <a:r>
              <a:rPr lang="ru-RU" sz="2500" b="1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2500" b="1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endParaRPr lang="ru-RU" sz="2500" b="1" dirty="0" smtClean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67544" y="260648"/>
            <a:ext cx="8382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ФИНАНСОВОЕ УПРАВЛЕНИЕ АДМИНИСТРАЦИИ </a:t>
            </a:r>
            <a:br>
              <a:rPr lang="ru-RU" sz="25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5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ГОРОДА-КУРОРТА ЖЕЛЕЗНОВОДСКА СТАВРОПОЛЬСКОГО КРАЯ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21508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645024"/>
            <a:ext cx="245427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899592" y="1700808"/>
            <a:ext cx="6781800" cy="2554545"/>
          </a:xfrm>
          <a:prstGeom prst="rect">
            <a:avLst/>
          </a:prstGeom>
          <a:solidFill>
            <a:srgbClr val="FFFFCC">
              <a:alpha val="1803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ОСНОВНЫЕ </a:t>
            </a: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ПАРАМЕТРЫ </a:t>
            </a:r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РАСХОДОВ БЮДЖЕТА ГОРОДА-КУРОРТА ЖЕЛЕЗНОВОДСКА СТАВРОПОЛЬСКОГО КРАЯ </a:t>
            </a: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            в 2017 году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214282" y="285728"/>
            <a:ext cx="8929718" cy="120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2880"/>
              </a:lnSpc>
              <a:spcBef>
                <a:spcPct val="50000"/>
              </a:spcBef>
              <a:defRPr/>
            </a:pPr>
            <a:r>
              <a:rPr lang="ru-RU" alt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Расходы бюджета </a:t>
            </a:r>
            <a:r>
              <a:rPr lang="ru-RU" alt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города </a:t>
            </a:r>
            <a:r>
              <a:rPr lang="ru-RU" alt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Железноводска в разрезе муниципальных программ и </a:t>
            </a:r>
            <a:r>
              <a:rPr lang="ru-RU" altLang="ru-RU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непрограммных</a:t>
            </a:r>
            <a:r>
              <a:rPr lang="ru-RU" alt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 направлений деятельности в 2015 </a:t>
            </a:r>
            <a:r>
              <a:rPr lang="ru-RU" alt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-2017 </a:t>
            </a:r>
            <a:r>
              <a:rPr lang="ru-RU" alt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годах</a:t>
            </a:r>
          </a:p>
        </p:txBody>
      </p:sp>
      <p:pic>
        <p:nvPicPr>
          <p:cNvPr id="29699" name="Picture 4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11"/>
          <p:cNvSpPr txBox="1">
            <a:spLocks noChangeArrowheads="1"/>
          </p:cNvSpPr>
          <p:nvPr/>
        </p:nvSpPr>
        <p:spPr bwMode="auto">
          <a:xfrm>
            <a:off x="7991475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№ </a:t>
            </a:r>
            <a:r>
              <a:rPr lang="ru-RU" sz="1400" b="1" i="1" dirty="0" smtClean="0">
                <a:latin typeface="Times New Roman" pitchFamily="18" charset="0"/>
              </a:rPr>
              <a:t>7</a:t>
            </a:r>
            <a:endParaRPr lang="ru-RU" sz="1400" b="1" i="1" dirty="0">
              <a:latin typeface="Times New Roman" pitchFamily="18" charset="0"/>
            </a:endParaRPr>
          </a:p>
        </p:txBody>
      </p:sp>
      <p:sp>
        <p:nvSpPr>
          <p:cNvPr id="29701" name="AutoShape 9"/>
          <p:cNvSpPr>
            <a:spLocks noChangeArrowheads="1"/>
          </p:cNvSpPr>
          <p:nvPr/>
        </p:nvSpPr>
        <p:spPr bwMode="auto">
          <a:xfrm>
            <a:off x="7162800" y="2057400"/>
            <a:ext cx="1447800" cy="12954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66FF"/>
              </a:gs>
              <a:gs pos="100000">
                <a:srgbClr val="762F7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/>
              <a:t>1 419 </a:t>
            </a:r>
            <a:r>
              <a:rPr lang="ru-RU" sz="1500" b="1" dirty="0"/>
              <a:t>млн. рублей</a:t>
            </a:r>
          </a:p>
          <a:p>
            <a:pPr algn="ctr"/>
            <a:endParaRPr lang="ru-RU" sz="1500" b="1" dirty="0"/>
          </a:p>
        </p:txBody>
      </p:sp>
      <p:sp>
        <p:nvSpPr>
          <p:cNvPr id="227338" name="AutoShape 10"/>
          <p:cNvSpPr>
            <a:spLocks noChangeArrowheads="1"/>
          </p:cNvSpPr>
          <p:nvPr/>
        </p:nvSpPr>
        <p:spPr bwMode="auto">
          <a:xfrm>
            <a:off x="7162800" y="3657600"/>
            <a:ext cx="1447800" cy="8382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>
                  <a:alpha val="50000"/>
                </a:srgbClr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80 </a:t>
            </a:r>
            <a:r>
              <a:rPr lang="ru-RU" sz="1500" b="1" dirty="0"/>
              <a:t>млн. рублей</a:t>
            </a:r>
          </a:p>
        </p:txBody>
      </p:sp>
      <p:sp>
        <p:nvSpPr>
          <p:cNvPr id="29705" name="AutoShape 11"/>
          <p:cNvSpPr>
            <a:spLocks/>
          </p:cNvSpPr>
          <p:nvPr/>
        </p:nvSpPr>
        <p:spPr bwMode="auto">
          <a:xfrm>
            <a:off x="6858000" y="2133600"/>
            <a:ext cx="152400" cy="12192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9706" name="AutoShape 12"/>
          <p:cNvSpPr>
            <a:spLocks/>
          </p:cNvSpPr>
          <p:nvPr/>
        </p:nvSpPr>
        <p:spPr bwMode="auto">
          <a:xfrm>
            <a:off x="6858000" y="3886200"/>
            <a:ext cx="152400" cy="487363"/>
          </a:xfrm>
          <a:prstGeom prst="leftBrace">
            <a:avLst>
              <a:gd name="adj1" fmla="val 2664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9709" name="Text Box 17"/>
          <p:cNvSpPr txBox="1">
            <a:spLocks noChangeArrowheads="1"/>
          </p:cNvSpPr>
          <p:nvPr/>
        </p:nvSpPr>
        <p:spPr bwMode="auto">
          <a:xfrm>
            <a:off x="6000760" y="2643182"/>
            <a:ext cx="838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 smtClean="0"/>
              <a:t>94,7 </a:t>
            </a:r>
            <a:r>
              <a:rPr lang="ru-RU" sz="1600" b="1" dirty="0"/>
              <a:t>%</a:t>
            </a:r>
          </a:p>
        </p:txBody>
      </p:sp>
      <p:sp>
        <p:nvSpPr>
          <p:cNvPr id="29710" name="Text Box 18"/>
          <p:cNvSpPr txBox="1">
            <a:spLocks noChangeArrowheads="1"/>
          </p:cNvSpPr>
          <p:nvPr/>
        </p:nvSpPr>
        <p:spPr bwMode="auto">
          <a:xfrm>
            <a:off x="6000760" y="3929066"/>
            <a:ext cx="809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 smtClean="0"/>
              <a:t>5,3%</a:t>
            </a:r>
            <a:endParaRPr lang="ru-RU" sz="1600" b="1" dirty="0"/>
          </a:p>
        </p:txBody>
      </p:sp>
      <p:sp>
        <p:nvSpPr>
          <p:cNvPr id="29711" name="Содержимое 5"/>
          <p:cNvSpPr>
            <a:spLocks/>
          </p:cNvSpPr>
          <p:nvPr/>
        </p:nvSpPr>
        <p:spPr bwMode="auto">
          <a:xfrm>
            <a:off x="1600200" y="14478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900" b="1">
                <a:latin typeface="Times New Roman" pitchFamily="18" charset="0"/>
                <a:cs typeface="Times New Roman" pitchFamily="18" charset="0"/>
              </a:rPr>
              <a:t>2015 год</a:t>
            </a:r>
          </a:p>
        </p:txBody>
      </p:sp>
      <p:sp>
        <p:nvSpPr>
          <p:cNvPr id="29712" name="Содержимое 5"/>
          <p:cNvSpPr>
            <a:spLocks/>
          </p:cNvSpPr>
          <p:nvPr/>
        </p:nvSpPr>
        <p:spPr bwMode="auto">
          <a:xfrm>
            <a:off x="4429124" y="1500174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2016 год</a:t>
            </a:r>
          </a:p>
        </p:txBody>
      </p:sp>
      <p:sp>
        <p:nvSpPr>
          <p:cNvPr id="29713" name="AutoShape 23"/>
          <p:cNvSpPr>
            <a:spLocks noChangeArrowheads="1"/>
          </p:cNvSpPr>
          <p:nvPr/>
        </p:nvSpPr>
        <p:spPr bwMode="auto">
          <a:xfrm>
            <a:off x="1600200" y="2133600"/>
            <a:ext cx="1447800" cy="12954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66FF"/>
              </a:gs>
              <a:gs pos="100000">
                <a:srgbClr val="762F7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/>
              <a:t>1 006 </a:t>
            </a:r>
            <a:r>
              <a:rPr lang="ru-RU" sz="1500" b="1" dirty="0"/>
              <a:t>млн. рублей</a:t>
            </a:r>
          </a:p>
          <a:p>
            <a:pPr algn="ctr"/>
            <a:endParaRPr lang="ru-RU" sz="1500" b="1" dirty="0"/>
          </a:p>
        </p:txBody>
      </p:sp>
      <p:sp>
        <p:nvSpPr>
          <p:cNvPr id="227352" name="AutoShape 24"/>
          <p:cNvSpPr>
            <a:spLocks noChangeArrowheads="1"/>
          </p:cNvSpPr>
          <p:nvPr/>
        </p:nvSpPr>
        <p:spPr bwMode="auto">
          <a:xfrm>
            <a:off x="1524000" y="3733800"/>
            <a:ext cx="1447800" cy="8382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>
                  <a:alpha val="50000"/>
                </a:srgbClr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/>
              <a:t>81 </a:t>
            </a:r>
            <a:r>
              <a:rPr lang="ru-RU" sz="1500" b="1"/>
              <a:t>млн. рублей</a:t>
            </a:r>
          </a:p>
        </p:txBody>
      </p:sp>
      <p:sp>
        <p:nvSpPr>
          <p:cNvPr id="29717" name="AutoShape 25"/>
          <p:cNvSpPr>
            <a:spLocks/>
          </p:cNvSpPr>
          <p:nvPr/>
        </p:nvSpPr>
        <p:spPr bwMode="auto">
          <a:xfrm>
            <a:off x="1143000" y="2209800"/>
            <a:ext cx="152400" cy="12192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9718" name="Text Box 26"/>
          <p:cNvSpPr txBox="1">
            <a:spLocks noChangeArrowheads="1"/>
          </p:cNvSpPr>
          <p:nvPr/>
        </p:nvSpPr>
        <p:spPr bwMode="auto">
          <a:xfrm>
            <a:off x="214282" y="2643182"/>
            <a:ext cx="838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/>
              <a:t>92,5 %</a:t>
            </a:r>
          </a:p>
        </p:txBody>
      </p:sp>
      <p:sp>
        <p:nvSpPr>
          <p:cNvPr id="29719" name="AutoShape 27"/>
          <p:cNvSpPr>
            <a:spLocks/>
          </p:cNvSpPr>
          <p:nvPr/>
        </p:nvSpPr>
        <p:spPr bwMode="auto">
          <a:xfrm>
            <a:off x="1219200" y="3886200"/>
            <a:ext cx="152400" cy="487363"/>
          </a:xfrm>
          <a:prstGeom prst="leftBrace">
            <a:avLst>
              <a:gd name="adj1" fmla="val 2664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9720" name="Text Box 28"/>
          <p:cNvSpPr txBox="1">
            <a:spLocks noChangeArrowheads="1"/>
          </p:cNvSpPr>
          <p:nvPr/>
        </p:nvSpPr>
        <p:spPr bwMode="auto">
          <a:xfrm>
            <a:off x="304800" y="3962400"/>
            <a:ext cx="809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/>
              <a:t>7,5%</a:t>
            </a: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4429124" y="2143116"/>
            <a:ext cx="1447800" cy="12954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66FF"/>
              </a:gs>
              <a:gs pos="100000">
                <a:srgbClr val="762F7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/>
              <a:t>961 </a:t>
            </a:r>
            <a:r>
              <a:rPr lang="ru-RU" sz="1500" b="1" dirty="0"/>
              <a:t>млн. рублей</a:t>
            </a:r>
          </a:p>
          <a:p>
            <a:pPr algn="ctr"/>
            <a:endParaRPr lang="ru-RU" sz="1500" b="1" dirty="0"/>
          </a:p>
        </p:txBody>
      </p:sp>
      <p:sp>
        <p:nvSpPr>
          <p:cNvPr id="22" name="AutoShape 11"/>
          <p:cNvSpPr>
            <a:spLocks/>
          </p:cNvSpPr>
          <p:nvPr/>
        </p:nvSpPr>
        <p:spPr bwMode="auto">
          <a:xfrm>
            <a:off x="4143372" y="2214554"/>
            <a:ext cx="152400" cy="12192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214678" y="2643182"/>
            <a:ext cx="838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/>
              <a:t>92,2 %</a:t>
            </a:r>
          </a:p>
        </p:txBody>
      </p:sp>
      <p:sp>
        <p:nvSpPr>
          <p:cNvPr id="24" name="Содержимое 5"/>
          <p:cNvSpPr>
            <a:spLocks/>
          </p:cNvSpPr>
          <p:nvPr/>
        </p:nvSpPr>
        <p:spPr bwMode="auto">
          <a:xfrm>
            <a:off x="7072330" y="1500174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4429124" y="3714752"/>
            <a:ext cx="1447800" cy="8382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>
                  <a:alpha val="50000"/>
                </a:srgbClr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/>
              <a:t>81 </a:t>
            </a:r>
            <a:r>
              <a:rPr lang="ru-RU" sz="1500" b="1"/>
              <a:t>млн. рублей</a:t>
            </a:r>
          </a:p>
        </p:txBody>
      </p:sp>
      <p:sp>
        <p:nvSpPr>
          <p:cNvPr id="26" name="AutoShape 12"/>
          <p:cNvSpPr>
            <a:spLocks/>
          </p:cNvSpPr>
          <p:nvPr/>
        </p:nvSpPr>
        <p:spPr bwMode="auto">
          <a:xfrm>
            <a:off x="4143372" y="3929066"/>
            <a:ext cx="152400" cy="487363"/>
          </a:xfrm>
          <a:prstGeom prst="leftBrace">
            <a:avLst>
              <a:gd name="adj1" fmla="val 2664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3286116" y="4000504"/>
            <a:ext cx="809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/>
              <a:t>7,8%</a:t>
            </a:r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1571604" y="5072074"/>
            <a:ext cx="6715172" cy="64294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66FF"/>
              </a:gs>
              <a:gs pos="100000">
                <a:srgbClr val="762F7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/>
              <a:t>Муниципальные программы</a:t>
            </a:r>
            <a:endParaRPr lang="ru-RU" sz="2400" b="1" dirty="0"/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auto">
          <a:xfrm>
            <a:off x="1571604" y="5929330"/>
            <a:ext cx="6786610" cy="64294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>
                  <a:alpha val="50000"/>
                </a:srgbClr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 dirty="0" smtClean="0"/>
              <a:t>Непрограммные направления</a:t>
            </a:r>
            <a:endParaRPr lang="ru-RU" sz="2400" b="1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323850" y="260350"/>
            <a:ext cx="8496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ИСПОЛНЕНИЕ РАСХОДОВ БЮДЖЕТА</a:t>
            </a:r>
            <a:br>
              <a:rPr lang="ru-RU" alt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</a:br>
            <a:r>
              <a:rPr lang="ru-RU" alt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ГОРОДА-КУРОРТА ЖЕЛЕЗНОВОДСКА СТАВРОПОЛЬСКОГО КРАЯ 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В РАЗРЕЗЕ  МУНИЦИПАЛЬНЫХ ПРОГРАММ за </a:t>
            </a:r>
            <a:r>
              <a:rPr lang="ru-RU" alt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201</a:t>
            </a:r>
            <a:r>
              <a:rPr lang="en-US" alt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5-2017 </a:t>
            </a:r>
            <a:r>
              <a:rPr lang="ru-RU" alt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годы</a:t>
            </a:r>
            <a:endParaRPr lang="ru-RU" altLang="ru-RU" sz="20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812360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№ 8</a:t>
            </a:r>
          </a:p>
        </p:txBody>
      </p:sp>
      <p:pic>
        <p:nvPicPr>
          <p:cNvPr id="4101" name="Picture 5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7850187" y="1268760"/>
            <a:ext cx="1293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latin typeface="Times New Roman" pitchFamily="18" charset="0"/>
              </a:rPr>
              <a:t>млн. рублей/%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1142984"/>
          <a:ext cx="914400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428596" y="0"/>
            <a:ext cx="8496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ИСПОЛНЕНИЕ РАСХОДОВ БЮДЖЕТА</a:t>
            </a:r>
            <a:br>
              <a:rPr lang="ru-RU" alt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</a:br>
            <a:r>
              <a:rPr lang="ru-RU" alt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ГОРОДА-КУРОРТА ЖЕЛЕЗНОВОДСКА СТАВРОПОЛЬСКОГО КРАЯ 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В РАЗРЕЗЕ  МУНИЦИПАЛЬНЫХ ПРОГРАММ за </a:t>
            </a:r>
            <a:r>
              <a:rPr lang="ru-RU" alt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2017год</a:t>
            </a:r>
            <a:endParaRPr lang="ru-RU" altLang="ru-RU" sz="20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991475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№ </a:t>
            </a:r>
            <a:r>
              <a:rPr lang="en-US" sz="1400" b="1" i="1" dirty="0">
                <a:latin typeface="Times New Roman" pitchFamily="18" charset="0"/>
              </a:rPr>
              <a:t>9</a:t>
            </a:r>
            <a:endParaRPr lang="ru-RU" sz="1400" b="1" i="1" dirty="0">
              <a:latin typeface="Times New Roman" pitchFamily="18" charset="0"/>
            </a:endParaRPr>
          </a:p>
        </p:txBody>
      </p:sp>
      <p:pic>
        <p:nvPicPr>
          <p:cNvPr id="4101" name="Picture 5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7850187" y="980728"/>
            <a:ext cx="1293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latin typeface="Times New Roman" pitchFamily="18" charset="0"/>
              </a:rPr>
              <a:t>млн. рублей/%</a:t>
            </a: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1071546"/>
          <a:ext cx="8929782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78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892480" cy="1139825"/>
          </a:xfrm>
        </p:spPr>
        <p:txBody>
          <a:bodyPr anchor="ctr">
            <a:noAutofit/>
          </a:bodyPr>
          <a:lstStyle/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КАССОВОЕ ИСПОЛНЕНИЕ И СТРУКТУРА ДОРОЖНОГО ФОНДА ГОРОДА-КУРОРТА ЖЕЛЕЗНОВОДСКА СТАВРОПОЛЬСКОГО КРАЯ  ЗА 2017 ГОД</a:t>
            </a:r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7884368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</a:t>
            </a:r>
            <a:r>
              <a:rPr lang="ru-RU" sz="1400" b="1" i="1" dirty="0" smtClean="0">
                <a:latin typeface="Times New Roman" pitchFamily="18" charset="0"/>
              </a:rPr>
              <a:t>№ 1</a:t>
            </a:r>
            <a:r>
              <a:rPr lang="en-US" sz="1400" b="1" i="1" dirty="0" smtClean="0">
                <a:latin typeface="Times New Roman" pitchFamily="18" charset="0"/>
              </a:rPr>
              <a:t>0</a:t>
            </a:r>
            <a:endParaRPr lang="ru-RU" sz="1400" b="1" i="1" dirty="0">
              <a:latin typeface="Times New Roman" pitchFamily="18" charset="0"/>
            </a:endParaRPr>
          </a:p>
        </p:txBody>
      </p:sp>
      <p:pic>
        <p:nvPicPr>
          <p:cNvPr id="6155" name="Picture 12" descr="5webf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2051720" cy="273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899592" y="1772816"/>
            <a:ext cx="5688632" cy="108012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5856" y="3429000"/>
            <a:ext cx="5256584" cy="108012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5013176"/>
            <a:ext cx="5184576" cy="108012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971600" y="1772816"/>
            <a:ext cx="540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 smtClean="0">
                <a:latin typeface="Times New Roman" pitchFamily="18" charset="0"/>
              </a:rPr>
              <a:t>ДОРОЖНЫЙ ФОНД</a:t>
            </a:r>
          </a:p>
          <a:p>
            <a:pPr algn="ctr" eaLnBrk="0" hangingPunct="0"/>
            <a:r>
              <a:rPr lang="ru-RU" sz="3200" b="1" dirty="0" smtClean="0">
                <a:latin typeface="Times New Roman" pitchFamily="18" charset="0"/>
              </a:rPr>
              <a:t>202,0 млн. рублей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419872" y="3429001"/>
            <a:ext cx="518457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200" b="1" dirty="0" smtClean="0">
                <a:latin typeface="Times New Roman" pitchFamily="18" charset="0"/>
              </a:rPr>
              <a:t>188,8 млн. рублей на ремонт  автомобильных дорог общего пользования местного значения</a:t>
            </a:r>
            <a:endParaRPr lang="ru-RU" sz="2200" b="1" dirty="0">
              <a:latin typeface="Times New Roman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267744" y="5013176"/>
            <a:ext cx="518457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200" b="1" dirty="0" smtClean="0">
                <a:latin typeface="Times New Roman" pitchFamily="18" charset="0"/>
              </a:rPr>
              <a:t>13,2 млн. рублей на содержание  автомобильных дорог общего пользования местного значения</a:t>
            </a:r>
            <a:endParaRPr lang="ru-RU" sz="2200" b="1" dirty="0">
              <a:latin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716016" y="2924944"/>
            <a:ext cx="299665" cy="411437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555776" y="2996952"/>
            <a:ext cx="288032" cy="1944216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4" descr="герб-прозр 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09600" y="228600"/>
            <a:ext cx="73453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ДИНАМИКА ИСПОЛНЕНИЯ РАСХОДОВ БЮДЖЕТА ГОРОДА-КУРОРТА ЖЕЛЕЗНОВОДСКА СТАВРОПОЛЬСКОГО </a:t>
            </a:r>
            <a:r>
              <a:rPr lang="ru-RU" alt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КРАЯ </a:t>
            </a:r>
            <a:r>
              <a:rPr lang="ru-RU" alt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в течение </a:t>
            </a:r>
            <a:r>
              <a:rPr lang="ru-RU" alt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201</a:t>
            </a:r>
            <a:r>
              <a:rPr lang="en-US" alt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7</a:t>
            </a:r>
            <a:r>
              <a:rPr lang="ru-RU" alt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ru-RU" alt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года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-214346" y="1397000"/>
          <a:ext cx="9358346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991475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№ </a:t>
            </a:r>
            <a:r>
              <a:rPr lang="en-US" sz="1400" b="1" i="1" dirty="0" smtClean="0">
                <a:latin typeface="Times New Roman" pitchFamily="18" charset="0"/>
              </a:rPr>
              <a:t>11</a:t>
            </a:r>
            <a:endParaRPr lang="ru-RU" sz="1400" b="1" i="1" dirty="0">
              <a:latin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848600" y="1556792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 i="1" dirty="0">
                <a:latin typeface="Times New Roman" pitchFamily="18" charset="0"/>
              </a:rPr>
              <a:t> млн.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304800" y="404664"/>
            <a:ext cx="8839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СРАВНЕНИЕ РЕЙТИНГА ПОКАЗАТЕЛЕЙ ФИНАНСОВОГО МЕНЕДЖМЕНТА</a:t>
            </a:r>
            <a:r>
              <a:rPr lang="en-US" altLang="ru-RU" sz="2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ru-RU" altLang="ru-RU" sz="2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ОРГАНОВ МЕСТНОГО САМОУПРАВЛЕНИЯ В ГОРОДЕ-КУРОРТЕ ЖЕЛЕЗНОВОДСКЕ СТАВРОПОЛЬСКОГО КРАЯ ПО ИТОГАМ 201</a:t>
            </a:r>
            <a:r>
              <a:rPr lang="en-US" altLang="ru-RU" sz="2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5</a:t>
            </a:r>
            <a:r>
              <a:rPr lang="ru-RU" altLang="ru-RU" sz="2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, 201</a:t>
            </a:r>
            <a:r>
              <a:rPr lang="en-US" altLang="ru-RU" sz="2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6</a:t>
            </a:r>
            <a:r>
              <a:rPr lang="ru-RU" altLang="ru-RU" sz="2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, 2017 </a:t>
            </a:r>
            <a:r>
              <a:rPr lang="ru-RU" altLang="ru-RU" sz="2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годов      </a:t>
            </a:r>
            <a:r>
              <a:rPr lang="ru-RU" alt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                                                                 </a:t>
            </a:r>
          </a:p>
        </p:txBody>
      </p:sp>
      <p:pic>
        <p:nvPicPr>
          <p:cNvPr id="10244" name="Picture 3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7740650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№ </a:t>
            </a:r>
            <a:r>
              <a:rPr lang="en-US" sz="1400" b="1" i="1" dirty="0" smtClean="0">
                <a:latin typeface="Times New Roman" pitchFamily="18" charset="0"/>
              </a:rPr>
              <a:t>12</a:t>
            </a:r>
            <a:endParaRPr lang="ru-RU" sz="1400" b="1" i="1" dirty="0">
              <a:latin typeface="Times New Roman" pitchFamily="18" charset="0"/>
            </a:endParaRP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7812088" y="1772816"/>
            <a:ext cx="1331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latin typeface="Times New Roman" pitchFamily="18" charset="0"/>
              </a:rPr>
              <a:t>в баллах</a:t>
            </a:r>
          </a:p>
        </p:txBody>
      </p:sp>
      <p:sp>
        <p:nvSpPr>
          <p:cNvPr id="10248" name="Text Box 24"/>
          <p:cNvSpPr txBox="1">
            <a:spLocks noChangeArrowheads="1"/>
          </p:cNvSpPr>
          <p:nvPr/>
        </p:nvSpPr>
        <p:spPr bwMode="auto">
          <a:xfrm>
            <a:off x="7239000" y="2500306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Средний балл - </a:t>
            </a:r>
            <a:r>
              <a:rPr lang="ru-RU" sz="1400" b="1" i="1" dirty="0" smtClean="0">
                <a:latin typeface="Times New Roman" pitchFamily="18" charset="0"/>
              </a:rPr>
              <a:t>68</a:t>
            </a:r>
            <a:endParaRPr lang="ru-RU" sz="1400" b="1" i="1" dirty="0">
              <a:latin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0" y="1571612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500034" y="3071810"/>
            <a:ext cx="8286808" cy="1588"/>
          </a:xfrm>
          <a:prstGeom prst="line">
            <a:avLst/>
          </a:prstGeom>
          <a:ln cmpd="sng"/>
          <a:scene3d>
            <a:camera prst="orthographicFront"/>
            <a:lightRig rig="threePt" dir="t"/>
          </a:scene3d>
          <a:sp3d extrusionH="76200" contourW="38100">
            <a:extrusionClr>
              <a:srgbClr val="FF0000"/>
            </a:extrusionClr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179512" y="188640"/>
            <a:ext cx="89644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СРАВНЕНИЕ РЕЙТИНГА ПОКАЗАТЕЛЕЙ ФИНАНСОВОГО </a:t>
            </a:r>
            <a:r>
              <a:rPr lang="ru-RU" alt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                  МЕНЕДЖМЕНТА</a:t>
            </a:r>
            <a:r>
              <a:rPr lang="en-US" alt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ru-RU" alt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ОТРАСЛЕВЫХ ОРГАНОВ АДМИНИСТРАЦИИ </a:t>
            </a:r>
            <a:r>
              <a:rPr lang="ru-RU" alt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                        ГОРОДА</a:t>
            </a:r>
            <a:r>
              <a:rPr lang="ru-RU" alt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, ИМЕЮЩИХ ПОДВЕДОМСТВЕННЫЕ УЧРЕЖДЕНИЯ </a:t>
            </a:r>
            <a:r>
              <a:rPr lang="ru-RU" alt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                                         В </a:t>
            </a:r>
            <a:r>
              <a:rPr lang="ru-RU" alt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ГОРОДЕ-КУРОРТЕ ЖЕЛЕЗНОВОДСКЕ </a:t>
            </a:r>
            <a:r>
              <a:rPr lang="ru-RU" alt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СТАВРОПОЛЬСКОГО                                    КРАЯ </a:t>
            </a:r>
            <a:r>
              <a:rPr lang="ru-RU" alt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ПО ИТОГАМ 201</a:t>
            </a:r>
            <a:r>
              <a:rPr lang="en-US" alt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5</a:t>
            </a:r>
            <a:r>
              <a:rPr lang="ru-RU" alt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, 201</a:t>
            </a:r>
            <a:r>
              <a:rPr lang="en-US" alt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6</a:t>
            </a:r>
            <a:r>
              <a:rPr lang="ru-RU" alt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, 2017 </a:t>
            </a:r>
            <a:r>
              <a:rPr lang="ru-RU" alt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ГОДОВ                                                                        </a:t>
            </a:r>
          </a:p>
        </p:txBody>
      </p:sp>
      <p:pic>
        <p:nvPicPr>
          <p:cNvPr id="11268" name="Picture 3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7772400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№ </a:t>
            </a:r>
            <a:r>
              <a:rPr lang="ru-RU" sz="1400" b="1" i="1" dirty="0" smtClean="0">
                <a:latin typeface="Times New Roman" pitchFamily="18" charset="0"/>
              </a:rPr>
              <a:t>1</a:t>
            </a:r>
            <a:r>
              <a:rPr lang="en-US" sz="1400" b="1" i="1" dirty="0" smtClean="0">
                <a:latin typeface="Times New Roman" pitchFamily="18" charset="0"/>
              </a:rPr>
              <a:t>3</a:t>
            </a:r>
            <a:endParaRPr lang="ru-RU" sz="1400" b="1" i="1" dirty="0">
              <a:latin typeface="Times New Roman" pitchFamily="18" charset="0"/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7812088" y="1676400"/>
            <a:ext cx="1331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>
                <a:latin typeface="Times New Roman" pitchFamily="18" charset="0"/>
              </a:rPr>
              <a:t>в баллах</a:t>
            </a:r>
          </a:p>
        </p:txBody>
      </p:sp>
      <p:sp>
        <p:nvSpPr>
          <p:cNvPr id="11272" name="Text Box 14"/>
          <p:cNvSpPr txBox="1">
            <a:spLocks noChangeArrowheads="1"/>
          </p:cNvSpPr>
          <p:nvPr/>
        </p:nvSpPr>
        <p:spPr bwMode="auto">
          <a:xfrm>
            <a:off x="7572396" y="235743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Средний балл – </a:t>
            </a:r>
            <a:r>
              <a:rPr lang="ru-RU" sz="1400" b="1" i="1" dirty="0" smtClean="0">
                <a:latin typeface="Times New Roman" pitchFamily="18" charset="0"/>
              </a:rPr>
              <a:t>62</a:t>
            </a:r>
            <a:endParaRPr lang="ru-RU" sz="1400" b="1" i="1" dirty="0">
              <a:latin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14282" y="1500174"/>
          <a:ext cx="8929718" cy="517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 flipV="1">
            <a:off x="500034" y="2857496"/>
            <a:ext cx="8286808" cy="71438"/>
          </a:xfrm>
          <a:prstGeom prst="line">
            <a:avLst/>
          </a:prstGeom>
          <a:ln cmpd="sng">
            <a:solidFill>
              <a:srgbClr val="FF0000"/>
            </a:solidFill>
          </a:ln>
          <a:scene3d>
            <a:camera prst="orthographicFront"/>
            <a:lightRig rig="threePt" dir="t"/>
          </a:scene3d>
          <a:sp3d contourW="444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467544" y="1700808"/>
            <a:ext cx="8371656" cy="345638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ru-RU" sz="29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ОСНОВНЫЕ ПАРАМЕТРЫ МУНИЦИПАЛЬНОГО ДОЛГА БЮДЖЕТА ГОРОДА-КУРОРТА ЖЕЛЕЗНОВОДСКА СТАВРОПОЛЬСКОГО КРАЯ </a:t>
            </a:r>
            <a:br>
              <a:rPr lang="ru-RU" sz="29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9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2017 году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8835" name="Text Box 3"/>
          <p:cNvSpPr txBox="1">
            <a:spLocks noChangeArrowheads="1"/>
          </p:cNvSpPr>
          <p:nvPr/>
        </p:nvSpPr>
        <p:spPr bwMode="auto">
          <a:xfrm>
            <a:off x="1187450" y="115888"/>
            <a:ext cx="655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МУНИЦИПАЛЬНЫЙ ДОЛГ </a:t>
            </a:r>
            <a:br>
              <a:rPr lang="ru-RU" alt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</a:br>
            <a:r>
              <a:rPr lang="ru-RU" alt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ГОРОДА-КУРОРТА ЖЕЛЕЗНОВОДСКА   СТАВРОПОЛЬСКОГО КРАЯ </a:t>
            </a:r>
          </a:p>
        </p:txBody>
      </p:sp>
      <p:pic>
        <p:nvPicPr>
          <p:cNvPr id="12292" name="Picture 5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" y="53975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7620000" y="914400"/>
            <a:ext cx="1293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>
                <a:latin typeface="Times New Roman" pitchFamily="18" charset="0"/>
              </a:rPr>
              <a:t>млн. рублей</a:t>
            </a:r>
          </a:p>
        </p:txBody>
      </p:sp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4763" y="5105400"/>
            <a:ext cx="15192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11"/>
          <p:cNvSpPr txBox="1">
            <a:spLocks noChangeArrowheads="1"/>
          </p:cNvSpPr>
          <p:nvPr/>
        </p:nvSpPr>
        <p:spPr bwMode="auto">
          <a:xfrm>
            <a:off x="7991475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№ </a:t>
            </a:r>
            <a:r>
              <a:rPr lang="ru-RU" sz="1400" b="1" i="1" dirty="0" smtClean="0">
                <a:latin typeface="Times New Roman" pitchFamily="18" charset="0"/>
              </a:rPr>
              <a:t>1</a:t>
            </a:r>
            <a:r>
              <a:rPr lang="en-US" sz="1400" b="1" i="1" dirty="0" smtClean="0">
                <a:latin typeface="Times New Roman" pitchFamily="18" charset="0"/>
              </a:rPr>
              <a:t>4</a:t>
            </a:r>
            <a:endParaRPr lang="ru-RU" sz="1400" b="1" i="1" dirty="0">
              <a:latin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/>
          </p:nvPr>
        </p:nvGraphicFramePr>
        <p:xfrm>
          <a:off x="0" y="980728"/>
          <a:ext cx="8003232" cy="551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259632" y="5013176"/>
            <a:ext cx="720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</a:rPr>
              <a:t>13,5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563889" y="5013176"/>
            <a:ext cx="720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</a:rPr>
              <a:t>7,9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796136" y="5013176"/>
            <a:ext cx="648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</a:rPr>
              <a:t>12,4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467544" y="1844824"/>
            <a:ext cx="8007424" cy="295232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ОСНОВНЫЕ  ПАРАМЕТРЫ БЮДЖЕТА  ГОРОДА - КУРОРТА ЖЕЛЕЗНОВОДСКА СТАВРОПОЛЬСКОГО КРАЯ </a:t>
            </a:r>
            <a:b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2017 году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8" name="AutoShape 7"/>
          <p:cNvSpPr>
            <a:spLocks noChangeArrowheads="1"/>
          </p:cNvSpPr>
          <p:nvPr/>
        </p:nvSpPr>
        <p:spPr bwMode="auto">
          <a:xfrm>
            <a:off x="3203848" y="1556792"/>
            <a:ext cx="2952328" cy="562000"/>
          </a:xfrm>
          <a:prstGeom prst="foldedCorner">
            <a:avLst>
              <a:gd name="adj" fmla="val 12500"/>
            </a:avLst>
          </a:prstGeom>
          <a:ln w="9525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ru-RU" sz="1600" dirty="0" smtClean="0"/>
              <a:t>10 </a:t>
            </a:r>
            <a:r>
              <a:rPr lang="ru-RU" sz="1600" dirty="0"/>
              <a:t>проверок и ревизий</a:t>
            </a:r>
          </a:p>
        </p:txBody>
      </p:sp>
      <p:sp>
        <p:nvSpPr>
          <p:cNvPr id="34819" name="AutoShape 9"/>
          <p:cNvSpPr>
            <a:spLocks noChangeArrowheads="1"/>
          </p:cNvSpPr>
          <p:nvPr/>
        </p:nvSpPr>
        <p:spPr bwMode="auto">
          <a:xfrm>
            <a:off x="3200400" y="2420888"/>
            <a:ext cx="2971800" cy="627112"/>
          </a:xfrm>
          <a:prstGeom prst="foldedCorner">
            <a:avLst>
              <a:gd name="adj" fmla="val 12500"/>
            </a:avLst>
          </a:prstGeom>
          <a:ln w="9525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ru-RU" sz="1600" dirty="0"/>
              <a:t>Финансовых нарушений</a:t>
            </a:r>
          </a:p>
          <a:p>
            <a:pPr algn="ctr"/>
            <a:r>
              <a:rPr lang="ru-RU" sz="1600" dirty="0"/>
              <a:t>1,9 млн. рублей</a:t>
            </a:r>
          </a:p>
        </p:txBody>
      </p:sp>
      <p:sp>
        <p:nvSpPr>
          <p:cNvPr id="34820" name="AutoShape 10"/>
          <p:cNvSpPr>
            <a:spLocks noChangeArrowheads="1"/>
          </p:cNvSpPr>
          <p:nvPr/>
        </p:nvSpPr>
        <p:spPr bwMode="auto">
          <a:xfrm>
            <a:off x="2286000" y="1700808"/>
            <a:ext cx="762000" cy="1423392"/>
          </a:xfrm>
          <a:prstGeom prst="curvedRightArrow">
            <a:avLst>
              <a:gd name="adj1" fmla="val 46667"/>
              <a:gd name="adj2" fmla="val 100000"/>
              <a:gd name="adj3" fmla="val 45417"/>
            </a:avLst>
          </a:prstGeom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pic>
        <p:nvPicPr>
          <p:cNvPr id="34821" name="Picture 11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AutoShape 12"/>
          <p:cNvSpPr>
            <a:spLocks noChangeArrowheads="1"/>
          </p:cNvSpPr>
          <p:nvPr/>
        </p:nvSpPr>
        <p:spPr bwMode="auto">
          <a:xfrm>
            <a:off x="838200" y="3505200"/>
            <a:ext cx="7772400" cy="3020144"/>
          </a:xfrm>
          <a:prstGeom prst="foldedCorner">
            <a:avLst>
              <a:gd name="adj" fmla="val 12500"/>
            </a:avLst>
          </a:prstGeom>
          <a:ln w="9525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endParaRPr lang="ru-RU" sz="900"/>
          </a:p>
        </p:txBody>
      </p:sp>
      <p:sp>
        <p:nvSpPr>
          <p:cNvPr id="34823" name="Text Box 13"/>
          <p:cNvSpPr txBox="1">
            <a:spLocks noChangeArrowheads="1"/>
          </p:cNvSpPr>
          <p:nvPr/>
        </p:nvSpPr>
        <p:spPr bwMode="auto">
          <a:xfrm>
            <a:off x="1066800" y="3581400"/>
            <a:ext cx="71628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  <a:buSzPct val="120000"/>
              <a:buFont typeface="Wingdings" pitchFamily="2" charset="2"/>
              <a:buChar char="v"/>
            </a:pPr>
            <a:r>
              <a:rPr lang="ru-RU" sz="1500" i="1" dirty="0"/>
              <a:t>неэффективное использование бюджетных средств установлено на сумму </a:t>
            </a:r>
            <a:r>
              <a:rPr lang="ru-RU" sz="1500" b="1" i="1" dirty="0" smtClean="0"/>
              <a:t>0,5 </a:t>
            </a:r>
            <a:r>
              <a:rPr lang="ru-RU" sz="1500" b="1" i="1" dirty="0"/>
              <a:t>млн. руб.</a:t>
            </a:r>
            <a:r>
              <a:rPr lang="ru-RU" sz="1500" i="1" dirty="0"/>
              <a:t>;</a:t>
            </a:r>
          </a:p>
          <a:p>
            <a:pPr>
              <a:buFont typeface="Wingdings" pitchFamily="2" charset="2"/>
              <a:buNone/>
            </a:pPr>
            <a:endParaRPr lang="ru-RU" sz="1500" i="1" dirty="0"/>
          </a:p>
          <a:p>
            <a:pPr>
              <a:buSzPct val="120000"/>
              <a:buFont typeface="Wingdings" pitchFamily="2" charset="2"/>
              <a:buChar char="v"/>
            </a:pPr>
            <a:r>
              <a:rPr lang="ru-RU" sz="1500" i="1" dirty="0"/>
              <a:t>нарушение Порядка ведения бюджетного (бухгалтерского) учета и представления бюджетной (бухгалтерской) отчетности установлены на сумму </a:t>
            </a:r>
            <a:r>
              <a:rPr lang="ru-RU" sz="1500" b="1" i="1" dirty="0" smtClean="0"/>
              <a:t>1,1 </a:t>
            </a:r>
            <a:r>
              <a:rPr lang="ru-RU" sz="1500" b="1" i="1" dirty="0"/>
              <a:t>млн. руб.,</a:t>
            </a:r>
            <a:r>
              <a:rPr lang="ru-RU" sz="1500" i="1" dirty="0"/>
              <a:t> в том числе: </a:t>
            </a:r>
          </a:p>
          <a:p>
            <a:pPr>
              <a:buFont typeface="Wingdings" pitchFamily="2" charset="2"/>
              <a:buNone/>
            </a:pPr>
            <a:r>
              <a:rPr lang="ru-RU" sz="1500" i="1" dirty="0"/>
              <a:t>           - нарушения порядка ведения бюджетного (бухгалтерского) учета на сумму </a:t>
            </a:r>
            <a:r>
              <a:rPr lang="ru-RU" sz="1500" b="1" i="1" dirty="0" smtClean="0"/>
              <a:t>1 </a:t>
            </a:r>
            <a:r>
              <a:rPr lang="ru-RU" sz="1500" b="1" i="1" dirty="0"/>
              <a:t>млн.руб</a:t>
            </a:r>
            <a:r>
              <a:rPr lang="ru-RU" sz="1500" i="1" dirty="0"/>
              <a:t>.,   </a:t>
            </a:r>
          </a:p>
          <a:p>
            <a:pPr>
              <a:buFont typeface="Wingdings" pitchFamily="2" charset="2"/>
              <a:buNone/>
            </a:pPr>
            <a:r>
              <a:rPr lang="ru-RU" sz="1500" i="1" dirty="0"/>
              <a:t>           - нарушения порядка составления и представления бюджетной (бухгалтерской) отчетности на сумму </a:t>
            </a:r>
            <a:r>
              <a:rPr lang="ru-RU" sz="1500" b="1" i="1" dirty="0" smtClean="0"/>
              <a:t>0,1 </a:t>
            </a:r>
            <a:r>
              <a:rPr lang="ru-RU" sz="1500" b="1" i="1" dirty="0"/>
              <a:t>млн. руб.</a:t>
            </a:r>
            <a:r>
              <a:rPr lang="ru-RU" sz="1500" dirty="0"/>
              <a:t> </a:t>
            </a:r>
          </a:p>
          <a:p>
            <a:pPr>
              <a:buFont typeface="Wingdings" pitchFamily="2" charset="2"/>
              <a:buNone/>
            </a:pPr>
            <a:endParaRPr lang="ru-RU" sz="1500" dirty="0"/>
          </a:p>
          <a:p>
            <a:pPr>
              <a:buSzPct val="120000"/>
              <a:buFont typeface="Wingdings" pitchFamily="2" charset="2"/>
              <a:buChar char="v"/>
            </a:pPr>
            <a:r>
              <a:rPr lang="ru-RU" sz="1500" i="1" dirty="0"/>
              <a:t>иные нарушения на сумму </a:t>
            </a:r>
            <a:r>
              <a:rPr lang="ru-RU" sz="1500" b="1" i="1" dirty="0" smtClean="0"/>
              <a:t>0,1 </a:t>
            </a:r>
            <a:r>
              <a:rPr lang="ru-RU" sz="1500" b="1" i="1" dirty="0"/>
              <a:t>млн. руб.</a:t>
            </a:r>
          </a:p>
        </p:txBody>
      </p:sp>
      <p:sp>
        <p:nvSpPr>
          <p:cNvPr id="34824" name="Text Box 11"/>
          <p:cNvSpPr txBox="1">
            <a:spLocks noChangeArrowheads="1"/>
          </p:cNvSpPr>
          <p:nvPr/>
        </p:nvSpPr>
        <p:spPr bwMode="auto">
          <a:xfrm>
            <a:off x="7991475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№ </a:t>
            </a:r>
            <a:r>
              <a:rPr lang="ru-RU" sz="1400" b="1" i="1" dirty="0" smtClean="0">
                <a:latin typeface="Times New Roman" pitchFamily="18" charset="0"/>
              </a:rPr>
              <a:t>1</a:t>
            </a:r>
            <a:r>
              <a:rPr lang="en-US" sz="1400" b="1" i="1" dirty="0" smtClean="0">
                <a:latin typeface="Times New Roman" pitchFamily="18" charset="0"/>
              </a:rPr>
              <a:t>5</a:t>
            </a:r>
            <a:endParaRPr lang="ru-RU" sz="1400" b="1" i="1" dirty="0">
              <a:latin typeface="Times New Roman" pitchFamily="18" charset="0"/>
            </a:endParaRPr>
          </a:p>
        </p:txBody>
      </p:sp>
      <p:sp>
        <p:nvSpPr>
          <p:cNvPr id="213010" name="Text Box 18"/>
          <p:cNvSpPr txBox="1">
            <a:spLocks noChangeArrowheads="1"/>
          </p:cNvSpPr>
          <p:nvPr/>
        </p:nvSpPr>
        <p:spPr bwMode="auto">
          <a:xfrm>
            <a:off x="251520" y="188641"/>
            <a:ext cx="86042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ИТОГИ КОНТРОЛЬНО-РЕВИЗИОННОЙ ДЕЯТЕЛЬНОСТИ ФИНАНСОВОГО УПРАВЛЕНИЯ АДМИНИСТРАЦИИ ГОРОДА-КУРОРТА  ЖЕЛЕЗНОВОДСКА СТАВРОПОЛЬСКОГО КРАЯ </a:t>
            </a:r>
            <a:r>
              <a:rPr lang="ru-RU" alt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                            в 2017 </a:t>
            </a:r>
            <a:r>
              <a:rPr lang="ru-RU" alt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году                                                                        </a:t>
            </a:r>
          </a:p>
        </p:txBody>
      </p:sp>
      <p:sp>
        <p:nvSpPr>
          <p:cNvPr id="34826" name="AutoShape 19"/>
          <p:cNvSpPr>
            <a:spLocks noChangeArrowheads="1"/>
          </p:cNvSpPr>
          <p:nvPr/>
        </p:nvSpPr>
        <p:spPr bwMode="auto">
          <a:xfrm>
            <a:off x="4267200" y="3048000"/>
            <a:ext cx="762000" cy="457200"/>
          </a:xfrm>
          <a:prstGeom prst="downArrow">
            <a:avLst>
              <a:gd name="adj1" fmla="val 50000"/>
              <a:gd name="adj2" fmla="val 25000"/>
            </a:avLst>
          </a:prstGeom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4005064"/>
            <a:ext cx="88924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Спасибо за внимание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" name="AutoShape 7"/>
          <p:cNvSpPr>
            <a:spLocks noChangeArrowheads="1"/>
          </p:cNvSpPr>
          <p:nvPr/>
        </p:nvSpPr>
        <p:spPr bwMode="auto">
          <a:xfrm>
            <a:off x="500034" y="2285992"/>
            <a:ext cx="2143140" cy="392909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legacyPerspectiveBottomLeft"/>
            <a:lightRig rig="legacyFlat3" dir="t"/>
          </a:scene3d>
          <a:sp3d extrusionH="887400" prstMaterial="legacyMatte">
            <a:bevelT w="13500" h="13500"/>
            <a:bevelB w="13500" h="13500" prst="angle"/>
            <a:extrusionClr>
              <a:srgbClr val="009900"/>
            </a:extrusionClr>
          </a:sp3d>
        </p:spPr>
        <p:txBody>
          <a:bodyPr wrap="none" lIns="102870" tIns="51435" rIns="102870" bIns="51435" anchor="ctr">
            <a:flatTx/>
          </a:bodyPr>
          <a:lstStyle/>
          <a:p>
            <a:pPr algn="ctr" defTabSz="1028700" eaLnBrk="1" hangingPunct="1">
              <a:defRPr/>
            </a:pPr>
            <a:r>
              <a:rPr lang="ru-RU" b="1" dirty="0" smtClean="0"/>
              <a:t>Доходы </a:t>
            </a:r>
          </a:p>
          <a:p>
            <a:pPr algn="ctr" defTabSz="1028700" eaLnBrk="1" hangingPunct="1">
              <a:defRPr/>
            </a:pPr>
            <a:r>
              <a:rPr lang="ru-RU" b="1" dirty="0" smtClean="0"/>
              <a:t>1 052,3</a:t>
            </a:r>
          </a:p>
          <a:p>
            <a:pPr algn="ctr" defTabSz="1028700" eaLnBrk="1" hangingPunct="1">
              <a:defRPr/>
            </a:pPr>
            <a:endParaRPr lang="ru-RU" sz="1600" b="1" i="1" dirty="0" smtClean="0"/>
          </a:p>
          <a:p>
            <a:pPr algn="ctr" defTabSz="1028700" eaLnBrk="1" hangingPunct="1">
              <a:defRPr/>
            </a:pPr>
            <a:r>
              <a:rPr lang="ru-RU" b="1" dirty="0" smtClean="0"/>
              <a:t>Расходы</a:t>
            </a:r>
          </a:p>
          <a:p>
            <a:pPr algn="ctr" defTabSz="1028700" eaLnBrk="1" hangingPunct="1">
              <a:defRPr/>
            </a:pPr>
            <a:r>
              <a:rPr lang="ru-RU" b="1" dirty="0" smtClean="0"/>
              <a:t>1 086,7</a:t>
            </a:r>
          </a:p>
          <a:p>
            <a:pPr algn="ctr" defTabSz="1028700" eaLnBrk="1" hangingPunct="1">
              <a:defRPr/>
            </a:pPr>
            <a:endParaRPr lang="ru-RU" b="1" dirty="0" smtClean="0"/>
          </a:p>
          <a:p>
            <a:pPr algn="ctr" defTabSz="1028700" eaLnBrk="1" hangingPunct="1">
              <a:defRPr/>
            </a:pPr>
            <a:r>
              <a:rPr lang="ru-RU" b="1" dirty="0" smtClean="0"/>
              <a:t>Дефицит</a:t>
            </a:r>
          </a:p>
          <a:p>
            <a:pPr algn="ctr" defTabSz="1028700" eaLnBrk="1" hangingPunct="1">
              <a:defRPr/>
            </a:pPr>
            <a:r>
              <a:rPr lang="ru-RU" b="1" dirty="0" smtClean="0"/>
              <a:t>34,4</a:t>
            </a:r>
            <a:endParaRPr lang="ru-RU" b="1" dirty="0"/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785786" y="1714488"/>
            <a:ext cx="1758950" cy="411651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lIns="102870" tIns="51435" rIns="102870" bIns="51435">
            <a:spAutoFit/>
          </a:bodyPr>
          <a:lstStyle/>
          <a:p>
            <a:pPr algn="ctr" defTabSz="1028700" eaLnBrk="1" hangingPunct="1">
              <a:spcBef>
                <a:spcPct val="50000"/>
              </a:spcBef>
            </a:pPr>
            <a:r>
              <a:rPr lang="ru-RU" sz="2000" b="1" i="1" u="sng" dirty="0" smtClean="0"/>
              <a:t>2015 </a:t>
            </a:r>
            <a:r>
              <a:rPr lang="ru-RU" sz="2000" b="1" i="1" u="sng" dirty="0"/>
              <a:t>год</a:t>
            </a: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3643306" y="2285992"/>
            <a:ext cx="2000264" cy="392909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legacyPerspectiveBottomLeft"/>
            <a:lightRig rig="legacyFlat3" dir="t"/>
          </a:scene3d>
          <a:sp3d extrusionH="887400" prstMaterial="legacyMatte">
            <a:bevelT w="13500" h="13500"/>
            <a:bevelB w="13500" h="13500" prst="angle"/>
            <a:extrusionClr>
              <a:srgbClr val="009900"/>
            </a:extrusionClr>
          </a:sp3d>
        </p:spPr>
        <p:txBody>
          <a:bodyPr wrap="none" lIns="102870" tIns="51435" rIns="102870" bIns="51435" anchor="ctr">
            <a:flatTx/>
          </a:bodyPr>
          <a:lstStyle/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Доходы </a:t>
            </a: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1 141,6</a:t>
            </a:r>
          </a:p>
          <a:p>
            <a:pPr algn="ctr" defTabSz="1028700" eaLnBrk="1" hangingPunct="1">
              <a:defRPr/>
            </a:pPr>
            <a:endParaRPr lang="ru-RU" sz="1600" b="1" i="1" dirty="0" smtClean="0">
              <a:solidFill>
                <a:schemeClr val="bg1"/>
              </a:solidFill>
            </a:endParaRP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</a:t>
            </a: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1 042,4</a:t>
            </a:r>
          </a:p>
          <a:p>
            <a:pPr algn="ctr" defTabSz="1028700" eaLnBrk="1" hangingPunct="1"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Профицит</a:t>
            </a: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99,2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3786182" y="1714488"/>
            <a:ext cx="1758950" cy="411651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lIns="102870" tIns="51435" rIns="102870" bIns="51435">
            <a:spAutoFit/>
          </a:bodyPr>
          <a:lstStyle/>
          <a:p>
            <a:pPr algn="ctr" defTabSz="1028700" eaLnBrk="1" hangingPunct="1">
              <a:spcBef>
                <a:spcPct val="50000"/>
              </a:spcBef>
            </a:pPr>
            <a:r>
              <a:rPr lang="ru-RU" sz="2000" b="1" i="1" u="sng" dirty="0" smtClean="0"/>
              <a:t>2016 </a:t>
            </a:r>
            <a:r>
              <a:rPr lang="ru-RU" sz="2000" b="1" i="1" u="sng" dirty="0"/>
              <a:t>год</a:t>
            </a:r>
          </a:p>
        </p:txBody>
      </p:sp>
      <p:sp>
        <p:nvSpPr>
          <p:cNvPr id="50" name="AutoShape 7"/>
          <p:cNvSpPr>
            <a:spLocks noChangeArrowheads="1"/>
          </p:cNvSpPr>
          <p:nvPr/>
        </p:nvSpPr>
        <p:spPr bwMode="auto">
          <a:xfrm>
            <a:off x="6572264" y="2285992"/>
            <a:ext cx="2071702" cy="392909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legacyPerspectiveBottomLeft"/>
            <a:lightRig rig="legacyFlat3" dir="t"/>
          </a:scene3d>
          <a:sp3d extrusionH="887400" prstMaterial="legacyMatte">
            <a:bevelT w="13500" h="13500"/>
            <a:bevelB w="13500" h="13500" prst="angle"/>
            <a:extrusionClr>
              <a:srgbClr val="009900"/>
            </a:extrusionClr>
          </a:sp3d>
        </p:spPr>
        <p:txBody>
          <a:bodyPr wrap="none" lIns="102870" tIns="51435" rIns="102870" bIns="51435" anchor="ctr">
            <a:flatTx/>
          </a:bodyPr>
          <a:lstStyle/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Доходы </a:t>
            </a: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1 416,8</a:t>
            </a:r>
          </a:p>
          <a:p>
            <a:pPr algn="ctr" defTabSz="1028700" eaLnBrk="1" hangingPunct="1">
              <a:defRPr/>
            </a:pPr>
            <a:endParaRPr lang="ru-RU" sz="1600" b="1" i="1" dirty="0" smtClean="0">
              <a:solidFill>
                <a:schemeClr val="bg1"/>
              </a:solidFill>
            </a:endParaRP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</a:t>
            </a: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1 499,2</a:t>
            </a:r>
          </a:p>
          <a:p>
            <a:pPr algn="ctr" defTabSz="1028700" eaLnBrk="1" hangingPunct="1"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Дефицит</a:t>
            </a: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82,4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6715140" y="1714488"/>
            <a:ext cx="1758950" cy="411651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lIns="102870" tIns="51435" rIns="102870" bIns="51435">
            <a:spAutoFit/>
          </a:bodyPr>
          <a:lstStyle/>
          <a:p>
            <a:pPr algn="ctr" defTabSz="1028700" eaLnBrk="1" hangingPunct="1">
              <a:spcBef>
                <a:spcPct val="50000"/>
              </a:spcBef>
            </a:pPr>
            <a:r>
              <a:rPr lang="ru-RU" sz="2000" b="1" i="1" u="sng" dirty="0" smtClean="0"/>
              <a:t>2017 </a:t>
            </a:r>
            <a:r>
              <a:rPr lang="ru-RU" sz="2000" b="1" i="1" u="sng" dirty="0"/>
              <a:t>год</a:t>
            </a:r>
          </a:p>
        </p:txBody>
      </p:sp>
      <p:sp>
        <p:nvSpPr>
          <p:cNvPr id="19" name="Rectangle 51"/>
          <p:cNvSpPr>
            <a:spLocks noChangeArrowheads="1"/>
          </p:cNvSpPr>
          <p:nvPr/>
        </p:nvSpPr>
        <p:spPr bwMode="auto">
          <a:xfrm>
            <a:off x="457200" y="274638"/>
            <a:ext cx="8258204" cy="122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700" b="1" dirty="0">
                <a:solidFill>
                  <a:srgbClr val="F5C67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ИСПОЛНЕНИЕ ОСНОВНЫХ ПАРАМЕТРОВ БЮДЖЕТА ГОРОДА-КУРОРТА ЖЕЛЕЗНОВОДСКА СТАВРОПОЛЬСКОГО КРАЯ 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2015-2017 годах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" name="Picture 50" descr="герб-прозр 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7696200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№ 1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3659266" y="2276872"/>
            <a:ext cx="2000264" cy="392909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legacyPerspectiveBottomLeft"/>
            <a:lightRig rig="legacyFlat3" dir="t"/>
          </a:scene3d>
          <a:sp3d extrusionH="887400" prstMaterial="legacyMatte">
            <a:bevelT w="13500" h="13500"/>
            <a:bevelB w="13500" h="13500" prst="angle"/>
            <a:extrusionClr>
              <a:srgbClr val="009900"/>
            </a:extrusionClr>
          </a:sp3d>
        </p:spPr>
        <p:txBody>
          <a:bodyPr wrap="none" lIns="102870" tIns="51435" rIns="102870" bIns="51435" anchor="ctr">
            <a:flatTx/>
          </a:bodyPr>
          <a:lstStyle/>
          <a:p>
            <a:pPr algn="ctr" defTabSz="1028700" eaLnBrk="1" hangingPunct="1">
              <a:defRPr/>
            </a:pPr>
            <a:r>
              <a:rPr lang="ru-RU" b="1" dirty="0" smtClean="0"/>
              <a:t>Доходы </a:t>
            </a:r>
          </a:p>
          <a:p>
            <a:pPr algn="ctr" defTabSz="1028700" eaLnBrk="1" hangingPunct="1">
              <a:defRPr/>
            </a:pPr>
            <a:r>
              <a:rPr lang="ru-RU" b="1" dirty="0" smtClean="0"/>
              <a:t>1 141,6</a:t>
            </a:r>
          </a:p>
          <a:p>
            <a:pPr algn="ctr" defTabSz="1028700" eaLnBrk="1" hangingPunct="1">
              <a:defRPr/>
            </a:pPr>
            <a:endParaRPr lang="ru-RU" sz="1600" b="1" i="1" dirty="0" smtClean="0"/>
          </a:p>
          <a:p>
            <a:pPr algn="ctr" defTabSz="1028700" eaLnBrk="1" hangingPunct="1">
              <a:defRPr/>
            </a:pPr>
            <a:r>
              <a:rPr lang="ru-RU" b="1" dirty="0" smtClean="0"/>
              <a:t>Расходы</a:t>
            </a:r>
          </a:p>
          <a:p>
            <a:pPr algn="ctr" defTabSz="1028700" eaLnBrk="1" hangingPunct="1">
              <a:defRPr/>
            </a:pPr>
            <a:r>
              <a:rPr lang="ru-RU" b="1" dirty="0" smtClean="0"/>
              <a:t>1 042,4</a:t>
            </a:r>
          </a:p>
          <a:p>
            <a:pPr algn="ctr" defTabSz="1028700" eaLnBrk="1" hangingPunct="1">
              <a:defRPr/>
            </a:pPr>
            <a:endParaRPr lang="ru-RU" b="1" dirty="0" smtClean="0"/>
          </a:p>
          <a:p>
            <a:pPr algn="ctr" defTabSz="1028700" eaLnBrk="1" hangingPunct="1">
              <a:defRPr/>
            </a:pPr>
            <a:r>
              <a:rPr lang="ru-RU" b="1" dirty="0" smtClean="0"/>
              <a:t>Профицит</a:t>
            </a:r>
          </a:p>
          <a:p>
            <a:pPr algn="ctr" defTabSz="1028700" eaLnBrk="1" hangingPunct="1">
              <a:defRPr/>
            </a:pPr>
            <a:r>
              <a:rPr lang="ru-RU" b="1" dirty="0" smtClean="0"/>
              <a:t>99,2</a:t>
            </a:r>
            <a:endParaRPr lang="ru-RU" b="1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6588224" y="2276872"/>
            <a:ext cx="2071702" cy="392909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legacyPerspectiveBottomLeft"/>
            <a:lightRig rig="legacyFlat3" dir="t"/>
          </a:scene3d>
          <a:sp3d extrusionH="887400" prstMaterial="legacyMatte">
            <a:bevelT w="13500" h="13500"/>
            <a:bevelB w="13500" h="13500" prst="angle"/>
            <a:extrusionClr>
              <a:srgbClr val="009900"/>
            </a:extrusionClr>
          </a:sp3d>
        </p:spPr>
        <p:txBody>
          <a:bodyPr wrap="none" lIns="102870" tIns="51435" rIns="102870" bIns="51435" anchor="ctr">
            <a:flatTx/>
          </a:bodyPr>
          <a:lstStyle/>
          <a:p>
            <a:pPr algn="ctr" defTabSz="1028700" eaLnBrk="1" hangingPunct="1">
              <a:defRPr/>
            </a:pPr>
            <a:r>
              <a:rPr lang="ru-RU" b="1" dirty="0" smtClean="0"/>
              <a:t>Доходы </a:t>
            </a:r>
          </a:p>
          <a:p>
            <a:pPr algn="ctr" defTabSz="1028700" eaLnBrk="1" hangingPunct="1">
              <a:defRPr/>
            </a:pPr>
            <a:r>
              <a:rPr lang="ru-RU" b="1" dirty="0" smtClean="0"/>
              <a:t>1 416,8</a:t>
            </a:r>
          </a:p>
          <a:p>
            <a:pPr algn="ctr" defTabSz="1028700" eaLnBrk="1" hangingPunct="1">
              <a:defRPr/>
            </a:pPr>
            <a:endParaRPr lang="ru-RU" sz="1600" b="1" i="1" dirty="0" smtClean="0"/>
          </a:p>
          <a:p>
            <a:pPr algn="ctr" defTabSz="1028700" eaLnBrk="1" hangingPunct="1">
              <a:defRPr/>
            </a:pPr>
            <a:r>
              <a:rPr lang="ru-RU" b="1" dirty="0" smtClean="0"/>
              <a:t>Расходы</a:t>
            </a:r>
          </a:p>
          <a:p>
            <a:pPr algn="ctr" defTabSz="1028700" eaLnBrk="1" hangingPunct="1">
              <a:defRPr/>
            </a:pPr>
            <a:r>
              <a:rPr lang="ru-RU" b="1" dirty="0" smtClean="0"/>
              <a:t>1 499,2</a:t>
            </a:r>
          </a:p>
          <a:p>
            <a:pPr algn="ctr" defTabSz="1028700" eaLnBrk="1" hangingPunct="1">
              <a:defRPr/>
            </a:pPr>
            <a:endParaRPr lang="ru-RU" b="1" dirty="0" smtClean="0"/>
          </a:p>
          <a:p>
            <a:pPr algn="ctr" defTabSz="1028700" eaLnBrk="1" hangingPunct="1">
              <a:defRPr/>
            </a:pPr>
            <a:r>
              <a:rPr lang="ru-RU" b="1" dirty="0" smtClean="0"/>
              <a:t>Дефицит</a:t>
            </a:r>
          </a:p>
          <a:p>
            <a:pPr algn="ctr" defTabSz="1028700" eaLnBrk="1" hangingPunct="1">
              <a:defRPr/>
            </a:pPr>
            <a:r>
              <a:rPr lang="ru-RU" b="1" dirty="0" smtClean="0"/>
              <a:t>82,4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0469" name="Rectangle 4"/>
          <p:cNvSpPr>
            <a:spLocks noChangeArrowheads="1"/>
          </p:cNvSpPr>
          <p:nvPr/>
        </p:nvSpPr>
        <p:spPr bwMode="auto">
          <a:xfrm>
            <a:off x="395536" y="1772816"/>
            <a:ext cx="84436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ОСНОВНЫЕ </a:t>
            </a:r>
            <a:r>
              <a:rPr lang="ru-RU" alt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ПАРАМЕТРЫ  </a:t>
            </a:r>
          </a:p>
          <a:p>
            <a:pPr algn="ctr">
              <a:defRPr/>
            </a:pPr>
            <a:r>
              <a:rPr lang="ru-RU" alt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ДОХОДОВ  БЮДЖЕТА  ГОРОДА – КУРОРТА  </a:t>
            </a:r>
            <a:r>
              <a:rPr lang="ru-RU" alt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ЖЕЛЕЗНОВОДСКА </a:t>
            </a:r>
            <a:r>
              <a:rPr lang="ru-RU" alt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СТАВРОПОЛЬСКОГО  КРАЯ  </a:t>
            </a:r>
          </a:p>
          <a:p>
            <a:pPr algn="ctr">
              <a:defRPr/>
            </a:pPr>
            <a:r>
              <a:rPr lang="ru-RU" alt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в 2017 </a:t>
            </a:r>
            <a:r>
              <a:rPr lang="ru-RU" alt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году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457200" y="228600"/>
            <a:ext cx="868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Динамика основных налоговых поступлений </a:t>
            </a:r>
          </a:p>
          <a:p>
            <a:pPr algn="ctr"/>
            <a:r>
              <a:rPr lang="ru-RU" altLang="ru-RU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в бюджет города за последние годы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-285784" y="1700808"/>
          <a:ext cx="9250272" cy="5300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668344" y="1340768"/>
            <a:ext cx="12430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884368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№ </a:t>
            </a:r>
            <a:r>
              <a:rPr lang="ru-RU" sz="1400" b="1" i="1" dirty="0" smtClean="0">
                <a:latin typeface="Times New Roman" pitchFamily="18" charset="0"/>
              </a:rPr>
              <a:t>2</a:t>
            </a:r>
            <a:endParaRPr lang="ru-RU" sz="14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457200" y="228600"/>
            <a:ext cx="8686800" cy="1015663"/>
          </a:xfrm>
          <a:prstGeom prst="rect">
            <a:avLst/>
          </a:prstGeom>
          <a:solidFill>
            <a:srgbClr val="FFFF99">
              <a:alpha val="784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Структура неналоговых поступлений </a:t>
            </a:r>
          </a:p>
          <a:p>
            <a:pPr algn="ctr"/>
            <a:r>
              <a:rPr lang="ru-RU" altLang="ru-RU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в бюджет города Железноводска в 2017 году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696200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№ </a:t>
            </a:r>
            <a:r>
              <a:rPr lang="ru-RU" sz="1400" b="1" i="1" dirty="0" smtClean="0">
                <a:latin typeface="Times New Roman" pitchFamily="18" charset="0"/>
              </a:rPr>
              <a:t>3</a:t>
            </a:r>
            <a:endParaRPr lang="ru-RU" sz="1400" b="1" i="1" dirty="0">
              <a:latin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812088" y="1371600"/>
            <a:ext cx="1331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в </a:t>
            </a:r>
            <a:r>
              <a:rPr lang="ru-RU" sz="1600" b="1" dirty="0" smtClean="0">
                <a:latin typeface="Times New Roman" pitchFamily="18" charset="0"/>
              </a:rPr>
              <a:t>млн. руб.</a:t>
            </a:r>
            <a:endParaRPr lang="ru-RU" sz="1600" b="1" dirty="0">
              <a:latin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908720"/>
          <a:ext cx="9144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0" y="332656"/>
            <a:ext cx="88566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СТРУКТУРА БЕЗВОЗМЕЗДНЫХ ПОСТУПЛЕНИЙ                                                             В БЮДЖЕТ ГОРОДА-КУРОРТА </a:t>
            </a:r>
            <a:r>
              <a:rPr lang="ru-RU" alt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ЖЕЛЕЗНОВОДСКА            СТАВРОПОЛЬСКОГО КРАЯ в 2017 году</a:t>
            </a:r>
            <a:endParaRPr lang="ru-RU" alt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/>
          </p:nvPr>
        </p:nvGraphicFramePr>
        <p:xfrm>
          <a:off x="179388" y="1487488"/>
          <a:ext cx="7604125" cy="5348287"/>
        </p:xfrm>
        <a:graphic>
          <a:graphicData uri="http://schemas.openxmlformats.org/presentationml/2006/ole">
            <p:oleObj spid="_x0000_s3074" name="Worksheet" r:id="rId4" imgW="7096140" imgH="4991190" progId="Excel.Sheet.8">
              <p:embed/>
            </p:oleObj>
          </a:graphicData>
        </a:graphic>
      </p:graphicFrame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7812088" y="1371600"/>
            <a:ext cx="1331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latin typeface="Times New Roman" pitchFamily="18" charset="0"/>
              </a:rPr>
              <a:t>в процентах</a:t>
            </a: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7740352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№ </a:t>
            </a:r>
            <a:r>
              <a:rPr lang="ru-RU" sz="1400" b="1" i="1" dirty="0" smtClean="0">
                <a:latin typeface="Times New Roman" pitchFamily="18" charset="0"/>
              </a:rPr>
              <a:t>4</a:t>
            </a:r>
            <a:endParaRPr lang="ru-RU" sz="1400" b="1" i="1" dirty="0">
              <a:latin typeface="Times New Roman" pitchFamily="18" charset="0"/>
            </a:endParaRPr>
          </a:p>
        </p:txBody>
      </p:sp>
      <p:pic>
        <p:nvPicPr>
          <p:cNvPr id="3079" name="Picture 8" descr="84976d6d2eed3df7d7e91b806c40b09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648200"/>
            <a:ext cx="19431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457200" y="228600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Динамика по поступлениям  субсидий из краевого бюджета</a:t>
            </a:r>
          </a:p>
          <a:p>
            <a:pPr algn="ctr"/>
            <a:r>
              <a:rPr lang="ru-RU" alt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города-курорта Железноводска Ставропольского края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543800" y="914400"/>
            <a:ext cx="12430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81000" y="1397004"/>
          <a:ext cx="8458201" cy="5378048"/>
        </p:xfrm>
        <a:graphic>
          <a:graphicData uri="http://schemas.openxmlformats.org/drawingml/2006/table">
            <a:tbl>
              <a:tblPr/>
              <a:tblGrid>
                <a:gridCol w="4263008"/>
                <a:gridCol w="1375793"/>
                <a:gridCol w="1409700"/>
                <a:gridCol w="1409700"/>
              </a:tblGrid>
              <a:tr h="1497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г.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</a:tr>
              <a:tr h="2752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рамках реализация целевых программ по предоставлению жилья молодым семьям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</a:tr>
              <a:tr h="2752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рамках реализация программы «Доступная среда»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</a:tr>
              <a:tr h="2752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строительство и реконструкцию автомобильных дорог общего пользования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151,3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92,2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114,7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</a:tr>
              <a:tr h="160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ремонт помещений для размещения МФЦ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</a:tr>
              <a:tr h="2752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проведение работ по замене окон в образовательных  учреждениях 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</a:tr>
              <a:tr h="2752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повышение заработной платы  педагогическим работникам и работникам культуры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</a:tr>
              <a:tr h="2752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проведение ремонта памятников  воинам погибших в ВОВ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</a:tr>
              <a:tr h="2752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рамках реализация Программы «Развитие внутреннего и въездного туризма в РФ»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</a:tr>
              <a:tr h="2752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мероприятия по переселению граждан из аварийного жилфонда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46,7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</a:tr>
              <a:tr h="160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ремонт дворовых территорий  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</a:tr>
              <a:tr h="2752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создание условий для обеспечения безопасности граждан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</a:tr>
              <a:tr h="160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формирование современной  городской среды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37,4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</a:tr>
              <a:tr h="40968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реализацию мероприятий по подготовке объектов социальной инфраструктуры к проведению чемпионата мира по футболу 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</a:tr>
              <a:tr h="160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мероприятия по благоустройству территорий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</a:tr>
              <a:tr h="2752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мероприятия по обустройству мест  массового отдыха населения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</a:tr>
              <a:tr h="160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комплектование книжных фондов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</a:tr>
              <a:tr h="2752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проведение работ по ремонту кровель образовательных учреждений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</a:tr>
              <a:tr h="40968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финансовая поддержка ОМСУ для обеспечения  полномочий по решению  вопросов местного значения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45,6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</a:tr>
              <a:tr h="2752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новые правила  ранее это регулировалось дотацией)  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</a:tr>
              <a:tr h="16003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168,2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166,9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270,4</a:t>
                      </a:r>
                    </a:p>
                  </a:txBody>
                  <a:tcPr marL="4972" marR="4972" marT="4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2902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696200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№ </a:t>
            </a:r>
            <a:r>
              <a:rPr lang="ru-RU" sz="1400" b="1" i="1" dirty="0" smtClean="0">
                <a:latin typeface="Times New Roman" pitchFamily="18" charset="0"/>
              </a:rPr>
              <a:t>5</a:t>
            </a:r>
            <a:endParaRPr lang="ru-RU" sz="14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457200" y="22860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Софинансирование субсидий и иных межбюджетных трансфертов </a:t>
            </a:r>
          </a:p>
          <a:p>
            <a:pPr algn="ctr"/>
            <a:r>
              <a:rPr lang="ru-RU" alt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за счет собственных средств бюджета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-214346" y="1397000"/>
          <a:ext cx="9053546" cy="5318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740352" y="980728"/>
            <a:ext cx="12430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812360" y="116632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№ </a:t>
            </a:r>
            <a:r>
              <a:rPr lang="ru-RU" sz="1400" b="1" i="1" dirty="0" smtClean="0">
                <a:latin typeface="Times New Roman" pitchFamily="18" charset="0"/>
              </a:rPr>
              <a:t>6</a:t>
            </a:r>
            <a:endParaRPr lang="ru-RU" sz="14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787</Words>
  <Application>Microsoft Office PowerPoint</Application>
  <PresentationFormat>Экран (4:3)</PresentationFormat>
  <Paragraphs>243</Paragraphs>
  <Slides>21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Worksheet</vt:lpstr>
      <vt:lpstr>ОТЧЕТ ОБ ИСПОЛНЕНИИ  БЮДЖЕТА ГОРОДА-КУРОРТА  ЖЕЛЕЗНОВОДСКА  СТАВРОПОЛЬСКОГО КРАЯ  ЗА 2017 ГОД </vt:lpstr>
      <vt:lpstr>ОСНОВНЫЕ  ПАРАМЕТРЫ БЮДЖЕТА  ГОРОДА - КУРОРТА ЖЕЛЕЗНОВОДСКА СТАВРОПОЛЬСКОГО КРАЯ  в 2017 году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КАССОВОЕ ИСПОЛНЕНИЕ И СТРУКТУРА ДОРОЖНОГО ФОНДА ГОРОДА-КУРОРТА ЖЕЛЕЗНОВОДСКА СТАВРОПОЛЬСКОГО КРАЯ  ЗА 2017 ГОД</vt:lpstr>
      <vt:lpstr>Слайд 15</vt:lpstr>
      <vt:lpstr>Слайд 16</vt:lpstr>
      <vt:lpstr>Слайд 17</vt:lpstr>
      <vt:lpstr>ОСНОВНЫЕ ПАРАМЕТРЫ МУНИЦИПАЛЬНОГО ДОЛГА БЮДЖЕТА ГОРОДА-КУРОРТА ЖЕЛЕЗНОВОДСКА СТАВРОПОЛЬСКОГО КРАЯ  в 2017 году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 БЮДЖЕТА ГОРОДА-КУРОРТА  ЖЕЛЕЗНОВОДСКА  СТАВРОПОЛЬСКОГО КРАЯ ЗА 2016 ГОД</dc:title>
  <dc:creator>ZhDoOV</dc:creator>
  <cp:lastModifiedBy>ZhKuMa</cp:lastModifiedBy>
  <cp:revision>165</cp:revision>
  <dcterms:created xsi:type="dcterms:W3CDTF">2018-06-06T11:44:10Z</dcterms:created>
  <dcterms:modified xsi:type="dcterms:W3CDTF">2018-06-19T07:27:26Z</dcterms:modified>
</cp:coreProperties>
</file>