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8" r:id="rId2"/>
  </p:sldMasterIdLst>
  <p:notesMasterIdLst>
    <p:notesMasterId r:id="rId16"/>
  </p:notesMasterIdLst>
  <p:sldIdLst>
    <p:sldId id="278" r:id="rId3"/>
    <p:sldId id="285" r:id="rId4"/>
    <p:sldId id="259" r:id="rId5"/>
    <p:sldId id="286" r:id="rId6"/>
    <p:sldId id="287" r:id="rId7"/>
    <p:sldId id="288" r:id="rId8"/>
    <p:sldId id="257" r:id="rId9"/>
    <p:sldId id="289" r:id="rId10"/>
    <p:sldId id="284" r:id="rId11"/>
    <p:sldId id="290" r:id="rId12"/>
    <p:sldId id="291" r:id="rId13"/>
    <p:sldId id="292" r:id="rId14"/>
    <p:sldId id="293" r:id="rId15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990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Финансирование</a:t>
            </a:r>
            <a:r>
              <a:rPr lang="ru-RU" b="1" cap="none" spc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 программ Управления городского хозяйства в 201</a:t>
            </a:r>
            <a:r>
              <a:rPr lang="ru-RU" sz="1800" b="1" cap="none" spc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8</a:t>
            </a:r>
            <a:r>
              <a:rPr lang="ru-RU" b="1" cap="none" spc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 и 2019 годах</a:t>
            </a:r>
            <a:endParaRPr lang="ru-RU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Финансирование</c:v>
                </c:pt>
                <c:pt idx="1">
                  <c:v>Кассовый расход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420.46</c:v>
                </c:pt>
                <c:pt idx="1">
                  <c:v>326.89999999999992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55-4683-8C29-A47489150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Финансирование</c:v>
                </c:pt>
                <c:pt idx="1">
                  <c:v>Кассовый расход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756.82999999999993</c:v>
                </c:pt>
                <c:pt idx="1">
                  <c:v>659.7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55-4683-8C29-A47489150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77728"/>
        <c:axId val="60400000"/>
      </c:barChart>
      <c:catAx>
        <c:axId val="603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00000"/>
        <c:crosses val="autoZero"/>
        <c:auto val="1"/>
        <c:lblAlgn val="ctr"/>
        <c:lblOffset val="100"/>
        <c:noMultiLvlLbl val="0"/>
      </c:catAx>
      <c:valAx>
        <c:axId val="604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6629-691A-42B8-B3CD-6D01EA1A27C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D880-5B86-422B-BB24-D4280E6E6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 defTabSz="709487"/>
            <a:fld id="{FC546840-78F2-45F8-BF8D-FF3E17880D97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098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51A2A733-D263-4E43-B2C3-17D7939E3BF0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5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6C6082C7-18DB-4A94-B8B5-0AC7AE9F0D22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7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2ECD4229-D2BA-4E57-A533-9247E45BAF2E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8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3AB3B5B6-05B1-4806-BF79-53B5826432B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41B53572-F8BD-44A2-A4EE-A174A76244E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3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9EEB96C8-4F7D-40FB-9386-9DE7C09EE9A6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18548F12-3F01-48E9-94E9-571F6A7ACF9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2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3F225A91-3BEF-4F26-AA5D-F12437E968F8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0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FC546840-78F2-45F8-BF8D-FF3E17880D97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25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9CC474F9-29E6-4BEB-9584-07266E1CCC0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 defTabSz="709487"/>
            <a:fld id="{9CC474F9-29E6-4BEB-9584-07266E1CCC0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5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8C1F6AD3-2BD0-496E-BAE0-C4A6D9155E93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0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8DC1DA5F-208B-4DCC-906E-E285FEFE8BC1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56200C32-C75A-4289-873A-B113EA0FAFB1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95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C1CA0696-B09D-4C9D-A776-17D87D55B4BF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6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F0C060BE-F1AD-460E-96F3-47093A41FD4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43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72BBF3EC-87E8-4722-BCE6-9A7008B02FD0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7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B028370D-E37C-49F3-BDA0-78980C7A17DE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9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18548F12-3F01-48E9-94E9-571F6A7ACF9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1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3F225A91-3BEF-4F26-AA5D-F12437E968F8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8C1F6AD3-2BD0-496E-BAE0-C4A6D9155E93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8DC1DA5F-208B-4DCC-906E-E285FEFE8BC1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56200C32-C75A-4289-873A-B113EA0FAFB1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C1CA0696-B09D-4C9D-A776-17D87D55B4BF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5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F0C060BE-F1AD-460E-96F3-47093A41FD4A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4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72BBF3EC-87E8-4722-BCE6-9A7008B02FD0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9487"/>
            <a:fld id="{B028370D-E37C-49F3-BDA0-78980C7A17DE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09487"/>
            <a:fld id="{0DCB2C69-7644-4FD0-A362-6177B087395F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487"/>
            <a:fld id="{0DCB2C69-7644-4FD0-A362-6177B087395F}" type="datetime1">
              <a:rPr lang="ru-RU" smtClean="0">
                <a:solidFill>
                  <a:prstClr val="black"/>
                </a:solidFill>
              </a:rPr>
              <a:pPr defTabSz="709487"/>
              <a:t>04.06.2020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48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71539" y="785794"/>
            <a:ext cx="7572428" cy="43577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4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итогах работы Управления городского хозяйства администрации города-курорта Железноводска </a:t>
            </a:r>
            <a:r>
              <a:rPr lang="en-US" sz="4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4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sz="48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285852" y="3429000"/>
            <a:ext cx="7643867" cy="27146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85786" y="3214686"/>
            <a:ext cx="8072494" cy="20717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173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p111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/>
          <a:stretch/>
        </p:blipFill>
        <p:spPr bwMode="auto">
          <a:xfrm>
            <a:off x="4427984" y="3502927"/>
            <a:ext cx="4134034" cy="29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67544" y="428604"/>
            <a:ext cx="7604918" cy="571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/>
            <a:endParaRPr sz="2400" dirty="0"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6407" y="332656"/>
            <a:ext cx="8072494" cy="20002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город принял участие  в государственной программе Ставропольского края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«Управление финансами»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части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реализации проектов развития территорий, основанных на местных инициативах.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Четыре проекта были реализованы на территории города-курорта Железноводска - это обустройство детской площадки в жилом районе Капельница  и три спортивных площадки (1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Иноземцево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Железноводске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на сумму 13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423,00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\Desktop\c670f5da4656e9d2560a325da5a319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6693"/>
            <a:ext cx="3647711" cy="27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47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2\Desktop\detsad-zhel-strojka-1050x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46173" cy="30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67544" y="428604"/>
            <a:ext cx="7604918" cy="571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/>
            <a:endParaRPr sz="2400" dirty="0"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6407" y="332656"/>
            <a:ext cx="8072494" cy="20002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Ведется строительство детского сада-яслей в жилом районе Капельница.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2019 году сумма выполненных работ составила 89 миллионов 200 тысяч рублей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2\Desktop\75083da07fbe0dddc9126723b99fde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537224" cy="30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3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428604"/>
            <a:ext cx="7604918" cy="571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/>
            <a:endParaRPr sz="2400" dirty="0"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6407" y="332656"/>
            <a:ext cx="8072494" cy="15841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рамках внедрения на территории городского округа </a:t>
            </a:r>
            <a:r>
              <a:rPr lang="ru-RU" sz="2000" b="1" i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цифровой платформы «Умный город»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заключен муниципальный контракт, в целях исполнения которого объем выполненных работ составил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32 646,5 тысяч рублей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2\Desktop\TN131011_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04656" cy="44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9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428604"/>
            <a:ext cx="7604918" cy="571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/>
            <a:endParaRPr sz="2400" dirty="0"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6065" y="208020"/>
            <a:ext cx="8072494" cy="15841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tx2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Кассовый расход бюджетных средств на 1 января 2020 года на реализацию мероприятий всех программ по Управлению городского хозяйства составил </a:t>
            </a:r>
            <a:r>
              <a:rPr lang="ru-RU" sz="2000" b="1" dirty="0">
                <a:ln w="10541" cmpd="sng">
                  <a:solidFill>
                    <a:schemeClr val="tx2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659 699,7 </a:t>
            </a:r>
            <a:r>
              <a:rPr lang="ru-RU" sz="2000" b="1" dirty="0">
                <a:ln w="10541" cmpd="sng">
                  <a:solidFill>
                    <a:schemeClr val="tx2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рублей, рост по сравнению с уровнем 2018 года (326 898,7 тысяч рублей) составляет более, чем в два раза.</a:t>
            </a:r>
            <a:endParaRPr lang="ru-RU" sz="2000" b="1" dirty="0">
              <a:ln w="10541" cmpd="sng">
                <a:solidFill>
                  <a:schemeClr val="tx2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2\Desktop\panorama-goroda-zheleznovods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80772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1547664" y="5373216"/>
            <a:ext cx="5904656" cy="96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3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615262" cy="193835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2019 году  администрация города-курорта Железноводска в лице Управления городского хозяйства приняла участие в нескольких федеральных,  краевых и муниципальных программах, на реализацию которых в бюджете было предусмотрено 756 миллионов 835 тысячи рублей, что в 1,8 раза превышает аналогичные расходы на 2018 год.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9487"/>
            <a:fld id="{5F16E3D2-F6DC-469B-B481-AE893B773BC0}" type="slidenum">
              <a:rPr lang="ru-RU" smtClean="0">
                <a:solidFill>
                  <a:prstClr val="black"/>
                </a:solidFill>
              </a:rPr>
              <a:pPr defTabSz="709487"/>
              <a:t>2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397394"/>
              </p:ext>
            </p:extLst>
          </p:nvPr>
        </p:nvGraphicFramePr>
        <p:xfrm>
          <a:off x="1071538" y="2500306"/>
          <a:ext cx="7704137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0034" y="2786058"/>
            <a:ext cx="8248430" cy="38833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8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561632" y="3442767"/>
            <a:ext cx="75368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и охрана окружающей среды в городе-курорте Железноводске Ставропольского края»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бюджета городского округа в 2019 году направлено 135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516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,00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zhel-dorogi.jpg"/>
          <p:cNvPicPr>
            <a:picLocks noChangeAspect="1" noChangeArrowheads="1"/>
          </p:cNvPicPr>
          <p:nvPr/>
        </p:nvPicPr>
        <p:blipFill>
          <a:blip r:embed="rId2"/>
          <a:srcRect l="2381" t="2381" b="5555"/>
          <a:stretch>
            <a:fillRect/>
          </a:stretch>
        </p:blipFill>
        <p:spPr bwMode="auto">
          <a:xfrm>
            <a:off x="1428728" y="2214554"/>
            <a:ext cx="6072230" cy="4294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0034" y="2786058"/>
            <a:ext cx="8248430" cy="38833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8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561632" y="3442767"/>
            <a:ext cx="75368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1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подпрограммы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«Дорожное хозяйство и обеспечение безопасности дорожного движения в городе-курорте Железноводске»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были реализованы следующие мероприятия: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выполнены работы по ремонту 19 автомобильных дорог общего пользования местного значения  на сумму – 76 889 000,00 рублей, из них 73 044 000,00 рублей – средства краевого бюджета, 3 845 000,00 рублей – из местного бюджета.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Кроме того, из местного бюджета выделены средства  на работы по текущему содержанию дорог и сооружений на них в сумме 3 миллиона 125 тысяч рублей, что почти на 5 процентов больше, чем в 2018 году. Также из муниципального дорожного фонда выделялись бюджетные ассигнования в сумме 4 миллиона 121 тысяча рублей на реализацию мероприятий муниципальной программы по обеспечению безопасности дорожного движения. Указанная сумма соизмерима предусмотренной на аналогичные цели в 2018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0034" y="2786058"/>
            <a:ext cx="8248430" cy="38833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8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561632" y="3442767"/>
            <a:ext cx="75368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1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подпрограммы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«Экологическая безопасность города-курорта Железноводска»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2019 году производились противопожарные и лесовосстановительные работы в городских лесах. Сумма выполненных работ 397,4 тысячи рублей. Аналогичные работы в том же объеме производились и в 2018 году.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Выполнены работы по ликвидации стихийных свалок объемом 438 м3 на сумму 299,4 тысяч рублей. Вывезенный объем свалок увеличился на 8 %  по сравнению с 2018 годом. Производился отбор проб и химический анализ из 4-х выпусков городской ливневой канализации.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Железноводск-город-курорт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7286676" cy="3504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0034" y="2786058"/>
            <a:ext cx="8248430" cy="38833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8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561632" y="3442767"/>
            <a:ext cx="75368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1"/>
            <a:ext cx="878687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МУНИЦИПАЛЬНОЙ ПРОГРАММА  </a:t>
            </a:r>
            <a:r>
              <a:rPr lang="ru-RU" sz="1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в городе-курорте Железноводске Ставропольского края»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включает  подпрограмму </a:t>
            </a:r>
            <a:r>
              <a:rPr lang="ru-RU" sz="17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«Благоустройство территории города-курорта Железноводска Ставропольского края»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предусматривающую финансирование ряда мероприятий из местного бюджета. Кроме того, с министерством жилищно-коммунального хозяйства Ставропольского края заключено соглашение на предоставление субсидий по благоустройству территорий города-курорта Железноводска. С учетом дополнительных соглашений к данному соглашению общий объем предоставленных субсидий в 2019 году составил 65 466 000,00 рублей при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софинансировании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из местного бюджета в сумме 3 446 000,00 рублей.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df7f75565a177461fc3045f36c0e6d35.jpg"/>
          <p:cNvPicPr>
            <a:picLocks noChangeAspect="1" noChangeArrowheads="1"/>
          </p:cNvPicPr>
          <p:nvPr/>
        </p:nvPicPr>
        <p:blipFill>
          <a:blip r:embed="rId2"/>
          <a:srcRect l="6410" t="1282" b="11538"/>
          <a:stretch>
            <a:fillRect/>
          </a:stretch>
        </p:blipFill>
        <p:spPr bwMode="auto">
          <a:xfrm>
            <a:off x="4585302" y="2870321"/>
            <a:ext cx="3987920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928934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Указанные средства были направлены в том числе: на благоустройство фонтана в курортном парке, ремонт линий наружного освещения, приобретение санитарно-гигиенического комплекса в курортный парк, приобретение посадочного материала на Нижнюю каскадную лестницу.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428604"/>
            <a:ext cx="7604918" cy="571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/>
            <a:endParaRPr sz="2400" dirty="0"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929618" cy="58818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бюджета городского округа проведены мероприятия по благоустройству, озеленению и санитарной очистке, а именно: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техническое обслуживание уличного освещения на сумму 1 894,00 тысячи рублей; для нужд наружного освещения улиц городского округа приобретен 1 миллион 984 тысяч киловатт электрической энергии на сумму 13 392,40 тысячи рублей;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муниципальных контрактов на городских территориях высажено  более 75 тысяч штук цветов, производилась обрезка и спил сухих и аварийных деревьев,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акарицидная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обработка зеленых зон, покос сорной растительности. Сумма выполненных работ составила 4 846,00 тысяч рублей, что сопоставимо с объемом предыдущего года.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городском парке имени Говорухина выполнялась уборка территорий, покос сорной растительности, проведена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акарицидная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обработка.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выполнены работы содержанию и озеленению курортного парка, в том числе: высажены более               52,5 тысяч цветов производилось выкашивание сорной растительности, выполнялось летнее и зимнее содержание территорий лечебного парка, проложен водопровод к туалету, произведен ремонт скамеек, всего на сумму 7 306,00 тысяч рублей.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выполнялись  работы по летней и зимней ручной уборке улиц города Железноводска и поселка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Иноземцево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данные работы в бюджете предусмотрены средства в  сумме 3 695,00 тысяч  рублей, что выше расходов 2018 года на 44 %.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отловлено 507 голов безнадзорных животных на сумму 692,4 тысячи  рублей, что превышает уровень 2018 года на 145 голов.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428604"/>
            <a:ext cx="7604918" cy="571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/>
            <a:endParaRPr sz="2400" dirty="0"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6407" y="332656"/>
            <a:ext cx="8072494" cy="20002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целях реализации ПРОГРАММЫ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«Формирования современной городской среды»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выполнены работы по благоустройству общественной территории: парка «Комсомольская поляна». Общая сумма выполненных работ составила 103 784,00 тысячи рублей. По сравнению с 2018 годом в 2019 году рост расходов на реализацию программных мероприятий составил почти 300 процентов. Также в 2019 году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краевым бюджетом выполнены работы по ремонту 12 дворовых территорий городского округа на сумму 16 641,00 тысячу рублей.</a:t>
            </a:r>
          </a:p>
        </p:txBody>
      </p:sp>
      <p:pic>
        <p:nvPicPr>
          <p:cNvPr id="40962" name="Picture 2" descr="C:\Users\Пользователь\Desktop\a35b134650a4745da6dcf6f2e965c8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92" y="2729314"/>
            <a:ext cx="4708140" cy="309243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8417" y="2132856"/>
            <a:ext cx="350220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2\Desktop\9d8aa8ad36533fbdf02c5e9343a1d07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9862" r="575"/>
          <a:stretch/>
        </p:blipFill>
        <p:spPr bwMode="auto">
          <a:xfrm flipH="1">
            <a:off x="5228417" y="4447024"/>
            <a:ext cx="3502208" cy="22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661812"/>
            <a:ext cx="3384376" cy="276969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2019 году на благоустройство территории в рамках утвержденной концепции проекта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«Нижняя каскадная лестница» </a:t>
            </a:r>
            <a:r>
              <a:rPr lang="ru-RU" sz="1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направлены бюджетные ассигнования в сумме 153 606 тысяч рублей, без учета внебюджетных источников финансирования в размере                  85 754,60 тысяч рублей.</a:t>
            </a:r>
            <a:endParaRPr lang="ru-RU" sz="1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\Desktop\6433dde2d0ef4f2e77c4b7c1ede960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62" y="764704"/>
            <a:ext cx="4250215" cy="53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643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Параллакс</vt:lpstr>
      <vt:lpstr>Тема Office</vt:lpstr>
      <vt:lpstr>Презентация PowerPoint</vt:lpstr>
      <vt:lpstr>В 2019 году  администрация города-курорта Железноводска в лице Управления городского хозяйства приняла участие в нескольких федеральных,  краевых и муниципальных программах, на реализацию которых в бюджете было предусмотрено 756 миллионов 835 тысячи рублей, что в 1,8 раза превышает аналогичные расходы на 2018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2019 году на благоустройство территории в рамках утвержденной концепции проекта «Нижняя каскадная лестница» направлены бюджетные ассигнования в сумме 153 606 тысяч рублей, без учета внебюджетных источников финансирования в размере                  85 754,60 тысяч рублей.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Гылин Денис Анатольевич</dc:creator>
  <cp:lastModifiedBy>2</cp:lastModifiedBy>
  <cp:revision>169</cp:revision>
  <cp:lastPrinted>2018-04-26T13:08:20Z</cp:lastPrinted>
  <dcterms:created xsi:type="dcterms:W3CDTF">2018-03-16T16:53:37Z</dcterms:created>
  <dcterms:modified xsi:type="dcterms:W3CDTF">2020-06-04T09:55:14Z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2018-03-16T00:00:00Z</vt:filetime>
  </property>
  <property fmtid="{D5CDD505-2E9C-101B-9397-08002B2CF9AE}" pid="3" name="LastSaved">
    <vt:filetime>2018-03-16T00:00:00Z</vt:filetime>
  </property>
</Properties>
</file>